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7" r:id="rId2"/>
    <p:sldId id="269" r:id="rId3"/>
    <p:sldId id="272" r:id="rId4"/>
    <p:sldId id="270" r:id="rId5"/>
    <p:sldId id="273" r:id="rId6"/>
    <p:sldId id="275" r:id="rId7"/>
    <p:sldId id="279" r:id="rId8"/>
    <p:sldId id="274" r:id="rId9"/>
    <p:sldId id="276" r:id="rId10"/>
    <p:sldId id="277" r:id="rId11"/>
    <p:sldId id="278" r:id="rId12"/>
    <p:sldId id="271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6600"/>
    <a:srgbClr val="FF00FF"/>
    <a:srgbClr val="660066"/>
    <a:srgbClr val="A50021"/>
    <a:srgbClr val="33CC33"/>
    <a:srgbClr val="00FF00"/>
    <a:srgbClr val="FFFF00"/>
    <a:srgbClr val="FF66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68" d="100"/>
          <a:sy n="68" d="100"/>
        </p:scale>
        <p:origin x="-1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1400" baseline="0" smtClean="0"/>
            <a:t>VY_52_INOVACE_29_ROSTLINY  </a:t>
          </a:r>
          <a:r>
            <a:rPr lang="cs-CZ" sz="1400" baseline="0" dirty="0" smtClean="0"/>
            <a:t>A  ŽIVOČICHOVÉ  KOLEM  NÁS.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a MŠ Osoblaha, příspěvková </a:t>
          </a:r>
          <a:r>
            <a:rPr lang="cs-CZ" sz="1600" dirty="0" err="1" smtClean="0"/>
            <a:t>org</a:t>
          </a:r>
          <a:r>
            <a:rPr lang="cs-CZ" sz="1600" dirty="0" smtClean="0"/>
            <a:t>.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Eliška </a:t>
          </a:r>
          <a:r>
            <a:rPr lang="cs-CZ" sz="2000" dirty="0" err="1" smtClean="0"/>
            <a:t>Jurčicová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Rybník a jeho okolí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D9F681-C0D7-4D49-87FA-FE1B66A7F84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E98213E-1C28-4246-AE78-26B963A58B73}" type="presOf" srcId="{757F3AB3-0718-4624-B441-E567A8F0AB56}" destId="{333A1088-737F-45CB-B68E-254E46348037}" srcOrd="0" destOrd="0" presId="urn:microsoft.com/office/officeart/2005/8/layout/target3"/>
    <dgm:cxn modelId="{D9D7386C-5A99-41F7-8D1E-6543D0FD358A}" type="presOf" srcId="{4C35D32F-0EAB-4CD7-82EE-45574DC2A586}" destId="{890E4F0B-2866-4A3F-A3C7-2A14B1797930}" srcOrd="1" destOrd="0" presId="urn:microsoft.com/office/officeart/2005/8/layout/target3"/>
    <dgm:cxn modelId="{0884BF6E-65EF-4CA8-AF18-5E9E0BCF5A70}" type="presOf" srcId="{D1B46980-6531-4606-95E6-44980827E919}" destId="{6140AFEC-043D-4C43-A2F9-D0F5331DF3A3}" srcOrd="0" destOrd="0" presId="urn:microsoft.com/office/officeart/2005/8/layout/target3"/>
    <dgm:cxn modelId="{9D18332D-6488-4F78-9762-F1F740C3F75C}" type="presOf" srcId="{D1B46980-6531-4606-95E6-44980827E919}" destId="{2BE915AB-18AA-4053-B92C-3BFC9ED204BB}" srcOrd="1" destOrd="0" presId="urn:microsoft.com/office/officeart/2005/8/layout/target3"/>
    <dgm:cxn modelId="{91439A8B-C6DF-4342-B5CE-E1D808A74538}" type="presOf" srcId="{B651F6E3-6281-48DB-9319-2AEAFDAE7572}" destId="{6BB5E863-4638-4E1D-BFDE-399D028AC4ED}" srcOrd="1" destOrd="0" presId="urn:microsoft.com/office/officeart/2005/8/layout/target3"/>
    <dgm:cxn modelId="{D4DA8537-229F-488B-8A69-A8E4D41BDA5E}" type="presOf" srcId="{4C35D32F-0EAB-4CD7-82EE-45574DC2A586}" destId="{8BEBB6EC-1DAA-4CAC-8A25-BC0FCBD5DBD5}" srcOrd="0" destOrd="0" presId="urn:microsoft.com/office/officeart/2005/8/layout/target3"/>
    <dgm:cxn modelId="{37171F47-9B08-4A51-A664-1A7A1FB2D6B6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03A2A4F-B535-47D9-95FE-60EC512F3E6F}" type="presOf" srcId="{B651F6E3-6281-48DB-9319-2AEAFDAE7572}" destId="{619D679B-A015-4ECF-8348-D1034C574F40}" srcOrd="0" destOrd="0" presId="urn:microsoft.com/office/officeart/2005/8/layout/target3"/>
    <dgm:cxn modelId="{9C6DC340-2715-4191-A053-D9FDCCDA1B3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5A088F5-8E42-40D1-8A5A-67C91A99A820}" type="presOf" srcId="{D8197B8C-B260-4A16-BDF4-0947B075E274}" destId="{5A5FFA88-C948-4069-8E93-59FA12366E83}" srcOrd="1" destOrd="0" presId="urn:microsoft.com/office/officeart/2005/8/layout/target3"/>
    <dgm:cxn modelId="{4003F77C-AEC8-4857-BE0C-5B7E6A7F5B17}" type="presParOf" srcId="{333A1088-737F-45CB-B68E-254E46348037}" destId="{F5ABB229-8D3B-4694-996A-96F23CF14429}" srcOrd="0" destOrd="0" presId="urn:microsoft.com/office/officeart/2005/8/layout/target3"/>
    <dgm:cxn modelId="{DAB75B32-02D9-4A3F-8D75-1E506079DB2F}" type="presParOf" srcId="{333A1088-737F-45CB-B68E-254E46348037}" destId="{F41139FD-01EE-4571-8B17-4FB00FC51163}" srcOrd="1" destOrd="0" presId="urn:microsoft.com/office/officeart/2005/8/layout/target3"/>
    <dgm:cxn modelId="{4184817E-413D-424F-AF24-70E34D260FE3}" type="presParOf" srcId="{333A1088-737F-45CB-B68E-254E46348037}" destId="{D005CE8C-CC26-4C3E-AC11-E15060ECD759}" srcOrd="2" destOrd="0" presId="urn:microsoft.com/office/officeart/2005/8/layout/target3"/>
    <dgm:cxn modelId="{2DD0F195-4D5A-4DDE-BEFE-AB1813639E0B}" type="presParOf" srcId="{333A1088-737F-45CB-B68E-254E46348037}" destId="{2C702D82-9B77-49B7-9568-BB8EB47C3372}" srcOrd="3" destOrd="0" presId="urn:microsoft.com/office/officeart/2005/8/layout/target3"/>
    <dgm:cxn modelId="{54DD4268-5D5A-4AA0-845B-A8CA461B8DFC}" type="presParOf" srcId="{333A1088-737F-45CB-B68E-254E46348037}" destId="{A52A0455-90FF-4808-ABD0-F02540D31D5A}" srcOrd="4" destOrd="0" presId="urn:microsoft.com/office/officeart/2005/8/layout/target3"/>
    <dgm:cxn modelId="{2C4BE0A6-0982-4702-B741-E860DF52826C}" type="presParOf" srcId="{333A1088-737F-45CB-B68E-254E46348037}" destId="{6140AFEC-043D-4C43-A2F9-D0F5331DF3A3}" srcOrd="5" destOrd="0" presId="urn:microsoft.com/office/officeart/2005/8/layout/target3"/>
    <dgm:cxn modelId="{E2F87A0D-61C5-4500-9137-48B1F0EE3392}" type="presParOf" srcId="{333A1088-737F-45CB-B68E-254E46348037}" destId="{9358AC05-5D7D-4327-9F80-1AD486AEA664}" srcOrd="6" destOrd="0" presId="urn:microsoft.com/office/officeart/2005/8/layout/target3"/>
    <dgm:cxn modelId="{B74E5EBD-407F-4A71-A0ED-1E7E9E11C3DE}" type="presParOf" srcId="{333A1088-737F-45CB-B68E-254E46348037}" destId="{313FC574-E1CD-4FB4-B054-0B805CE0447D}" srcOrd="7" destOrd="0" presId="urn:microsoft.com/office/officeart/2005/8/layout/target3"/>
    <dgm:cxn modelId="{A51129FB-04A5-49F8-82F1-611B9A0D5DA2}" type="presParOf" srcId="{333A1088-737F-45CB-B68E-254E46348037}" destId="{619D679B-A015-4ECF-8348-D1034C574F40}" srcOrd="8" destOrd="0" presId="urn:microsoft.com/office/officeart/2005/8/layout/target3"/>
    <dgm:cxn modelId="{E871A076-DC3B-4388-BB86-08C1CAC1EB4E}" type="presParOf" srcId="{333A1088-737F-45CB-B68E-254E46348037}" destId="{322283A8-4A27-4CDA-BAE3-F381106A9174}" srcOrd="9" destOrd="0" presId="urn:microsoft.com/office/officeart/2005/8/layout/target3"/>
    <dgm:cxn modelId="{5BFB0D0E-C99E-441F-8B6E-9CB30ED66BBE}" type="presParOf" srcId="{333A1088-737F-45CB-B68E-254E46348037}" destId="{FFC9F71D-1B4F-4AD9-A4A6-86ADEFC8AF5C}" srcOrd="10" destOrd="0" presId="urn:microsoft.com/office/officeart/2005/8/layout/target3"/>
    <dgm:cxn modelId="{9613CCEF-7226-4044-AD1F-C3B1CAB1E923}" type="presParOf" srcId="{333A1088-737F-45CB-B68E-254E46348037}" destId="{25B08C86-7E15-44DC-BE7F-FFB55DD49D12}" srcOrd="11" destOrd="0" presId="urn:microsoft.com/office/officeart/2005/8/layout/target3"/>
    <dgm:cxn modelId="{1D73EFCE-5CBA-486C-9466-8B76BD3C7CDE}" type="presParOf" srcId="{333A1088-737F-45CB-B68E-254E46348037}" destId="{76644BE8-9D7C-4C09-B250-3D10AF48CBB7}" srcOrd="12" destOrd="0" presId="urn:microsoft.com/office/officeart/2005/8/layout/target3"/>
    <dgm:cxn modelId="{3B25D366-B6AC-44BA-8727-C73DE2711A93}" type="presParOf" srcId="{333A1088-737F-45CB-B68E-254E46348037}" destId="{EE85B701-7295-41C0-BA7A-34D3756A2AE6}" srcOrd="13" destOrd="0" presId="urn:microsoft.com/office/officeart/2005/8/layout/target3"/>
    <dgm:cxn modelId="{7DE94B8E-9C9E-4157-8C83-A2E31FF904EE}" type="presParOf" srcId="{333A1088-737F-45CB-B68E-254E46348037}" destId="{8BEBB6EC-1DAA-4CAC-8A25-BC0FCBD5DBD5}" srcOrd="14" destOrd="0" presId="urn:microsoft.com/office/officeart/2005/8/layout/target3"/>
    <dgm:cxn modelId="{FBC388B2-5FBD-4E44-BE54-988C3ECE040D}" type="presParOf" srcId="{333A1088-737F-45CB-B68E-254E46348037}" destId="{AED2198E-93D5-4001-81B4-73124B309672}" srcOrd="15" destOrd="0" presId="urn:microsoft.com/office/officeart/2005/8/layout/target3"/>
    <dgm:cxn modelId="{48FD75AE-1A12-4D5D-B8DF-8938299928FD}" type="presParOf" srcId="{333A1088-737F-45CB-B68E-254E46348037}" destId="{2BE915AB-18AA-4053-B92C-3BFC9ED204BB}" srcOrd="16" destOrd="0" presId="urn:microsoft.com/office/officeart/2005/8/layout/target3"/>
    <dgm:cxn modelId="{1B5E6D6D-705E-4B6D-A898-172FD40E051E}" type="presParOf" srcId="{333A1088-737F-45CB-B68E-254E46348037}" destId="{6BB5E863-4638-4E1D-BFDE-399D028AC4ED}" srcOrd="17" destOrd="0" presId="urn:microsoft.com/office/officeart/2005/8/layout/target3"/>
    <dgm:cxn modelId="{EBAA9B00-D181-444A-BB81-01CE4C6E7F6E}" type="presParOf" srcId="{333A1088-737F-45CB-B68E-254E46348037}" destId="{5A5FFA88-C948-4069-8E93-59FA12366E83}" srcOrd="18" destOrd="0" presId="urn:microsoft.com/office/officeart/2005/8/layout/target3"/>
    <dgm:cxn modelId="{7F9926EF-41CD-47C1-AF3B-0E806990917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 Osoblaha, příspěvková </a:t>
          </a:r>
          <a:r>
            <a:rPr lang="cs-CZ" sz="1600" kern="1200" dirty="0" err="1" smtClean="0"/>
            <a:t>org</a:t>
          </a:r>
          <a:r>
            <a:rPr lang="cs-CZ" sz="1600" kern="1200" dirty="0" smtClean="0"/>
            <a:t>.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88039" y="432048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Eliška </a:t>
          </a:r>
          <a:r>
            <a:rPr lang="cs-CZ" sz="2000" kern="1200" dirty="0" err="1" smtClean="0"/>
            <a:t>Jurčicová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1400" kern="1200" baseline="0" smtClean="0"/>
            <a:t>VY_52_INOVACE_29_ROSTLINY  </a:t>
          </a:r>
          <a:r>
            <a:rPr lang="cs-CZ" sz="1400" kern="1200" baseline="0" dirty="0" smtClean="0"/>
            <a:t>A  ŽIVOČICHOVÉ  KOLEM  NÁS.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Rybník a jeho okolí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169A856-4231-4156-B3CA-689B9891CFA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40C9F7F-B60F-4DA5-9CC4-E0967ACF4CC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0ED46E8-AAE6-4007-B71D-4BA72983C36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CFD65D0-A275-41A5-8538-093C58BBEF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DA61477-4BDC-45E5-8A8C-616F7C69F7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15A475C-CB9B-46DB-A745-046C975D7BA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D90F23-7EC7-44B1-B9C3-364C2D8BF6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7C9FBB1-95E6-4A90-B61E-A5BC58F395B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07F3F29-B522-4629-BA4A-19E5FE32A6B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9529F86-8D1B-4149-A8BB-21A7518DA5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07D2B4B-049A-4A68-848C-DC6709B9EB1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D11FFEB6-649D-4994-BB33-97761189693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z/imgres?q=krytolebci&amp;hl=cs&amp;sa=X&amp;rlz=1T4ADRA_csCZ436CZ454&amp;biw=1024&amp;bih=554&amp;tbm=isch&amp;prmd=imvns&amp;tbnid=8e_xvs25WH6UlM:&amp;imgrefurl=http://www.mtichy.net/foto_filmy/20050728_burian_dvur_kralove_obrazy/09.htm&amp;docid=dAPtpklTYIWxcM&amp;imgurl=http://www.mtichy.net/foto_filmy/20050728_burian_dvur_kralove_obrazy/09.jpg&amp;w=573&amp;h=430&amp;ei=IDJPUJe5CMjMsgb6wYDIDw&amp;zoom=1&amp;iact=hc&amp;vpx=128&amp;vpy=172&amp;dur=5172&amp;hovh=194&amp;hovw=259&amp;tx=136&amp;ty=139&amp;sig=116260950449874025008&amp;page=3&amp;tbnh=171&amp;tbnw=238&amp;start=22&amp;ndsp=12&amp;ved=1t:429,r:0,s:22,i:161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z/imgres?q=rozmno%C5%BEov%C3%A1n%C3%AD+a+v%C3%BDvin+%C5%BEab&amp;hl=cs&amp;sa=X&amp;rlz=1T4ADRA_csCZ436CZ454&amp;biw=1024&amp;bih=554&amp;tbm=isch&amp;prmd=imvns&amp;tbnid=mZQpr-HNEwlD_M:&amp;imgrefurl=http://www.voderek.cz/prirodopis/ekoprir6/p611/p611.htm&amp;docid=yCeTQDfpM5ZeGM&amp;imgurl=http://www.voderek.cz/prirodopis/ekoprir6/p611/img1B.gif&amp;w=187&amp;h=232&amp;ei=9ATjT7yrKpS7hAef_8C6Aw&amp;zoom=1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Kammmolchmaennchen.jpg" TargetMode="External"/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hyperlink" Target="http://www.google.cz/imgres?q=ocasat%C3%AD+oboj%C5%BEiveln%C3%ADci&amp;hl=cs&amp;sa=X&amp;qscrl=1&amp;rlz=1T4ADRA_csCZ436CZ454&amp;biw=1024&amp;bih=554&amp;tbm=isch&amp;prmd=imvns&amp;tbnid=qTrwgLFdntR3MM:&amp;imgrefurl=http://www.herpetology.cz/fotoalbum/obojzivelnici/ocasati/mlok-skvrnity/p3247075.html&amp;docid=89pkjLLT5nbC8M&amp;itg=1&amp;imgurl=http://www.herpetology.cz/img/mid/273/p3247075.jpg&amp;w=460&amp;h=345&amp;ei=AzVPUKa-Ao3htQbR3IGIAw&amp;zoom=1&amp;iact=hc&amp;vpx=515&amp;vpy=169&amp;dur=3125&amp;hovh=194&amp;hovw=259&amp;tx=108&amp;ty=108&amp;sig=116260950449874025008&amp;page=5&amp;tbnh=161&amp;tbnw=215&amp;start=53&amp;ndsp=12&amp;ved=1t:429,r:6,s:53,i:26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Triturus_alpestris.jpg" TargetMode="External"/><Relationship Id="rId5" Type="http://schemas.openxmlformats.org/officeDocument/2006/relationships/image" Target="../media/image9.jpeg"/><Relationship Id="rId4" Type="http://schemas.openxmlformats.org/officeDocument/2006/relationships/hyperlink" Target="http://www.google.cz/imgres?q=%C4%8Dolek+obecn%C3%BD&amp;hl=cs&amp;sa=X&amp;rlz=1T4ADRA_csCZ436CZ454&amp;biw=1024&amp;bih=554&amp;tbm=isch&amp;prmd=imvns&amp;tbnid=pcQeHEOZAWj4KM:&amp;imgrefurl=http://www.orangutan.estranky.cz/fotoalbum/obojzivelnici-a-plazi/colek-obecny-24858.jpg.html&amp;docid=lPpD2_wZMwcZPM&amp;imgurl=http://www.orangutan.estranky.cz/img/mid/20/colek-obecny-24858.jpg&amp;w=460&amp;h=307&amp;ei=EWFQUMTfJMjLsgbX3ICYAg&amp;zoom=1&amp;iact=hc&amp;vpx=248&amp;vpy=237&amp;dur=63&amp;hovh=183&amp;hovw=275&amp;tx=141&amp;ty=137&amp;sig=116260950449874025008&amp;page=1&amp;tbnh=109&amp;tbnw=157&amp;start=0&amp;ndsp=15&amp;ved=1t:429,r:11,s:0,i:108" TargetMode="External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Rana_dalmatina01.jpg" TargetMode="External"/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http://cs.wikipedia.org/wiki/Soubor:European_Common_Frog_Rana_temporaria_(cropped)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RanaArvalisFemale.jpg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://cs.wikipedia.org/wiki/Soubor:RanaRidibundaFemale.jpg" TargetMode="External"/><Relationship Id="rId9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Bufo_bufo_-_Erdkr%C3%B6te.jpg" TargetMode="External"/><Relationship Id="rId3" Type="http://schemas.openxmlformats.org/officeDocument/2006/relationships/image" Target="../media/image17.jpeg"/><Relationship Id="rId7" Type="http://schemas.openxmlformats.org/officeDocument/2006/relationships/image" Target="../media/image19.jpeg"/><Relationship Id="rId2" Type="http://schemas.openxmlformats.org/officeDocument/2006/relationships/hyperlink" Target="http://cs.wikipedia.org/wiki/Soubor:Teichfrosch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Bufo_viridis_female_quadrat.jpg" TargetMode="External"/><Relationship Id="rId5" Type="http://schemas.openxmlformats.org/officeDocument/2006/relationships/image" Target="../media/image18.jpeg"/><Relationship Id="rId4" Type="http://schemas.openxmlformats.org/officeDocument/2006/relationships/hyperlink" Target="http://cs.wikipedia.org/wiki/Soubor:Rana_lessonae.jpg" TargetMode="External"/><Relationship Id="rId9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Hyla_arborea_(Marek_Szczepanek).jpg" TargetMode="External"/><Relationship Id="rId3" Type="http://schemas.openxmlformats.org/officeDocument/2006/relationships/image" Target="../media/image21.jpeg"/><Relationship Id="rId7" Type="http://schemas.openxmlformats.org/officeDocument/2006/relationships/image" Target="../media/image23.jpeg"/><Relationship Id="rId2" Type="http://schemas.openxmlformats.org/officeDocument/2006/relationships/hyperlink" Target="http://cs.wikipedia.org/wiki/Soubor:Bufo_calamit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BombinaVariegataJuv.jpg" TargetMode="External"/><Relationship Id="rId5" Type="http://schemas.openxmlformats.org/officeDocument/2006/relationships/image" Target="../media/image22.jpeg"/><Relationship Id="rId4" Type="http://schemas.openxmlformats.org/officeDocument/2006/relationships/hyperlink" Target="http://cs.wikipedia.org/wiki/Soubor:Bombina_bombina_1_(Marek_Szczepanek).jpg" TargetMode="External"/><Relationship Id="rId9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cs.wikipedia.org/wiki/Soubor:PelobatesFuscus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hyperlink" Target="http://cs.wikipedia.org/wiki/Soubor:Pelobates_fuscus_czech_republic_na_plachte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0863680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4989513"/>
            <a:ext cx="54070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1115616" y="3716338"/>
            <a:ext cx="720129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cs-CZ" dirty="0" smtClean="0"/>
              <a:t>Obojživelníci.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003412"/>
              </p:ext>
            </p:extLst>
          </p:nvPr>
        </p:nvGraphicFramePr>
        <p:xfrm>
          <a:off x="1547813" y="1412875"/>
          <a:ext cx="6096000" cy="3023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smtClean="0"/>
                        <a:t>   2012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smtClean="0"/>
                        <a:t>6.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201222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Jací živočichové jsou obojživelníci, jak se vyvíjejí a žijí, přehled u nás žijících obojživelníků a zajímavosti o nich.  </a:t>
                      </a:r>
                      <a:endParaRPr lang="cs-CZ" sz="1800" dirty="0"/>
                    </a:p>
                  </a:txBody>
                  <a:tcPr marT="45745" marB="4574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485771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rgbClr val="FF00FF"/>
                </a:solidFill>
              </a:rPr>
              <a:t>obojživelníci tvoří přechodnou skupinu mezi vodními a </a:t>
            </a:r>
            <a:r>
              <a:rPr lang="cs-CZ" i="1" dirty="0" err="1" smtClean="0">
                <a:solidFill>
                  <a:srgbClr val="FF00FF"/>
                </a:solidFill>
              </a:rPr>
              <a:t>su-chozemskými</a:t>
            </a:r>
            <a:r>
              <a:rPr lang="cs-CZ" i="1" dirty="0" smtClean="0">
                <a:solidFill>
                  <a:srgbClr val="FF00FF"/>
                </a:solidFill>
              </a:rPr>
              <a:t> obratlovci</a:t>
            </a:r>
            <a:endParaRPr lang="cs-CZ" i="1" dirty="0">
              <a:solidFill>
                <a:srgbClr val="FF00FF"/>
              </a:solidFill>
            </a:endParaRPr>
          </a:p>
        </p:txBody>
      </p:sp>
      <p:sp>
        <p:nvSpPr>
          <p:cNvPr id="3" name="Vývojový diagram: paměť se sekvenčním přístupem 2"/>
          <p:cNvSpPr/>
          <p:nvPr/>
        </p:nvSpPr>
        <p:spPr>
          <a:xfrm>
            <a:off x="539552" y="594946"/>
            <a:ext cx="612648" cy="612648"/>
          </a:xfrm>
          <a:prstGeom prst="flowChartMagneticTap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ývojový diagram: paměť se sekvenčním přístupem 3"/>
          <p:cNvSpPr/>
          <p:nvPr/>
        </p:nvSpPr>
        <p:spPr>
          <a:xfrm>
            <a:off x="539552" y="1916832"/>
            <a:ext cx="612648" cy="612648"/>
          </a:xfrm>
          <a:prstGeom prst="flowChartMagneticTap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59632" y="1772816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rgbClr val="FF00FF"/>
                </a:solidFill>
              </a:rPr>
              <a:t>většina obojživelníků je schopna žít na souši a dýchat vzdušný kyslík, ale svým rozmnožováním jsou zpravidla vázáni na vodu</a:t>
            </a:r>
            <a:endParaRPr lang="cs-CZ" i="1" dirty="0">
              <a:solidFill>
                <a:srgbClr val="FF00FF"/>
              </a:solidFill>
            </a:endParaRPr>
          </a:p>
        </p:txBody>
      </p:sp>
      <p:sp>
        <p:nvSpPr>
          <p:cNvPr id="6" name="Vývojový diagram: paměť se sekvenčním přístupem 5"/>
          <p:cNvSpPr/>
          <p:nvPr/>
        </p:nvSpPr>
        <p:spPr>
          <a:xfrm>
            <a:off x="550325" y="3212976"/>
            <a:ext cx="612648" cy="612648"/>
          </a:xfrm>
          <a:prstGeom prst="flowChartMagneticTap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259632" y="3136771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rgbClr val="FF00FF"/>
                </a:solidFill>
              </a:rPr>
              <a:t>nejstarší známí obojživelníci jsou krytolebci, kteří vznikli z lalokoploutvých ryb a připomínali mloky</a:t>
            </a:r>
            <a:endParaRPr lang="cs-CZ" i="1" dirty="0">
              <a:solidFill>
                <a:srgbClr val="FF00FF"/>
              </a:solidFill>
            </a:endParaRPr>
          </a:p>
        </p:txBody>
      </p:sp>
      <p:pic>
        <p:nvPicPr>
          <p:cNvPr id="8" name="rg_hi" descr="http://t1.gstatic.com/images?q=tbn:ANd9GcR13Tuphonf2ImQTAJaZTjysSLrujqSwP3Kmd4tWZfd_uxyhRir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42" y="4100177"/>
            <a:ext cx="2915744" cy="219800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Vývojový diagram: paměť se sekvenčním přístupem 8"/>
          <p:cNvSpPr/>
          <p:nvPr/>
        </p:nvSpPr>
        <p:spPr>
          <a:xfrm>
            <a:off x="3574806" y="4150645"/>
            <a:ext cx="612648" cy="612648"/>
          </a:xfrm>
          <a:prstGeom prst="flowChartMagneticTap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4427984" y="4150645"/>
            <a:ext cx="41764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rgbClr val="FF00FF"/>
                </a:solidFill>
              </a:rPr>
              <a:t>dnes známe asi 3000 druhů obojživelníků a jsou jen nepatrným zbytkem kdysi této velmi rozšířené a různorodé skupiny</a:t>
            </a:r>
            <a:endParaRPr lang="cs-CZ" i="1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74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ttp://t1.gstatic.com/images?q=tbn:ANd9GcTAnWRyn37VFHuPyRGxEkVfxKx7IdFAAUA8Y2PEtIgMy5h2JZb0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54" y="980952"/>
            <a:ext cx="5112568" cy="5040560"/>
          </a:xfrm>
          <a:prstGeom prst="rect">
            <a:avLst/>
          </a:prstGeom>
          <a:solidFill>
            <a:srgbClr val="00FF00"/>
          </a:solidFill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2439344" y="5144907"/>
            <a:ext cx="1169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33CC33"/>
                </a:solidFill>
              </a:rPr>
              <a:t>vajíčka</a:t>
            </a:r>
            <a:endParaRPr lang="cs-CZ" b="1" i="1" dirty="0">
              <a:solidFill>
                <a:srgbClr val="33CC33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74450" y="4347744"/>
            <a:ext cx="4892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A50021"/>
                </a:solidFill>
              </a:rPr>
              <a:t>larvy – pulci s vnějšími žábrami</a:t>
            </a:r>
            <a:endParaRPr lang="cs-CZ" b="1" i="1" dirty="0">
              <a:solidFill>
                <a:srgbClr val="A5002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27784" y="1451068"/>
            <a:ext cx="2358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660066"/>
                </a:solidFill>
              </a:rPr>
              <a:t>dospělá žába</a:t>
            </a:r>
            <a:endParaRPr lang="cs-CZ" b="1" i="1" dirty="0">
              <a:solidFill>
                <a:srgbClr val="66006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23928" y="3270399"/>
            <a:ext cx="6012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6600"/>
                </a:solidFill>
              </a:rPr>
              <a:t>žába s končetinami a zbytkem ocásku</a:t>
            </a:r>
            <a:endParaRPr lang="cs-CZ" b="1" i="1" dirty="0">
              <a:solidFill>
                <a:srgbClr val="FF66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144584" y="3995654"/>
            <a:ext cx="5164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00FF"/>
                </a:solidFill>
              </a:rPr>
              <a:t>pulec se zadními končetinami</a:t>
            </a:r>
            <a:endParaRPr lang="cs-CZ" b="1" i="1" dirty="0">
              <a:solidFill>
                <a:srgbClr val="0000FF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41379" y="4578577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FF00FF"/>
                </a:solidFill>
              </a:rPr>
              <a:t>pulec s vnitřními žábrami</a:t>
            </a:r>
            <a:endParaRPr lang="cs-CZ" b="1" i="1" dirty="0">
              <a:solidFill>
                <a:srgbClr val="FF00FF"/>
              </a:solidFill>
            </a:endParaRPr>
          </a:p>
        </p:txBody>
      </p:sp>
      <p:pic>
        <p:nvPicPr>
          <p:cNvPr id="9" name="Obrázek 8" descr="C:\Documents and Settings\Kamila Dardová\Local Settings\Temporary Internet Files\Content.IE5\XRR8L6PE\MC900391452[1].wm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895" y="821704"/>
            <a:ext cx="1821815" cy="1200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Obrázek 9" descr="C:\Documents and Settings\Kamila Dardová\Local Settings\Temporary Internet Files\Content.IE5\XRR8L6PE\MC900232673[1].wm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248" y="5040243"/>
            <a:ext cx="2360930" cy="14130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Obrázek 10" descr="C:\Documents and Settings\Kamila Dardová\Local Settings\Temporary Internet Files\Content.IE5\NRW7KK0T\MC900404139[1].wmf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009" y="543653"/>
            <a:ext cx="1263109" cy="9074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0622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476672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latin typeface="Rockwell Condensed" pitchFamily="18" charset="0"/>
              </a:rPr>
              <a:t>U nás žijící ocasatí obojživelníci.</a:t>
            </a:r>
            <a:endParaRPr lang="cs-CZ" sz="3600" dirty="0">
              <a:solidFill>
                <a:srgbClr val="00B050"/>
              </a:solidFill>
              <a:latin typeface="Rockwell Condensed" pitchFamily="18" charset="0"/>
            </a:endParaRPr>
          </a:p>
        </p:txBody>
      </p:sp>
      <p:pic>
        <p:nvPicPr>
          <p:cNvPr id="3" name="rg_hi" descr="http://t0.gstatic.com/images?q=tbn:ANd9GcQqeI5uYLibMeAA1SZ1WlNBCNXqIHlT8HPea8RESM9_j7jWV2KK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60"/>
            <a:ext cx="3456384" cy="20526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1187624" y="3429749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mlok skvrnitý</a:t>
            </a:r>
            <a:endParaRPr lang="cs-CZ" dirty="0"/>
          </a:p>
        </p:txBody>
      </p:sp>
      <p:pic>
        <p:nvPicPr>
          <p:cNvPr id="5" name="rg_hi" descr="http://t2.gstatic.com/images?q=tbn:ANd9GcRvZuytNIgC-VohQmuazfKlq26NMhWgStlojKzO7FE0iM8sWmyICw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68760"/>
            <a:ext cx="3384376" cy="205261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5508104" y="3429749"/>
            <a:ext cx="2916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čolek obecný</a:t>
            </a:r>
            <a:endParaRPr lang="cs-CZ" dirty="0"/>
          </a:p>
        </p:txBody>
      </p:sp>
      <p:pic>
        <p:nvPicPr>
          <p:cNvPr id="7" name="obrázek 1" descr="Čolek horský - sameček">
            <a:hlinkClick r:id="rId6" tooltip="&quot;Čolek horský - sameček&quot;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02922"/>
            <a:ext cx="3456384" cy="211836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ovéPole 7"/>
          <p:cNvSpPr txBox="1"/>
          <p:nvPr/>
        </p:nvSpPr>
        <p:spPr>
          <a:xfrm>
            <a:off x="1403648" y="6028281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čolek horský</a:t>
            </a:r>
            <a:endParaRPr lang="cs-CZ" dirty="0"/>
          </a:p>
        </p:txBody>
      </p:sp>
      <p:pic>
        <p:nvPicPr>
          <p:cNvPr id="9" name="obrázek 1" descr="Čolek velký - sameček">
            <a:hlinkClick r:id="rId8" tooltip="&quot;Čolek velký - sameček&quot;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902923"/>
            <a:ext cx="3384376" cy="204635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ovéPole 9"/>
          <p:cNvSpPr txBox="1"/>
          <p:nvPr/>
        </p:nvSpPr>
        <p:spPr>
          <a:xfrm>
            <a:off x="5579604" y="6006209"/>
            <a:ext cx="3564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čolek velký</a:t>
            </a:r>
            <a:endParaRPr lang="cs-CZ" dirty="0"/>
          </a:p>
        </p:txBody>
      </p:sp>
      <p:sp>
        <p:nvSpPr>
          <p:cNvPr id="13" name="Minus 12"/>
          <p:cNvSpPr/>
          <p:nvPr/>
        </p:nvSpPr>
        <p:spPr>
          <a:xfrm>
            <a:off x="1043608" y="980728"/>
            <a:ext cx="7380820" cy="142275"/>
          </a:xfrm>
          <a:prstGeom prst="mathMinus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8105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Čolek karpatský Karpatsalamander Тритон карпатский Karpatski pupek Montandon's Newt Karpatsalamander Тритон карпатський Triturus montandoni Triton Carpathian Newt Karpaattienvesilisko Karpatensalamander Tritone Montandon Kárpáti gőte Karpatenmolch Traszka karpacka Mlok karpatský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620688"/>
            <a:ext cx="4613498" cy="20882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755576" y="1340768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čolek karpatský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2132856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00FF"/>
                </a:solidFill>
              </a:rPr>
              <a:t>Víte, že…..</a:t>
            </a:r>
            <a:endParaRPr lang="cs-CZ" b="1" i="1" dirty="0">
              <a:solidFill>
                <a:srgbClr val="0000FF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467544" y="2983606"/>
            <a:ext cx="489204" cy="253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9632" y="2879673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00FF"/>
                </a:solidFill>
              </a:rPr>
              <a:t>Obojživelníci mají dobře vyvinutý orientační smysl?</a:t>
            </a:r>
            <a:endParaRPr lang="cs-CZ" b="1" i="1" dirty="0">
              <a:solidFill>
                <a:srgbClr val="0000FF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467545" y="3530624"/>
            <a:ext cx="489204" cy="25841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259632" y="3346168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00FF"/>
                </a:solidFill>
              </a:rPr>
              <a:t>Dospělí obojživelníci se v době rozmnožování často z da-</a:t>
            </a:r>
            <a:r>
              <a:rPr lang="cs-CZ" b="1" i="1" dirty="0" err="1" smtClean="0">
                <a:solidFill>
                  <a:srgbClr val="0000FF"/>
                </a:solidFill>
              </a:rPr>
              <a:t>leka</a:t>
            </a:r>
            <a:r>
              <a:rPr lang="cs-CZ" b="1" i="1" dirty="0" smtClean="0">
                <a:solidFill>
                  <a:srgbClr val="0000FF"/>
                </a:solidFill>
              </a:rPr>
              <a:t> vracejí do stejných tůní a vodních nádrží, kde se vylíhli?</a:t>
            </a:r>
            <a:endParaRPr lang="cs-CZ" b="1" i="1" dirty="0">
              <a:solidFill>
                <a:srgbClr val="0000FF"/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431540" y="4546496"/>
            <a:ext cx="525209" cy="25065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259632" y="4546497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00FF"/>
                </a:solidFill>
              </a:rPr>
              <a:t>Zničíme–</a:t>
            </a:r>
            <a:r>
              <a:rPr lang="cs-CZ" b="1" i="1" dirty="0" err="1" smtClean="0">
                <a:solidFill>
                  <a:srgbClr val="0000FF"/>
                </a:solidFill>
              </a:rPr>
              <a:t>li</a:t>
            </a:r>
            <a:r>
              <a:rPr lang="cs-CZ" b="1" i="1" dirty="0" smtClean="0">
                <a:solidFill>
                  <a:srgbClr val="0000FF"/>
                </a:solidFill>
              </a:rPr>
              <a:t> toto místo rozmnožování (vysoušením, </a:t>
            </a:r>
            <a:r>
              <a:rPr lang="cs-CZ" b="1" i="1" dirty="0" err="1" smtClean="0">
                <a:solidFill>
                  <a:srgbClr val="0000FF"/>
                </a:solidFill>
              </a:rPr>
              <a:t>zne</a:t>
            </a:r>
            <a:r>
              <a:rPr lang="cs-CZ" b="1" i="1" dirty="0" smtClean="0">
                <a:solidFill>
                  <a:srgbClr val="0000FF"/>
                </a:solidFill>
              </a:rPr>
              <a:t>-čištěním), jen obtížně nalézají nová líhniště a jejich existence je tím silně ohrožena?</a:t>
            </a:r>
            <a:endParaRPr lang="cs-CZ" b="1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763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Šipka doprava 1"/>
          <p:cNvSpPr/>
          <p:nvPr/>
        </p:nvSpPr>
        <p:spPr>
          <a:xfrm>
            <a:off x="503548" y="1072160"/>
            <a:ext cx="504056" cy="26860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115122" y="975631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00FF"/>
                </a:solidFill>
              </a:rPr>
              <a:t>Ropuchy rostou velmi pomalu a dospívají až ve věku 5 let?</a:t>
            </a:r>
            <a:endParaRPr lang="cs-CZ" b="1" i="1" dirty="0">
              <a:solidFill>
                <a:srgbClr val="0000FF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503548" y="2276872"/>
            <a:ext cx="504056" cy="26860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123688" y="2180343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00FF"/>
                </a:solidFill>
              </a:rPr>
              <a:t>Mohou se však dožít i víc než 30 let?</a:t>
            </a:r>
            <a:endParaRPr lang="cs-CZ" b="1" i="1" dirty="0">
              <a:solidFill>
                <a:srgbClr val="0000FF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503548" y="3356992"/>
            <a:ext cx="504056" cy="2880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123688" y="3270175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00FF"/>
                </a:solidFill>
              </a:rPr>
              <a:t>Při mrkání se celá oční bulva zatahuje do ústní dutiny?</a:t>
            </a:r>
            <a:endParaRPr lang="cs-CZ" b="1" i="1" dirty="0">
              <a:solidFill>
                <a:srgbClr val="0000FF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503548" y="4437112"/>
            <a:ext cx="504056" cy="2880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115122" y="4293096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0000FF"/>
                </a:solidFill>
              </a:rPr>
              <a:t>Obojživelníci si mrkáním dokonce mohou pomáhat při polykání velké kořisti, protože očními bulvami, sestupujícímu do ústní dutiny, je potrava tlačena do jícnu?</a:t>
            </a:r>
            <a:endParaRPr lang="cs-CZ" b="1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098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51720" y="390829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latin typeface="Rockwell Condensed" pitchFamily="18" charset="0"/>
              </a:rPr>
              <a:t>U nás žijící bezocasí obojživelníci.</a:t>
            </a:r>
            <a:endParaRPr lang="cs-CZ" sz="3600" dirty="0">
              <a:solidFill>
                <a:srgbClr val="00B050"/>
              </a:solidFill>
              <a:latin typeface="Rockwell Condensed" pitchFamily="18" charset="0"/>
            </a:endParaRPr>
          </a:p>
        </p:txBody>
      </p:sp>
      <p:sp>
        <p:nvSpPr>
          <p:cNvPr id="3" name="Minus 2"/>
          <p:cNvSpPr/>
          <p:nvPr/>
        </p:nvSpPr>
        <p:spPr>
          <a:xfrm>
            <a:off x="827584" y="937423"/>
            <a:ext cx="7776864" cy="199474"/>
          </a:xfrm>
          <a:prstGeom prst="mathMinus">
            <a:avLst/>
          </a:prstGeom>
          <a:solidFill>
            <a:srgbClr val="FF00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1" descr="Skokan hnědý">
            <a:hlinkClick r:id="rId2" tooltip="&quot;Skokan hnědý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8"/>
            <a:ext cx="3240360" cy="215493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1259632" y="3495699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skokan hnědý</a:t>
            </a:r>
            <a:endParaRPr lang="cs-CZ" dirty="0"/>
          </a:p>
        </p:txBody>
      </p:sp>
      <p:pic>
        <p:nvPicPr>
          <p:cNvPr id="6" name="obrázek 1" descr="Skokan skřehotavý - samice">
            <a:hlinkClick r:id="rId4" tooltip="&quot;Skokan skřehotavý - samice&quot;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340767"/>
            <a:ext cx="3384376" cy="215493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4998110" y="3536496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skokan skřehotavý</a:t>
            </a:r>
            <a:endParaRPr lang="cs-CZ" dirty="0"/>
          </a:p>
        </p:txBody>
      </p:sp>
      <p:pic>
        <p:nvPicPr>
          <p:cNvPr id="8" name="obrázek 1" descr="Skokan ostronosý">
            <a:hlinkClick r:id="rId6" tooltip="&quot;Skokan ostronosý&quot;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509" y="3998160"/>
            <a:ext cx="3274462" cy="202312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ovéPole 8"/>
          <p:cNvSpPr txBox="1"/>
          <p:nvPr/>
        </p:nvSpPr>
        <p:spPr>
          <a:xfrm>
            <a:off x="899592" y="6021287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skokan ostronosý</a:t>
            </a:r>
            <a:endParaRPr lang="cs-CZ" dirty="0"/>
          </a:p>
        </p:txBody>
      </p:sp>
      <p:pic>
        <p:nvPicPr>
          <p:cNvPr id="10" name="obrázek 2" descr="Skokan štíhlý">
            <a:hlinkClick r:id="rId8" tooltip="&quot;Skokan štíhlý&quot;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28987"/>
            <a:ext cx="3384375" cy="18923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ovéPole 10"/>
          <p:cNvSpPr txBox="1"/>
          <p:nvPr/>
        </p:nvSpPr>
        <p:spPr>
          <a:xfrm>
            <a:off x="5430158" y="6021286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skokan štíhlý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8960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 descr="Skokan zelený">
            <a:hlinkClick r:id="rId2" tooltip="&quot;Skokan zelený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3096344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1187624" y="2936957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skokan zelený</a:t>
            </a:r>
            <a:endParaRPr lang="cs-CZ" dirty="0"/>
          </a:p>
        </p:txBody>
      </p:sp>
      <p:pic>
        <p:nvPicPr>
          <p:cNvPr id="4" name="obrázek 1" descr="Skokan krátkonohý">
            <a:hlinkClick r:id="rId4" tooltip="&quot;Skokan krátkonohý&quot;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48680"/>
            <a:ext cx="3168352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5076550" y="2939515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skokan krátkonohý</a:t>
            </a:r>
            <a:endParaRPr lang="cs-CZ" dirty="0"/>
          </a:p>
        </p:txBody>
      </p:sp>
      <p:pic>
        <p:nvPicPr>
          <p:cNvPr id="6" name="obrázek 1" descr="Ropucha zelená">
            <a:hlinkClick r:id="rId6" tooltip="&quot;Ropucha zelená&quot;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33" y="3639402"/>
            <a:ext cx="3096344" cy="230425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1061479" y="596408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ropucha zelená</a:t>
            </a:r>
            <a:endParaRPr lang="cs-CZ" dirty="0"/>
          </a:p>
        </p:txBody>
      </p:sp>
      <p:pic>
        <p:nvPicPr>
          <p:cNvPr id="8" name="obrázek 2" descr="Ropucha obecná">
            <a:hlinkClick r:id="rId8" tooltip="&quot;Ropucha obecná&quot;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39402"/>
            <a:ext cx="3204498" cy="230425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ovéPole 8"/>
          <p:cNvSpPr txBox="1"/>
          <p:nvPr/>
        </p:nvSpPr>
        <p:spPr>
          <a:xfrm>
            <a:off x="5292080" y="5964088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ropucha obecná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7742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Ropucha krátkonohá">
            <a:hlinkClick r:id="rId2" tooltip="&quot;Ropucha krátkonohá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3384376" cy="223224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971600" y="2924944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ropucha krátkonohá</a:t>
            </a:r>
            <a:endParaRPr lang="cs-CZ" dirty="0"/>
          </a:p>
        </p:txBody>
      </p:sp>
      <p:pic>
        <p:nvPicPr>
          <p:cNvPr id="6" name="obrázek 1" descr="Kuňka obecná">
            <a:hlinkClick r:id="rId4" tooltip="&quot;Kuňka obecná&quot;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692696"/>
            <a:ext cx="3672408" cy="223224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5511196" y="2957692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kuňka obecná</a:t>
            </a:r>
            <a:endParaRPr lang="cs-CZ" dirty="0"/>
          </a:p>
        </p:txBody>
      </p:sp>
      <p:pic>
        <p:nvPicPr>
          <p:cNvPr id="8" name="obrázek 1" descr="Kuňka žlutobřichá">
            <a:hlinkClick r:id="rId6" tooltip="&quot;Kuňka žlutobřichá&quot;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17032"/>
            <a:ext cx="3384376" cy="211251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ovéPole 8"/>
          <p:cNvSpPr txBox="1"/>
          <p:nvPr/>
        </p:nvSpPr>
        <p:spPr>
          <a:xfrm>
            <a:off x="1115616" y="592405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kuňka žlutobřichá</a:t>
            </a:r>
            <a:endParaRPr lang="cs-CZ" dirty="0"/>
          </a:p>
        </p:txBody>
      </p:sp>
      <p:pic>
        <p:nvPicPr>
          <p:cNvPr id="10" name="obrázek 1" descr="Rosnička zelená">
            <a:hlinkClick r:id="rId8" tooltip="&quot;Rosnička zelená&quot;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17031"/>
            <a:ext cx="3672408" cy="211251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ovéPole 10"/>
          <p:cNvSpPr txBox="1"/>
          <p:nvPr/>
        </p:nvSpPr>
        <p:spPr>
          <a:xfrm>
            <a:off x="5317587" y="582954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rosnička zelená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8549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 descr="PelobatesFuscus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4176464" cy="266429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5733405" y="1743298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blatnice skvrnitá</a:t>
            </a:r>
            <a:endParaRPr lang="cs-CZ" dirty="0"/>
          </a:p>
        </p:txBody>
      </p:sp>
      <p:pic>
        <p:nvPicPr>
          <p:cNvPr id="4" name="obrázek 1" descr="http://upload.wikimedia.org/wikipedia/commons/thumb/b/bc/Pelobates_fuscus_czech_republic_na_plachte.jpg/220px-Pelobates_fuscus_czech_republic_na_plachte.jp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73016"/>
            <a:ext cx="3816424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827584" y="4725144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pulec blatnice skvrnité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3098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1566" y="1618927"/>
            <a:ext cx="82089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http://www.voderek.cz/prirodopis/ekoprir6/p611/p611.htm</a:t>
            </a:r>
          </a:p>
        </p:txBody>
      </p:sp>
      <p:sp>
        <p:nvSpPr>
          <p:cNvPr id="3" name="Obdélník 2"/>
          <p:cNvSpPr/>
          <p:nvPr/>
        </p:nvSpPr>
        <p:spPr>
          <a:xfrm>
            <a:off x="596041" y="332656"/>
            <a:ext cx="30604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7030A0"/>
                </a:solidFill>
                <a:latin typeface="Castellar" pitchFamily="18" charset="0"/>
              </a:rPr>
              <a:t>Použité zdroje:</a:t>
            </a:r>
          </a:p>
        </p:txBody>
      </p:sp>
      <p:sp>
        <p:nvSpPr>
          <p:cNvPr id="4" name="Obdélník 3"/>
          <p:cNvSpPr/>
          <p:nvPr/>
        </p:nvSpPr>
        <p:spPr>
          <a:xfrm>
            <a:off x="651566" y="1799526"/>
            <a:ext cx="80804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http://www.mtichy.net/foto_filmy/20050728_burian_dvur_kralove_obrazy/09.htm</a:t>
            </a:r>
          </a:p>
        </p:txBody>
      </p:sp>
      <p:sp>
        <p:nvSpPr>
          <p:cNvPr id="5" name="Obdélník 4"/>
          <p:cNvSpPr/>
          <p:nvPr/>
        </p:nvSpPr>
        <p:spPr>
          <a:xfrm>
            <a:off x="640582" y="2081823"/>
            <a:ext cx="80804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http://www.herpetology.cz/fotoalbum/obojzivelnici/ocasati/mlok-skvrnity/p3247075.html</a:t>
            </a:r>
          </a:p>
        </p:txBody>
      </p:sp>
      <p:sp>
        <p:nvSpPr>
          <p:cNvPr id="6" name="Obdélník 5"/>
          <p:cNvSpPr/>
          <p:nvPr/>
        </p:nvSpPr>
        <p:spPr>
          <a:xfrm>
            <a:off x="640583" y="2344029"/>
            <a:ext cx="808041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http://www.orangutan.estranky.cz/fotoalbum/obojzivelnici-a-plazi/colek-obecny-24858.jpg.html</a:t>
            </a:r>
          </a:p>
        </p:txBody>
      </p:sp>
      <p:sp>
        <p:nvSpPr>
          <p:cNvPr id="7" name="Obdélník 6"/>
          <p:cNvSpPr/>
          <p:nvPr/>
        </p:nvSpPr>
        <p:spPr>
          <a:xfrm>
            <a:off x="655833" y="2632658"/>
            <a:ext cx="817316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http://www.hlasek.com/triturus_montandoni_9225.html</a:t>
            </a:r>
          </a:p>
        </p:txBody>
      </p:sp>
      <p:sp>
        <p:nvSpPr>
          <p:cNvPr id="8" name="Obdélník 7"/>
          <p:cNvSpPr/>
          <p:nvPr/>
        </p:nvSpPr>
        <p:spPr>
          <a:xfrm>
            <a:off x="640583" y="3189437"/>
            <a:ext cx="80804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http://cs.wikipedia.org/wiki/Skokan_hn%C4%9Bd%C3%BD</a:t>
            </a:r>
          </a:p>
        </p:txBody>
      </p:sp>
      <p:sp>
        <p:nvSpPr>
          <p:cNvPr id="9" name="Obdélník 8"/>
          <p:cNvSpPr/>
          <p:nvPr/>
        </p:nvSpPr>
        <p:spPr>
          <a:xfrm>
            <a:off x="640397" y="3485967"/>
            <a:ext cx="80804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http://cs.wikipedia.org/wiki/%C4%8Colek_velk%C3%BD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26993" y="3746798"/>
            <a:ext cx="804806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http://cs.wikipedia.org/wiki/%C4%8Colek_http://cs.wikipedia.org/wiki/Ku%C5%88ka_obecn%C3%A1horsk%C3%BD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32820" y="3961546"/>
            <a:ext cx="804806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http://cs.wikipedia.org/wiki/Skokan_sk%C5%99ehotav%C3%BD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655833" y="4241994"/>
            <a:ext cx="809035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http://cs.wikipedia.org/wiki/Skokan_ostronos%C3%BD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648950" y="4495900"/>
            <a:ext cx="800802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http://cs.wikipedia.org/wiki/Skokan_%C5%A1t%C3%ADhl%C3%BD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73183" y="4803677"/>
            <a:ext cx="80402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http://cs.wikipedia.org/wiki/Skokan_zelen%C3%BD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617052" y="5656079"/>
            <a:ext cx="79683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http://cs.wikipedia.org/wiki/Skokan_kr%C3%A1tkonoh%C3%BD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575760" y="5963856"/>
            <a:ext cx="807464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http://cs.wikipedia.org/wiki/Ropucha_zelen%C3%A1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591822" y="6189025"/>
            <a:ext cx="800744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http://cs.wikipedia.org/wiki/Ropucha_obecn%C3%A1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648950" y="1347563"/>
            <a:ext cx="807648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http://cs.wikipedia.org/wiki/Ropucha_kr%C3%A1tkonoh%C3%A1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651566" y="658283"/>
            <a:ext cx="80234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http://cs.wikipedia.org/wiki/Ku%C5%88ka_obecn%C3%A1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637440" y="889115"/>
            <a:ext cx="805584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http://cs.wikipedia.org/wiki/Ku%C5%88ka_%C5%BElutob%C5%99ich%C3%A1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651565" y="1118510"/>
            <a:ext cx="814859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http://cs.wikipedia.org/wiki/Rosni%C4%8Dka_zelen%C3%A1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625039" y="5075203"/>
            <a:ext cx="8055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 smtClean="0">
                <a:latin typeface="Arial Narrow" pitchFamily="34" charset="0"/>
              </a:rPr>
              <a:t>L.J.Dobroruka</a:t>
            </a:r>
            <a:r>
              <a:rPr lang="cs-CZ" sz="1400" dirty="0" smtClean="0">
                <a:latin typeface="Arial Narrow" pitchFamily="34" charset="0"/>
              </a:rPr>
              <a:t>, </a:t>
            </a:r>
            <a:r>
              <a:rPr lang="cs-CZ" sz="1400" dirty="0" err="1" smtClean="0">
                <a:latin typeface="Arial Narrow" pitchFamily="34" charset="0"/>
              </a:rPr>
              <a:t>N.Gutzerová</a:t>
            </a:r>
            <a:r>
              <a:rPr lang="cs-CZ" sz="1400" dirty="0" smtClean="0">
                <a:latin typeface="Arial Narrow" pitchFamily="34" charset="0"/>
              </a:rPr>
              <a:t>, </a:t>
            </a:r>
            <a:r>
              <a:rPr lang="cs-CZ" sz="1400" dirty="0" err="1" smtClean="0">
                <a:latin typeface="Arial Narrow" pitchFamily="34" charset="0"/>
              </a:rPr>
              <a:t>L.Havel</a:t>
            </a:r>
            <a:r>
              <a:rPr lang="cs-CZ" sz="1400" dirty="0" smtClean="0">
                <a:latin typeface="Arial Narrow" pitchFamily="34" charset="0"/>
              </a:rPr>
              <a:t>, </a:t>
            </a:r>
            <a:r>
              <a:rPr lang="cs-CZ" sz="1400" dirty="0" err="1" smtClean="0">
                <a:latin typeface="Arial Narrow" pitchFamily="34" charset="0"/>
              </a:rPr>
              <a:t>Z.Chocholoušková</a:t>
            </a:r>
            <a:r>
              <a:rPr lang="cs-CZ" sz="1400" dirty="0" smtClean="0">
                <a:latin typeface="Arial Narrow" pitchFamily="34" charset="0"/>
              </a:rPr>
              <a:t>, </a:t>
            </a:r>
            <a:r>
              <a:rPr lang="cs-CZ" sz="1400" dirty="0" err="1" smtClean="0">
                <a:latin typeface="Arial Narrow" pitchFamily="34" charset="0"/>
              </a:rPr>
              <a:t>T.Č.Kučera</a:t>
            </a:r>
            <a:r>
              <a:rPr lang="cs-CZ" sz="1400" dirty="0" smtClean="0">
                <a:latin typeface="Arial Narrow" pitchFamily="34" charset="0"/>
              </a:rPr>
              <a:t>, Přírodopis II, pro 7. ročník základní školy, </a:t>
            </a:r>
            <a:r>
              <a:rPr lang="cs-CZ" sz="1400" dirty="0" err="1" smtClean="0">
                <a:latin typeface="Arial Narrow" pitchFamily="34" charset="0"/>
              </a:rPr>
              <a:t>Scientia</a:t>
            </a:r>
            <a:r>
              <a:rPr lang="cs-CZ" sz="1400" dirty="0" smtClean="0">
                <a:latin typeface="Arial Narrow" pitchFamily="34" charset="0"/>
              </a:rPr>
              <a:t>, s.r.o., Pedagogické nakladatelství Praha 2003</a:t>
            </a:r>
          </a:p>
          <a:p>
            <a:r>
              <a:rPr lang="cs-CZ" sz="1400" dirty="0">
                <a:latin typeface="Arial Narrow" pitchFamily="34" charset="0"/>
              </a:rPr>
              <a:t>Klipart Microsoft PowerPoint 2010</a:t>
            </a:r>
          </a:p>
          <a:p>
            <a:endParaRPr lang="cs-CZ" sz="1400" dirty="0">
              <a:latin typeface="Arial Narrow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39854" y="2889335"/>
            <a:ext cx="80534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http://cs.wikipedia.org/wiki/Blatnice_skvrnit%C3%A1</a:t>
            </a:r>
          </a:p>
        </p:txBody>
      </p:sp>
    </p:spTree>
    <p:extLst>
      <p:ext uri="{BB962C8B-B14F-4D97-AF65-F5344CB8AC3E}">
        <p14:creationId xmlns:p14="http://schemas.microsoft.com/office/powerpoint/2010/main" val="291787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2165</TotalTime>
  <Words>419</Words>
  <Application>Microsoft Office PowerPoint</Application>
  <PresentationFormat>Předvádění na obrazovce 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Aspekt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Osoblaha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STONEK</dc:title>
  <dc:creator>Základní škola</dc:creator>
  <cp:lastModifiedBy>Eliška Jurčicová</cp:lastModifiedBy>
  <cp:revision>161</cp:revision>
  <dcterms:created xsi:type="dcterms:W3CDTF">2011-10-24T11:56:12Z</dcterms:created>
  <dcterms:modified xsi:type="dcterms:W3CDTF">2012-09-20T13:24:45Z</dcterms:modified>
</cp:coreProperties>
</file>