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6" r:id="rId3"/>
    <p:sldId id="269" r:id="rId4"/>
    <p:sldId id="257" r:id="rId5"/>
    <p:sldId id="261" r:id="rId6"/>
    <p:sldId id="263" r:id="rId7"/>
    <p:sldId id="265" r:id="rId8"/>
    <p:sldId id="258" r:id="rId9"/>
    <p:sldId id="259" r:id="rId10"/>
    <p:sldId id="264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B0F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>
              <a:solidFill>
                <a:srgbClr val="000000"/>
              </a:solidFill>
            </a:rPr>
            <a:t>VY_32_INOVACE_16_Body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</a:t>
          </a:r>
          <a:r>
            <a:rPr lang="cs-CZ" sz="200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8. 5.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3. 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1B947B-70A2-425D-8DD1-F2CB4C0369FA}" type="presOf" srcId="{D1D4F407-5343-4D3F-B5B9-D407B03CAEB4}" destId="{D005CE8C-CC26-4C3E-AC11-E15060ECD759}" srcOrd="0" destOrd="0" presId="urn:microsoft.com/office/officeart/2005/8/layout/target3"/>
    <dgm:cxn modelId="{020CB3B6-126B-40AF-B681-8FC549AF73FE}" type="presOf" srcId="{D05761FA-3C71-4DD0-9183-7C99EBE53F4B}" destId="{0AD6547F-0D75-4083-A7A5-A35AB250ABEA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CEADDB4D-DBEA-46F9-B346-81AB802D9B2F}" type="presOf" srcId="{4865AC3F-78E2-43BA-A56B-7C465B8FCF11}" destId="{FC425D1D-3DF2-408E-A4F8-250CA94A450A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4210CD2D-5B80-4ADF-AD93-35D79808AB89}" type="presOf" srcId="{4C35D32F-0EAB-4CD7-82EE-45574DC2A586}" destId="{D11C995F-01B9-4A9E-8902-744903F1A770}" srcOrd="0" destOrd="0" presId="urn:microsoft.com/office/officeart/2005/8/layout/target3"/>
    <dgm:cxn modelId="{1B1F518E-761A-4B68-B259-BF21B1B0B12C}" type="presOf" srcId="{D8197B8C-B260-4A16-BDF4-0947B075E274}" destId="{0F7944D4-5DCA-4B9E-A896-D52854246E44}" srcOrd="0" destOrd="0" presId="urn:microsoft.com/office/officeart/2005/8/layout/target3"/>
    <dgm:cxn modelId="{B795F4CD-5E7B-4E92-9B31-C601D2DEFB17}" type="presOf" srcId="{D1B46980-6531-4606-95E6-44980827E919}" destId="{2CDFEC33-8C2A-49C6-B23B-FA3577B1DCE9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2E3F574-4746-4D11-812B-7D26850D7016}" type="presOf" srcId="{4C35D32F-0EAB-4CD7-82EE-45574DC2A586}" destId="{74B68738-347E-4F92-BDA1-E07CC7219E77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07A881FE-3882-4FED-B120-963AF5C9F77E}" type="presOf" srcId="{D05761FA-3C71-4DD0-9183-7C99EBE53F4B}" destId="{F565A464-E682-4B59-9914-8231AF9F6C7C}" srcOrd="1" destOrd="0" presId="urn:microsoft.com/office/officeart/2005/8/layout/target3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0CCFC9F5-FBC8-458F-94FD-DC43A6B7FDA7}" type="presOf" srcId="{B651F6E3-6281-48DB-9319-2AEAFDAE7572}" destId="{7145B55B-1B24-4B93-A1D4-B8021E4AC78C}" srcOrd="0" destOrd="0" presId="urn:microsoft.com/office/officeart/2005/8/layout/target3"/>
    <dgm:cxn modelId="{5EB5BD3C-39DD-4993-A66B-680889F20127}" type="presOf" srcId="{B651F6E3-6281-48DB-9319-2AEAFDAE7572}" destId="{70A198DD-41D2-4313-8B5B-1CF1BCF383FB}" srcOrd="1" destOrd="0" presId="urn:microsoft.com/office/officeart/2005/8/layout/target3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ECC75249-06CD-4E3E-83D4-F233ADA9F60D}" type="presOf" srcId="{D1B46980-6531-4606-95E6-44980827E919}" destId="{004736B2-18D3-4D6D-AA18-DF3F81E9E312}" srcOrd="0" destOrd="0" presId="urn:microsoft.com/office/officeart/2005/8/layout/target3"/>
    <dgm:cxn modelId="{9E442834-7423-4DBB-A5DD-EBD931B6A8FA}" type="presOf" srcId="{4865AC3F-78E2-43BA-A56B-7C465B8FCF11}" destId="{54F8D70D-FB57-4298-A600-D8F61B2A354A}" srcOrd="0" destOrd="0" presId="urn:microsoft.com/office/officeart/2005/8/layout/target3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CF718216-70F2-4DC4-8500-9DDAEE58B7FF}" type="presOf" srcId="{D8197B8C-B260-4A16-BDF4-0947B075E274}" destId="{5C0D1B75-263C-4468-B985-565C95B9422B}" srcOrd="1" destOrd="0" presId="urn:microsoft.com/office/officeart/2005/8/layout/target3"/>
    <dgm:cxn modelId="{123E55DF-0362-46E5-8570-A751F036982D}" type="presOf" srcId="{D1D4F407-5343-4D3F-B5B9-D407B03CAEB4}" destId="{AED2198E-93D5-4001-81B4-73124B309672}" srcOrd="1" destOrd="0" presId="urn:microsoft.com/office/officeart/2005/8/layout/target3"/>
    <dgm:cxn modelId="{1D4C8EDA-9318-43BF-9FF8-C2CB07FE813C}" type="presOf" srcId="{757F3AB3-0718-4624-B441-E567A8F0AB56}" destId="{333A1088-737F-45CB-B68E-254E46348037}" srcOrd="0" destOrd="0" presId="urn:microsoft.com/office/officeart/2005/8/layout/target3"/>
    <dgm:cxn modelId="{17AB1193-B472-42E8-A966-57793D13E773}" type="presParOf" srcId="{333A1088-737F-45CB-B68E-254E46348037}" destId="{F5ABB229-8D3B-4694-996A-96F23CF14429}" srcOrd="0" destOrd="0" presId="urn:microsoft.com/office/officeart/2005/8/layout/target3"/>
    <dgm:cxn modelId="{429E723B-2D2A-466C-A934-5A9809C119D1}" type="presParOf" srcId="{333A1088-737F-45CB-B68E-254E46348037}" destId="{F41139FD-01EE-4571-8B17-4FB00FC51163}" srcOrd="1" destOrd="0" presId="urn:microsoft.com/office/officeart/2005/8/layout/target3"/>
    <dgm:cxn modelId="{2581CEDB-0C0F-478D-8EEA-619471EC5B5B}" type="presParOf" srcId="{333A1088-737F-45CB-B68E-254E46348037}" destId="{D005CE8C-CC26-4C3E-AC11-E15060ECD759}" srcOrd="2" destOrd="0" presId="urn:microsoft.com/office/officeart/2005/8/layout/target3"/>
    <dgm:cxn modelId="{F75A25BF-4268-4197-BE1C-462900CDF84B}" type="presParOf" srcId="{333A1088-737F-45CB-B68E-254E46348037}" destId="{E2699407-A48D-4333-A645-7FA48F1FE3B7}" srcOrd="3" destOrd="0" presId="urn:microsoft.com/office/officeart/2005/8/layout/target3"/>
    <dgm:cxn modelId="{A639882C-828D-4971-BE1E-214EAEA86310}" type="presParOf" srcId="{333A1088-737F-45CB-B68E-254E46348037}" destId="{D5EA2712-68D0-4098-BDE6-B295C6AB6119}" srcOrd="4" destOrd="0" presId="urn:microsoft.com/office/officeart/2005/8/layout/target3"/>
    <dgm:cxn modelId="{131FF7DE-C350-4F06-8C30-1FFE7A527D96}" type="presParOf" srcId="{333A1088-737F-45CB-B68E-254E46348037}" destId="{54F8D70D-FB57-4298-A600-D8F61B2A354A}" srcOrd="5" destOrd="0" presId="urn:microsoft.com/office/officeart/2005/8/layout/target3"/>
    <dgm:cxn modelId="{B134E185-E7EA-40F5-8787-AD6141188B0D}" type="presParOf" srcId="{333A1088-737F-45CB-B68E-254E46348037}" destId="{C616B022-AA0C-4D3B-BDBF-093D86622E86}" srcOrd="6" destOrd="0" presId="urn:microsoft.com/office/officeart/2005/8/layout/target3"/>
    <dgm:cxn modelId="{22FC696B-F561-4615-AC3B-6AEC0AA3237F}" type="presParOf" srcId="{333A1088-737F-45CB-B68E-254E46348037}" destId="{69684AB7-5B8D-45A5-BC2F-6AF80EB883EF}" srcOrd="7" destOrd="0" presId="urn:microsoft.com/office/officeart/2005/8/layout/target3"/>
    <dgm:cxn modelId="{229A517F-0150-4696-A8C0-4FAE90AD23CA}" type="presParOf" srcId="{333A1088-737F-45CB-B68E-254E46348037}" destId="{004736B2-18D3-4D6D-AA18-DF3F81E9E312}" srcOrd="8" destOrd="0" presId="urn:microsoft.com/office/officeart/2005/8/layout/target3"/>
    <dgm:cxn modelId="{46CEDE6E-6C8C-463B-8729-D42414307256}" type="presParOf" srcId="{333A1088-737F-45CB-B68E-254E46348037}" destId="{9CCAD005-8609-4003-9C1F-3AFC293FB9F9}" srcOrd="9" destOrd="0" presId="urn:microsoft.com/office/officeart/2005/8/layout/target3"/>
    <dgm:cxn modelId="{6FCB8F03-A02C-4968-BA3A-321FB4A3D235}" type="presParOf" srcId="{333A1088-737F-45CB-B68E-254E46348037}" destId="{0C4087F0-2DA9-4805-A823-C8C5404FEF67}" srcOrd="10" destOrd="0" presId="urn:microsoft.com/office/officeart/2005/8/layout/target3"/>
    <dgm:cxn modelId="{05FA2520-4004-49BD-BD46-1221DD596DC0}" type="presParOf" srcId="{333A1088-737F-45CB-B68E-254E46348037}" destId="{7145B55B-1B24-4B93-A1D4-B8021E4AC78C}" srcOrd="11" destOrd="0" presId="urn:microsoft.com/office/officeart/2005/8/layout/target3"/>
    <dgm:cxn modelId="{4A76442A-EDF9-4277-80EE-244D6E0F9CC8}" type="presParOf" srcId="{333A1088-737F-45CB-B68E-254E46348037}" destId="{6919BCDB-3A39-4371-A415-42187620F612}" srcOrd="12" destOrd="0" presId="urn:microsoft.com/office/officeart/2005/8/layout/target3"/>
    <dgm:cxn modelId="{429646C8-D70A-48FC-8154-2BDF1F54CE34}" type="presParOf" srcId="{333A1088-737F-45CB-B68E-254E46348037}" destId="{19974A4C-782A-40F8-BDC1-A903A52CB5DC}" srcOrd="13" destOrd="0" presId="urn:microsoft.com/office/officeart/2005/8/layout/target3"/>
    <dgm:cxn modelId="{59EEC84A-3A44-489F-869E-7E42129C9D91}" type="presParOf" srcId="{333A1088-737F-45CB-B68E-254E46348037}" destId="{0F7944D4-5DCA-4B9E-A896-D52854246E44}" srcOrd="14" destOrd="0" presId="urn:microsoft.com/office/officeart/2005/8/layout/target3"/>
    <dgm:cxn modelId="{D4692C95-5844-444C-A7D0-513E29F0E369}" type="presParOf" srcId="{333A1088-737F-45CB-B68E-254E46348037}" destId="{6DFF10D3-1CBC-4163-85C1-12183522D8D6}" srcOrd="15" destOrd="0" presId="urn:microsoft.com/office/officeart/2005/8/layout/target3"/>
    <dgm:cxn modelId="{6C57D61B-81B2-41C0-962B-ED0D8093BC01}" type="presParOf" srcId="{333A1088-737F-45CB-B68E-254E46348037}" destId="{B4FD24CD-B93B-4B4E-A43E-F8524B0CD3F0}" srcOrd="16" destOrd="0" presId="urn:microsoft.com/office/officeart/2005/8/layout/target3"/>
    <dgm:cxn modelId="{E59EE7D7-F31C-4A62-AD04-082BD7C17707}" type="presParOf" srcId="{333A1088-737F-45CB-B68E-254E46348037}" destId="{0AD6547F-0D75-4083-A7A5-A35AB250ABEA}" srcOrd="17" destOrd="0" presId="urn:microsoft.com/office/officeart/2005/8/layout/target3"/>
    <dgm:cxn modelId="{CE5B4D16-1BB5-4003-BCA3-956AC116B3FB}" type="presParOf" srcId="{333A1088-737F-45CB-B68E-254E46348037}" destId="{13361F2B-44A8-4C6E-9E92-35F8C52A0CB3}" srcOrd="18" destOrd="0" presId="urn:microsoft.com/office/officeart/2005/8/layout/target3"/>
    <dgm:cxn modelId="{088D890C-9CC3-4619-971A-2ABB343704FC}" type="presParOf" srcId="{333A1088-737F-45CB-B68E-254E46348037}" destId="{A8AA4860-2B26-41D9-B6D5-2A22DD6573ED}" srcOrd="19" destOrd="0" presId="urn:microsoft.com/office/officeart/2005/8/layout/target3"/>
    <dgm:cxn modelId="{89381FA6-32C2-470F-981B-F39920CED14A}" type="presParOf" srcId="{333A1088-737F-45CB-B68E-254E46348037}" destId="{D11C995F-01B9-4A9E-8902-744903F1A770}" srcOrd="20" destOrd="0" presId="urn:microsoft.com/office/officeart/2005/8/layout/target3"/>
    <dgm:cxn modelId="{B27E2451-9B87-4F22-B2EF-F2951DD8275E}" type="presParOf" srcId="{333A1088-737F-45CB-B68E-254E46348037}" destId="{AED2198E-93D5-4001-81B4-73124B309672}" srcOrd="21" destOrd="0" presId="urn:microsoft.com/office/officeart/2005/8/layout/target3"/>
    <dgm:cxn modelId="{59EBDA98-1E43-4AFB-9FCF-ACE2EE873748}" type="presParOf" srcId="{333A1088-737F-45CB-B68E-254E46348037}" destId="{FC425D1D-3DF2-408E-A4F8-250CA94A450A}" srcOrd="22" destOrd="0" presId="urn:microsoft.com/office/officeart/2005/8/layout/target3"/>
    <dgm:cxn modelId="{EC71D644-DDAF-4536-8746-3C6508B60129}" type="presParOf" srcId="{333A1088-737F-45CB-B68E-254E46348037}" destId="{2CDFEC33-8C2A-49C6-B23B-FA3577B1DCE9}" srcOrd="23" destOrd="0" presId="urn:microsoft.com/office/officeart/2005/8/layout/target3"/>
    <dgm:cxn modelId="{27B952BA-29E3-4E35-A80A-3A6F1625F7DF}" type="presParOf" srcId="{333A1088-737F-45CB-B68E-254E46348037}" destId="{70A198DD-41D2-4313-8B5B-1CF1BCF383FB}" srcOrd="24" destOrd="0" presId="urn:microsoft.com/office/officeart/2005/8/layout/target3"/>
    <dgm:cxn modelId="{AD30AD33-B39B-4D96-95C6-7AF14C1765AD}" type="presParOf" srcId="{333A1088-737F-45CB-B68E-254E46348037}" destId="{5C0D1B75-263C-4468-B985-565C95B9422B}" srcOrd="25" destOrd="0" presId="urn:microsoft.com/office/officeart/2005/8/layout/target3"/>
    <dgm:cxn modelId="{5DD0A455-B553-4039-91D6-DD6C59B99DE0}" type="presParOf" srcId="{333A1088-737F-45CB-B68E-254E46348037}" destId="{F565A464-E682-4B59-9914-8231AF9F6C7C}" srcOrd="26" destOrd="0" presId="urn:microsoft.com/office/officeart/2005/8/layout/target3"/>
    <dgm:cxn modelId="{92C07899-8F43-4275-8256-6977B0F1761D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8. 5. 2012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>
              <a:solidFill>
                <a:srgbClr val="000000"/>
              </a:solidFill>
            </a:rPr>
            <a:t>VY_32_INOVACE_16_Body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3. 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</a:t>
          </a:r>
          <a:r>
            <a:rPr lang="cs-CZ" sz="2000" kern="1200" smtClean="0"/>
            <a:t>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BE63C5-A27B-4211-A1CB-891CEC19114F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264FA9-1CE2-413F-B9DD-5711CF94B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79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88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835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202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455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384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783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886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076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584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6653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68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0A83A9-9EC4-43B1-A177-5A870FF5AA42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9AC4D-D9BA-49CE-AA06-1FE113B527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330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67664864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64704"/>
            <a:ext cx="4032448" cy="5035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51920" y="2780928"/>
            <a:ext cx="5182344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ln>
                  <a:solidFill>
                    <a:sysClr val="windowText" lastClr="000000"/>
                  </a:solidFill>
                </a:ln>
                <a:gradFill>
                  <a:gsLst>
                    <a:gs pos="0">
                      <a:srgbClr val="A603AB"/>
                    </a:gs>
                    <a:gs pos="21001">
                      <a:srgbClr val="0819FB"/>
                    </a:gs>
                    <a:gs pos="35001">
                      <a:srgbClr val="1A8D48"/>
                    </a:gs>
                    <a:gs pos="52000">
                      <a:srgbClr val="FFFF00"/>
                    </a:gs>
                    <a:gs pos="73000">
                      <a:srgbClr val="EE3F17"/>
                    </a:gs>
                    <a:gs pos="88000">
                      <a:srgbClr val="E81766"/>
                    </a:gs>
                    <a:gs pos="100000">
                      <a:srgbClr val="A603AB"/>
                    </a:gs>
                  </a:gsLst>
                  <a:lin ang="5400000" scaled="0"/>
                </a:gradFill>
                <a:latin typeface="Broadway" pitchFamily="82" charset="0"/>
              </a:rPr>
              <a:t>Body</a:t>
            </a:r>
            <a:endParaRPr lang="cs-CZ" sz="9600" dirty="0">
              <a:ln>
                <a:solidFill>
                  <a:sysClr val="windowText" lastClr="000000"/>
                </a:solidFill>
              </a:ln>
              <a:gradFill>
                <a:gsLst>
                  <a:gs pos="0">
                    <a:srgbClr val="A603AB"/>
                  </a:gs>
                  <a:gs pos="21001">
                    <a:srgbClr val="0819FB"/>
                  </a:gs>
                  <a:gs pos="35001">
                    <a:srgbClr val="1A8D48"/>
                  </a:gs>
                  <a:gs pos="52000">
                    <a:srgbClr val="FFFF00"/>
                  </a:gs>
                  <a:gs pos="73000">
                    <a:srgbClr val="EE3F17"/>
                  </a:gs>
                  <a:gs pos="88000">
                    <a:srgbClr val="E81766"/>
                  </a:gs>
                  <a:gs pos="100000">
                    <a:srgbClr val="A603AB"/>
                  </a:gs>
                </a:gsLst>
                <a:lin ang="5400000" scaled="0"/>
              </a:gradFill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984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k prezentaci a procvičení slovní zásoby (části těla) a tvorby vět se slovesem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got</a:t>
            </a:r>
            <a:r>
              <a:rPr lang="cs-CZ" i="1" dirty="0" smtClean="0"/>
              <a:t> </a:t>
            </a:r>
          </a:p>
          <a:p>
            <a:r>
              <a:rPr lang="cs-CZ" dirty="0" smtClean="0"/>
              <a:t>po zopakování známých slovíček a prezentaci nové slovní zásoby (snímky 4, 5) si žáci učivo </a:t>
            </a:r>
            <a:r>
              <a:rPr lang="cs-CZ" smtClean="0"/>
              <a:t>procvičují (podle </a:t>
            </a:r>
            <a:r>
              <a:rPr lang="cs-CZ" dirty="0" smtClean="0"/>
              <a:t>instrukcí na jednotlivých snímcích)</a:t>
            </a:r>
          </a:p>
        </p:txBody>
      </p:sp>
    </p:spTree>
    <p:extLst>
      <p:ext uri="{BB962C8B-B14F-4D97-AF65-F5344CB8AC3E}">
        <p14:creationId xmlns:p14="http://schemas.microsoft.com/office/powerpoint/2010/main" val="917075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00" t="13901" b="23567"/>
          <a:stretch/>
        </p:blipFill>
        <p:spPr bwMode="auto">
          <a:xfrm>
            <a:off x="627600" y="743950"/>
            <a:ext cx="1533763" cy="1200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645" y="3287495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43" t="7241" r="33505" b="35286"/>
          <a:stretch/>
        </p:blipFill>
        <p:spPr bwMode="auto">
          <a:xfrm>
            <a:off x="6717712" y="1148393"/>
            <a:ext cx="1617785" cy="1658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1" t="38243" r="12047" b="18188"/>
          <a:stretch/>
        </p:blipFill>
        <p:spPr bwMode="auto">
          <a:xfrm>
            <a:off x="6571905" y="4417404"/>
            <a:ext cx="1992387" cy="104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17" r="19096" b="50352"/>
          <a:stretch/>
        </p:blipFill>
        <p:spPr bwMode="auto">
          <a:xfrm>
            <a:off x="3319647" y="908720"/>
            <a:ext cx="1922403" cy="1464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923" t="18697" r="19057" b="42992"/>
          <a:stretch/>
        </p:blipFill>
        <p:spPr bwMode="auto">
          <a:xfrm>
            <a:off x="682338" y="3287495"/>
            <a:ext cx="1296144" cy="1837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11152" y="580526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Gabriola" pitchFamily="82" charset="0"/>
              </a:rPr>
              <a:t>face</a:t>
            </a:r>
            <a:endParaRPr lang="cs-CZ" sz="4800" dirty="0">
              <a:latin typeface="Gabriola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0723" y="180591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latin typeface="Gabriola" pitchFamily="82" charset="0"/>
              </a:rPr>
              <a:t>eye</a:t>
            </a:r>
            <a:endParaRPr lang="cs-CZ" sz="4800" dirty="0">
              <a:latin typeface="Gabriola" pitchFamily="82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2777" y="2224537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latin typeface="Gabriola" pitchFamily="82" charset="0"/>
              </a:rPr>
              <a:t>hair</a:t>
            </a:r>
            <a:endParaRPr lang="cs-CZ" sz="4800" dirty="0">
              <a:latin typeface="Gabriola" pitchFamily="82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20026" y="2780928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latin typeface="Gabriola" pitchFamily="82" charset="0"/>
              </a:rPr>
              <a:t>ear</a:t>
            </a:r>
            <a:endParaRPr lang="cs-CZ" sz="4800" dirty="0">
              <a:latin typeface="Gabriola" pitchFamily="82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45965" y="5552605"/>
            <a:ext cx="16442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latin typeface="Gabriola" pitchFamily="82" charset="0"/>
              </a:rPr>
              <a:t>mouth</a:t>
            </a:r>
            <a:endParaRPr lang="cs-CZ" sz="4800" dirty="0">
              <a:latin typeface="Gabriola" pitchFamily="82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6410" y="5552605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Gabriola" pitchFamily="82" charset="0"/>
              </a:rPr>
              <a:t>nose</a:t>
            </a:r>
            <a:endParaRPr lang="cs-CZ" sz="4800" dirty="0">
              <a:latin typeface="Gabriola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5956" y="112111"/>
            <a:ext cx="2872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>
                  <a:solidFill>
                    <a:sysClr val="windowText" lastClr="000000"/>
                  </a:solidFill>
                </a:ln>
                <a:solidFill>
                  <a:srgbClr val="FF00FF"/>
                </a:solidFill>
                <a:latin typeface="Cooper Black" pitchFamily="18" charset="0"/>
              </a:rPr>
              <a:t>REVISION</a:t>
            </a:r>
            <a:endParaRPr lang="cs-CZ" sz="3600" dirty="0">
              <a:ln>
                <a:solidFill>
                  <a:sysClr val="windowText" lastClr="000000"/>
                </a:solidFill>
              </a:ln>
              <a:solidFill>
                <a:srgbClr val="FF00FF"/>
              </a:solidFill>
              <a:latin typeface="Cooper Blac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802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  <p:bldP spid="13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836712"/>
            <a:ext cx="3108951" cy="5417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>
            <a:off x="3488076" y="820015"/>
            <a:ext cx="1920362" cy="192036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22219" y="5715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Gabriola" pitchFamily="82" charset="0"/>
              </a:rPr>
              <a:t>body</a:t>
            </a:r>
            <a:endParaRPr lang="cs-CZ" sz="4800" dirty="0">
              <a:latin typeface="Gabriola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1182182"/>
            <a:ext cx="1296144" cy="738664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tIns="0" bIns="0" rtlCol="0">
            <a:spAutoFit/>
          </a:bodyPr>
          <a:lstStyle/>
          <a:p>
            <a:pPr algn="ctr"/>
            <a:r>
              <a:rPr lang="cs-CZ" sz="4800" dirty="0" err="1" smtClean="0">
                <a:latin typeface="Gabriola" pitchFamily="82" charset="0"/>
              </a:rPr>
              <a:t>head</a:t>
            </a:r>
            <a:endParaRPr lang="cs-CZ" sz="4800" dirty="0">
              <a:latin typeface="Gabriola" pitchFamily="82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2320671" y="1557805"/>
            <a:ext cx="1080120" cy="4616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 rot="20871973">
            <a:off x="4498807" y="4068918"/>
            <a:ext cx="1084526" cy="23042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1905728" y="3645024"/>
            <a:ext cx="1080120" cy="4616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12643" y="3176145"/>
            <a:ext cx="1296144" cy="738664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tIns="0" bIns="0" rtlCol="0">
            <a:spAutoFit/>
          </a:bodyPr>
          <a:lstStyle/>
          <a:p>
            <a:pPr algn="ctr"/>
            <a:r>
              <a:rPr lang="cs-CZ" sz="4800" dirty="0" err="1" smtClean="0">
                <a:latin typeface="Gabriola" pitchFamily="82" charset="0"/>
              </a:rPr>
              <a:t>arm</a:t>
            </a:r>
            <a:endParaRPr lang="cs-CZ" sz="4800" dirty="0">
              <a:latin typeface="Gabriola" pitchFamily="82" charset="0"/>
            </a:endParaRPr>
          </a:p>
        </p:txBody>
      </p:sp>
      <p:sp>
        <p:nvSpPr>
          <p:cNvPr id="13" name="Ovál 12"/>
          <p:cNvSpPr/>
          <p:nvPr/>
        </p:nvSpPr>
        <p:spPr>
          <a:xfrm rot="671428">
            <a:off x="3149568" y="2545749"/>
            <a:ext cx="1025886" cy="23042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5758505" y="5229717"/>
            <a:ext cx="1080120" cy="4616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020272" y="4951667"/>
            <a:ext cx="1296144" cy="738664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tIns="0" bIns="0" rtlCol="0">
            <a:spAutoFit/>
          </a:bodyPr>
          <a:lstStyle/>
          <a:p>
            <a:pPr algn="ctr"/>
            <a:r>
              <a:rPr lang="cs-CZ" sz="4800" dirty="0" smtClean="0">
                <a:latin typeface="Gabriola" pitchFamily="82" charset="0"/>
              </a:rPr>
              <a:t>leg</a:t>
            </a:r>
            <a:endParaRPr lang="cs-CZ" sz="4800" dirty="0">
              <a:latin typeface="Gabriola" pitchFamily="82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182473" y="5320999"/>
            <a:ext cx="1164844" cy="116484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1905728" y="5855958"/>
            <a:ext cx="1080120" cy="4616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12643" y="5486626"/>
            <a:ext cx="1296144" cy="738664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tIns="0" bIns="0" rtlCol="0">
            <a:spAutoFit/>
          </a:bodyPr>
          <a:lstStyle/>
          <a:p>
            <a:pPr algn="ctr"/>
            <a:r>
              <a:rPr lang="cs-CZ" sz="4800" dirty="0" err="1" smtClean="0">
                <a:latin typeface="Gabriola" pitchFamily="82" charset="0"/>
              </a:rPr>
              <a:t>foot</a:t>
            </a:r>
            <a:endParaRPr lang="cs-CZ" sz="4800" dirty="0">
              <a:latin typeface="Gabriola" pitchFamily="82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288295" y="3914809"/>
            <a:ext cx="736472" cy="75601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6156176" y="4242565"/>
            <a:ext cx="1080120" cy="4616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380312" y="3697877"/>
            <a:ext cx="1296144" cy="738664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tIns="0" bIns="0" rtlCol="0">
            <a:spAutoFit/>
          </a:bodyPr>
          <a:lstStyle/>
          <a:p>
            <a:pPr algn="ctr"/>
            <a:r>
              <a:rPr lang="cs-CZ" sz="4800" dirty="0" smtClean="0">
                <a:latin typeface="Gabriola" pitchFamily="82" charset="0"/>
              </a:rPr>
              <a:t>hand</a:t>
            </a:r>
            <a:endParaRPr lang="cs-CZ" sz="4800" dirty="0"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697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50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5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"/>
                            </p:stCondLst>
                            <p:childTnLst>
                              <p:par>
                                <p:cTn id="8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" grpId="0"/>
      <p:bldP spid="6" grpId="0" animBg="1"/>
      <p:bldP spid="10" grpId="0" animBg="1"/>
      <p:bldP spid="12" grpId="0" animBg="1"/>
      <p:bldP spid="13" grpId="0" animBg="1"/>
      <p:bldP spid="15" grpId="0" animBg="1"/>
      <p:bldP spid="16" grpId="0" animBg="1"/>
      <p:bldP spid="18" grpId="0" animBg="1"/>
      <p:bldP spid="19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0" name="Skupina 2069"/>
          <p:cNvGrpSpPr/>
          <p:nvPr/>
        </p:nvGrpSpPr>
        <p:grpSpPr>
          <a:xfrm>
            <a:off x="133723" y="1597523"/>
            <a:ext cx="4931604" cy="5067119"/>
            <a:chOff x="144452" y="1293349"/>
            <a:chExt cx="4931604" cy="5067119"/>
          </a:xfrm>
        </p:grpSpPr>
        <p:pic>
          <p:nvPicPr>
            <p:cNvPr id="2054" name="Picture 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598" y="1293349"/>
              <a:ext cx="4347064" cy="45550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20" name="Skupina 19"/>
            <p:cNvGrpSpPr/>
            <p:nvPr/>
          </p:nvGrpSpPr>
          <p:grpSpPr>
            <a:xfrm>
              <a:off x="144452" y="1336412"/>
              <a:ext cx="1884373" cy="584775"/>
              <a:chOff x="144452" y="1336412"/>
              <a:chExt cx="1884373" cy="584775"/>
            </a:xfrm>
          </p:grpSpPr>
          <p:sp>
            <p:nvSpPr>
              <p:cNvPr id="4" name="TextovéPole 3"/>
              <p:cNvSpPr txBox="1"/>
              <p:nvPr/>
            </p:nvSpPr>
            <p:spPr>
              <a:xfrm>
                <a:off x="144452" y="1336412"/>
                <a:ext cx="1296144" cy="584775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dirty="0" err="1" smtClean="0"/>
                  <a:t>head</a:t>
                </a:r>
                <a:endParaRPr lang="cs-CZ" sz="3200" dirty="0"/>
              </a:p>
            </p:txBody>
          </p:sp>
          <p:cxnSp>
            <p:nvCxnSpPr>
              <p:cNvPr id="6" name="Přímá spojnice se šipkou 5"/>
              <p:cNvCxnSpPr>
                <a:stCxn id="4" idx="3"/>
              </p:cNvCxnSpPr>
              <p:nvPr/>
            </p:nvCxnSpPr>
            <p:spPr>
              <a:xfrm>
                <a:off x="1440596" y="1628800"/>
                <a:ext cx="588229" cy="127874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" name="Skupina 20"/>
            <p:cNvGrpSpPr/>
            <p:nvPr/>
          </p:nvGrpSpPr>
          <p:grpSpPr>
            <a:xfrm>
              <a:off x="179512" y="2996952"/>
              <a:ext cx="1656184" cy="584775"/>
              <a:chOff x="179512" y="2996952"/>
              <a:chExt cx="1656184" cy="584775"/>
            </a:xfrm>
          </p:grpSpPr>
          <p:sp>
            <p:nvSpPr>
              <p:cNvPr id="10" name="TextovéPole 9"/>
              <p:cNvSpPr txBox="1"/>
              <p:nvPr/>
            </p:nvSpPr>
            <p:spPr>
              <a:xfrm>
                <a:off x="179512" y="2996952"/>
                <a:ext cx="1296144" cy="584775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dirty="0" err="1" smtClean="0"/>
                  <a:t>arm</a:t>
                </a:r>
                <a:endParaRPr lang="cs-CZ" sz="3200" dirty="0"/>
              </a:p>
            </p:txBody>
          </p:sp>
          <p:cxnSp>
            <p:nvCxnSpPr>
              <p:cNvPr id="8" name="Přímá spojnice se šipkou 7"/>
              <p:cNvCxnSpPr/>
              <p:nvPr/>
            </p:nvCxnSpPr>
            <p:spPr>
              <a:xfrm>
                <a:off x="1475656" y="3289339"/>
                <a:ext cx="360040" cy="292388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Skupina 21"/>
            <p:cNvGrpSpPr/>
            <p:nvPr/>
          </p:nvGrpSpPr>
          <p:grpSpPr>
            <a:xfrm>
              <a:off x="179512" y="4487102"/>
              <a:ext cx="1872208" cy="584775"/>
              <a:chOff x="179512" y="4487102"/>
              <a:chExt cx="1872208" cy="584775"/>
            </a:xfrm>
          </p:grpSpPr>
          <p:sp>
            <p:nvSpPr>
              <p:cNvPr id="11" name="TextovéPole 10"/>
              <p:cNvSpPr txBox="1"/>
              <p:nvPr/>
            </p:nvSpPr>
            <p:spPr>
              <a:xfrm>
                <a:off x="179512" y="4487102"/>
                <a:ext cx="1296144" cy="584775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dirty="0" smtClean="0"/>
                  <a:t>leg</a:t>
                </a:r>
                <a:endParaRPr lang="cs-CZ" sz="3200" dirty="0"/>
              </a:p>
            </p:txBody>
          </p:sp>
          <p:cxnSp>
            <p:nvCxnSpPr>
              <p:cNvPr id="14" name="Přímá spojnice se šipkou 13"/>
              <p:cNvCxnSpPr/>
              <p:nvPr/>
            </p:nvCxnSpPr>
            <p:spPr>
              <a:xfrm>
                <a:off x="1475656" y="4779489"/>
                <a:ext cx="576064" cy="0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Skupina 22"/>
            <p:cNvGrpSpPr/>
            <p:nvPr/>
          </p:nvGrpSpPr>
          <p:grpSpPr>
            <a:xfrm>
              <a:off x="827584" y="5445225"/>
              <a:ext cx="1296144" cy="915243"/>
              <a:chOff x="2612405" y="5445225"/>
              <a:chExt cx="1296144" cy="915243"/>
            </a:xfrm>
          </p:grpSpPr>
          <p:sp>
            <p:nvSpPr>
              <p:cNvPr id="12" name="TextovéPole 11"/>
              <p:cNvSpPr txBox="1"/>
              <p:nvPr/>
            </p:nvSpPr>
            <p:spPr>
              <a:xfrm>
                <a:off x="2612405" y="5775693"/>
                <a:ext cx="1296144" cy="584775"/>
              </a:xfrm>
              <a:prstGeom prst="rect">
                <a:avLst/>
              </a:prstGeom>
              <a:noFill/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dirty="0" err="1" smtClean="0"/>
                  <a:t>foot</a:t>
                </a:r>
                <a:endParaRPr lang="cs-CZ" sz="3200" dirty="0"/>
              </a:p>
            </p:txBody>
          </p:sp>
          <p:cxnSp>
            <p:nvCxnSpPr>
              <p:cNvPr id="16" name="Přímá spojnice se šipkou 15"/>
              <p:cNvCxnSpPr>
                <a:stCxn id="12" idx="0"/>
              </p:cNvCxnSpPr>
              <p:nvPr/>
            </p:nvCxnSpPr>
            <p:spPr>
              <a:xfrm flipV="1">
                <a:off x="3260477" y="5445225"/>
                <a:ext cx="360040" cy="330468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/>
            <p:cNvSpPr txBox="1"/>
            <p:nvPr/>
          </p:nvSpPr>
          <p:spPr>
            <a:xfrm>
              <a:off x="3779912" y="4827896"/>
              <a:ext cx="1296144" cy="584775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hand</a:t>
              </a:r>
              <a:endParaRPr lang="cs-CZ" sz="3200" dirty="0"/>
            </a:p>
          </p:txBody>
        </p:sp>
        <p:cxnSp>
          <p:nvCxnSpPr>
            <p:cNvPr id="18" name="Přímá spojnice se šipkou 17"/>
            <p:cNvCxnSpPr>
              <a:stCxn id="13" idx="0"/>
            </p:cNvCxnSpPr>
            <p:nvPr/>
          </p:nvCxnSpPr>
          <p:spPr>
            <a:xfrm flipH="1" flipV="1">
              <a:off x="3635896" y="4126516"/>
              <a:ext cx="792088" cy="701380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72" name="Skupina 2071"/>
          <p:cNvGrpSpPr/>
          <p:nvPr/>
        </p:nvGrpSpPr>
        <p:grpSpPr>
          <a:xfrm>
            <a:off x="4355976" y="1284194"/>
            <a:ext cx="4718073" cy="5495800"/>
            <a:chOff x="4355976" y="1045666"/>
            <a:chExt cx="4718073" cy="5495800"/>
          </a:xfrm>
        </p:grpSpPr>
        <p:pic>
          <p:nvPicPr>
            <p:cNvPr id="2052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096" y="1045666"/>
              <a:ext cx="2707137" cy="47525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35" name="Skupina 34"/>
            <p:cNvGrpSpPr/>
            <p:nvPr/>
          </p:nvGrpSpPr>
          <p:grpSpPr>
            <a:xfrm>
              <a:off x="6789664" y="1172599"/>
              <a:ext cx="2275788" cy="584775"/>
              <a:chOff x="2617055" y="1172599"/>
              <a:chExt cx="2275788" cy="584775"/>
            </a:xfrm>
          </p:grpSpPr>
          <p:sp>
            <p:nvSpPr>
              <p:cNvPr id="36" name="TextovéPole 35"/>
              <p:cNvSpPr txBox="1"/>
              <p:nvPr/>
            </p:nvSpPr>
            <p:spPr>
              <a:xfrm>
                <a:off x="3596699" y="1172599"/>
                <a:ext cx="1296144" cy="584775"/>
              </a:xfrm>
              <a:prstGeom prst="rect">
                <a:avLst/>
              </a:prstGeom>
              <a:noFill/>
              <a:ln>
                <a:solidFill>
                  <a:srgbClr val="FF00FF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dirty="0" smtClean="0"/>
                  <a:t>hand</a:t>
                </a:r>
                <a:endParaRPr lang="cs-CZ" sz="3200" dirty="0"/>
              </a:p>
            </p:txBody>
          </p:sp>
          <p:cxnSp>
            <p:nvCxnSpPr>
              <p:cNvPr id="37" name="Přímá spojnice se šipkou 36"/>
              <p:cNvCxnSpPr/>
              <p:nvPr/>
            </p:nvCxnSpPr>
            <p:spPr>
              <a:xfrm flipH="1">
                <a:off x="2617055" y="1483427"/>
                <a:ext cx="979644" cy="145373"/>
              </a:xfrm>
              <a:prstGeom prst="straightConnector1">
                <a:avLst/>
              </a:prstGeom>
              <a:ln>
                <a:solidFill>
                  <a:srgbClr val="FF00FF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9" name="TextovéPole 38"/>
            <p:cNvSpPr txBox="1"/>
            <p:nvPr/>
          </p:nvSpPr>
          <p:spPr>
            <a:xfrm>
              <a:off x="7777905" y="2727943"/>
              <a:ext cx="1296144" cy="584775"/>
            </a:xfrm>
            <a:prstGeom prst="rect">
              <a:avLst/>
            </a:prstGeom>
            <a:noFill/>
            <a:ln>
              <a:solidFill>
                <a:srgbClr val="FF00FF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head</a:t>
              </a:r>
              <a:endParaRPr lang="cs-CZ" sz="3200" dirty="0"/>
            </a:p>
          </p:txBody>
        </p:sp>
        <p:cxnSp>
          <p:nvCxnSpPr>
            <p:cNvPr id="40" name="Přímá spojnice se šipkou 39"/>
            <p:cNvCxnSpPr>
              <a:stCxn id="39" idx="1"/>
            </p:cNvCxnSpPr>
            <p:nvPr/>
          </p:nvCxnSpPr>
          <p:spPr>
            <a:xfrm flipH="1">
              <a:off x="7524328" y="3020331"/>
              <a:ext cx="253577" cy="0"/>
            </a:xfrm>
            <a:prstGeom prst="straightConnector1">
              <a:avLst/>
            </a:prstGeom>
            <a:ln>
              <a:solidFill>
                <a:srgbClr val="FF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/>
            <p:nvPr/>
          </p:nvSpPr>
          <p:spPr>
            <a:xfrm>
              <a:off x="6141592" y="5956691"/>
              <a:ext cx="1296144" cy="584775"/>
            </a:xfrm>
            <a:prstGeom prst="rect">
              <a:avLst/>
            </a:prstGeom>
            <a:noFill/>
            <a:ln>
              <a:solidFill>
                <a:srgbClr val="FF00FF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leg</a:t>
              </a:r>
              <a:endParaRPr lang="cs-CZ" sz="3200" dirty="0"/>
            </a:p>
          </p:txBody>
        </p:sp>
        <p:cxnSp>
          <p:nvCxnSpPr>
            <p:cNvPr id="44" name="Přímá spojnice se šipkou 43"/>
            <p:cNvCxnSpPr>
              <a:stCxn id="43" idx="0"/>
            </p:cNvCxnSpPr>
            <p:nvPr/>
          </p:nvCxnSpPr>
          <p:spPr>
            <a:xfrm flipV="1">
              <a:off x="6789664" y="5301208"/>
              <a:ext cx="446632" cy="655483"/>
            </a:xfrm>
            <a:prstGeom prst="straightConnector1">
              <a:avLst/>
            </a:prstGeom>
            <a:ln>
              <a:solidFill>
                <a:srgbClr val="FF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se šipkou 48"/>
            <p:cNvCxnSpPr>
              <a:stCxn id="51" idx="3"/>
            </p:cNvCxnSpPr>
            <p:nvPr/>
          </p:nvCxnSpPr>
          <p:spPr>
            <a:xfrm>
              <a:off x="5652120" y="3757146"/>
              <a:ext cx="288032" cy="103902"/>
            </a:xfrm>
            <a:prstGeom prst="straightConnector1">
              <a:avLst/>
            </a:prstGeom>
            <a:ln>
              <a:solidFill>
                <a:srgbClr val="FF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TextovéPole 50"/>
            <p:cNvSpPr txBox="1"/>
            <p:nvPr/>
          </p:nvSpPr>
          <p:spPr>
            <a:xfrm>
              <a:off x="4355976" y="3464758"/>
              <a:ext cx="1296144" cy="584775"/>
            </a:xfrm>
            <a:prstGeom prst="rect">
              <a:avLst/>
            </a:prstGeom>
            <a:noFill/>
            <a:ln>
              <a:solidFill>
                <a:srgbClr val="FF00FF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arm</a:t>
              </a:r>
              <a:endParaRPr lang="cs-CZ" sz="3200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7777874" y="4293096"/>
              <a:ext cx="1296144" cy="584775"/>
            </a:xfrm>
            <a:prstGeom prst="rect">
              <a:avLst/>
            </a:prstGeom>
            <a:noFill/>
            <a:ln>
              <a:solidFill>
                <a:srgbClr val="FF00FF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foot</a:t>
              </a:r>
              <a:endParaRPr lang="cs-CZ" sz="3200" dirty="0"/>
            </a:p>
          </p:txBody>
        </p:sp>
        <p:cxnSp>
          <p:nvCxnSpPr>
            <p:cNvPr id="59" name="Přímá spojnice se šipkou 58"/>
            <p:cNvCxnSpPr>
              <a:stCxn id="58" idx="1"/>
            </p:cNvCxnSpPr>
            <p:nvPr/>
          </p:nvCxnSpPr>
          <p:spPr>
            <a:xfrm flipH="1" flipV="1">
              <a:off x="7308305" y="4487102"/>
              <a:ext cx="469569" cy="98382"/>
            </a:xfrm>
            <a:prstGeom prst="straightConnector1">
              <a:avLst/>
            </a:prstGeom>
            <a:ln>
              <a:solidFill>
                <a:srgbClr val="FF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73" name="TextovéPole 2072"/>
          <p:cNvSpPr txBox="1"/>
          <p:nvPr/>
        </p:nvSpPr>
        <p:spPr>
          <a:xfrm>
            <a:off x="1062270" y="116632"/>
            <a:ext cx="7067513" cy="10772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Která postavička je popsaná správně? Klikni na ni.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81170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207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2"/>
                  </p:tgtEl>
                </p:cond>
              </p:nextCondLst>
            </p:seq>
          </p:childTnLst>
        </p:cTn>
      </p:par>
    </p:tnLst>
    <p:bldLst>
      <p:bldP spid="207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899592" y="755503"/>
            <a:ext cx="6336704" cy="5556638"/>
            <a:chOff x="611560" y="620688"/>
            <a:chExt cx="6336704" cy="5556638"/>
          </a:xfrm>
        </p:grpSpPr>
        <p:pic>
          <p:nvPicPr>
            <p:cNvPr id="1026" name="Picture 2" descr="C:\Documents and Settings\Jana\Local Settings\Temporary Internet Files\Content.IE5\NG59WVRS\MC900437781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620688"/>
              <a:ext cx="6336704" cy="55566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délník 1"/>
            <p:cNvSpPr/>
            <p:nvPr/>
          </p:nvSpPr>
          <p:spPr>
            <a:xfrm rot="782314">
              <a:off x="4044596" y="3941667"/>
              <a:ext cx="2554811" cy="156108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5400" dirty="0" smtClean="0">
                  <a:solidFill>
                    <a:srgbClr val="FF0000"/>
                  </a:solidFill>
                  <a:latin typeface="Elephant" pitchFamily="18" charset="0"/>
                </a:rPr>
                <a:t>!</a:t>
              </a:r>
              <a:r>
                <a:rPr lang="cs-CZ" sz="5400" dirty="0">
                  <a:solidFill>
                    <a:srgbClr val="FF0000"/>
                  </a:solidFill>
                  <a:latin typeface="Elephant" pitchFamily="18" charset="0"/>
                </a:rPr>
                <a:t> </a:t>
              </a:r>
              <a:endParaRPr lang="cs-CZ" sz="5400" dirty="0" smtClean="0">
                <a:solidFill>
                  <a:srgbClr val="FF0000"/>
                </a:solidFill>
                <a:latin typeface="Elephant" pitchFamily="18" charset="0"/>
              </a:endParaRPr>
            </a:p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1 </a:t>
              </a:r>
              <a:r>
                <a:rPr lang="cs-CZ" sz="3200" dirty="0" err="1" smtClean="0">
                  <a:solidFill>
                    <a:srgbClr val="00B0F0"/>
                  </a:solidFill>
                </a:rPr>
                <a:t>foot</a:t>
              </a:r>
              <a:r>
                <a:rPr lang="cs-CZ" sz="3200" dirty="0" smtClean="0">
                  <a:solidFill>
                    <a:schemeClr val="tx1"/>
                  </a:solidFill>
                </a:rPr>
                <a:t> x 2 </a:t>
              </a:r>
              <a:r>
                <a:rPr lang="cs-CZ" sz="3200" dirty="0" err="1" smtClean="0">
                  <a:solidFill>
                    <a:srgbClr val="FF0000"/>
                  </a:solidFill>
                </a:rPr>
                <a:t>feet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0" r="24710" b="7679"/>
          <a:stretch/>
        </p:blipFill>
        <p:spPr bwMode="auto">
          <a:xfrm>
            <a:off x="6876256" y="548680"/>
            <a:ext cx="1717863" cy="2244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34" y="4911108"/>
            <a:ext cx="2014537" cy="1382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784175"/>
            <a:ext cx="1266223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 </a:t>
            </a:r>
            <a:r>
              <a:rPr lang="cs-CZ" dirty="0" err="1" smtClean="0"/>
              <a:t>foot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67035" y="3068960"/>
            <a:ext cx="1266223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 </a:t>
            </a:r>
            <a:r>
              <a:rPr lang="cs-CZ" dirty="0" err="1" smtClean="0"/>
              <a:t>feet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6378105"/>
            <a:ext cx="1266223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 </a:t>
            </a:r>
            <a:r>
              <a:rPr lang="cs-CZ" dirty="0" err="1" smtClean="0"/>
              <a:t>foot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672356"/>
            <a:ext cx="1266223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 </a:t>
            </a:r>
            <a:r>
              <a:rPr lang="cs-CZ" dirty="0" err="1" smtClean="0"/>
              <a:t>feet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5997199" y="1153507"/>
            <a:ext cx="1167089" cy="517422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8" idx="0"/>
          </p:cNvCxnSpPr>
          <p:nvPr/>
        </p:nvCxnSpPr>
        <p:spPr>
          <a:xfrm flipH="1" flipV="1">
            <a:off x="7164288" y="1988840"/>
            <a:ext cx="435859" cy="108012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8" idx="0"/>
          </p:cNvCxnSpPr>
          <p:nvPr/>
        </p:nvCxnSpPr>
        <p:spPr>
          <a:xfrm flipV="1">
            <a:off x="7600147" y="1988840"/>
            <a:ext cx="284221" cy="108012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340976" y="5041688"/>
            <a:ext cx="71055" cy="5607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340976" y="5041688"/>
            <a:ext cx="213166" cy="4755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2411760" y="6158189"/>
            <a:ext cx="504056" cy="2199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4195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21" y="4416531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0" r="24710" b="7679"/>
          <a:stretch/>
        </p:blipFill>
        <p:spPr bwMode="auto">
          <a:xfrm>
            <a:off x="6507489" y="4285692"/>
            <a:ext cx="1172496" cy="1531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574" y="1387996"/>
            <a:ext cx="945074" cy="1416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42" r="38944"/>
          <a:stretch/>
        </p:blipFill>
        <p:spPr bwMode="auto">
          <a:xfrm>
            <a:off x="3296276" y="4367458"/>
            <a:ext cx="1364197" cy="1652468"/>
          </a:xfrm>
          <a:prstGeom prst="chord">
            <a:avLst>
              <a:gd name="adj1" fmla="val 2106868"/>
              <a:gd name="adj2" fmla="val 162000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63" t="28720" r="54145" b="43483"/>
          <a:stretch/>
        </p:blipFill>
        <p:spPr bwMode="auto">
          <a:xfrm>
            <a:off x="1177246" y="1430058"/>
            <a:ext cx="1635173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77245" y="1815341"/>
            <a:ext cx="1635173" cy="1584176"/>
          </a:xfrm>
          <a:prstGeom prst="rect">
            <a:avLst/>
          </a:prstGeom>
          <a:solidFill>
            <a:srgbClr val="00B0F0">
              <a:alpha val="85098"/>
            </a:srgbClr>
          </a:solidFill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2004" y="4312870"/>
            <a:ext cx="1635173" cy="1584176"/>
          </a:xfrm>
          <a:prstGeom prst="rect">
            <a:avLst/>
          </a:prstGeom>
          <a:solidFill>
            <a:srgbClr val="00B0F0">
              <a:alpha val="85098"/>
            </a:srgbClr>
          </a:solidFill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29097" y="1593993"/>
            <a:ext cx="1635173" cy="1584176"/>
          </a:xfrm>
          <a:prstGeom prst="rect">
            <a:avLst/>
          </a:prstGeom>
          <a:solidFill>
            <a:srgbClr val="00B0F0">
              <a:alpha val="85098"/>
            </a:srgbClr>
          </a:solidFill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554870" y="4407145"/>
            <a:ext cx="1296144" cy="1744022"/>
          </a:xfrm>
          <a:prstGeom prst="rect">
            <a:avLst/>
          </a:prstGeom>
          <a:solidFill>
            <a:srgbClr val="00B0F0">
              <a:alpha val="85098"/>
            </a:srgbClr>
          </a:solidFill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6150" y="4508921"/>
            <a:ext cx="1635173" cy="1584176"/>
          </a:xfrm>
          <a:prstGeom prst="rect">
            <a:avLst/>
          </a:prstGeom>
          <a:solidFill>
            <a:srgbClr val="00B0F0">
              <a:alpha val="85098"/>
            </a:srgbClr>
          </a:solidFill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188640"/>
            <a:ext cx="3816424" cy="98488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What´s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</a:p>
          <a:p>
            <a:pPr algn="ctr"/>
            <a:r>
              <a:rPr lang="cs-CZ" dirty="0" smtClean="0"/>
              <a:t>Klikni na správnou kartičku.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03639" y="1499433"/>
            <a:ext cx="942637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head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03640" y="1868765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legs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03640" y="2238097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hands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03640" y="2607429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feet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03640" y="2980108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208666" y="1430995"/>
            <a:ext cx="942637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head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208667" y="1800327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legs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08667" y="2169659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hands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208667" y="2538991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feet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208667" y="2911670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150091" y="4293744"/>
            <a:ext cx="942637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head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150092" y="4663076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legs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150092" y="5032408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hands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150092" y="5401740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feet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150092" y="5774419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004047" y="4295183"/>
            <a:ext cx="942637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head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004048" y="4664515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legs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004048" y="5033847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hands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004048" y="5403179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feet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004048" y="5775858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arm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8028383" y="4351862"/>
            <a:ext cx="942637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head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8028384" y="4721194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legs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8028384" y="5090526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hands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8028384" y="5459858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feet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8028384" y="5832537"/>
            <a:ext cx="942636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arm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16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33" grpId="0" animBg="1"/>
      <p:bldP spid="34" grpId="0" animBg="1"/>
      <p:bldP spid="36" grpId="0" animBg="1"/>
      <p:bldP spid="37" grpId="0" animBg="1"/>
      <p:bldP spid="48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8" grpId="0" animBg="1"/>
      <p:bldP spid="59" grpId="0" animBg="1"/>
      <p:bldP spid="60" grpId="0" animBg="1"/>
      <p:bldP spid="6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7810" l="9986" r="89872">
                        <a14:backgroundMark x1="83024" y1="65905" x2="79315" y2="76286"/>
                        <a14:backgroundMark x1="81170" y1="65238" x2="79601" y2="69905"/>
                        <a14:backgroundMark x1="79601" y1="64667" x2="79601" y2="64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22585"/>
            <a:ext cx="3701911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116632"/>
            <a:ext cx="5040560" cy="92333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Popiš části těla holčičky.</a:t>
            </a:r>
          </a:p>
          <a:p>
            <a:pPr algn="ctr"/>
            <a:r>
              <a:rPr lang="cs-CZ" dirty="0" smtClean="0"/>
              <a:t>Potom klikni na sešit pro kontrolu.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07604" y="1506969"/>
            <a:ext cx="1800200" cy="648072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843808" y="1831005"/>
            <a:ext cx="1152128" cy="85827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1318566" y="3010498"/>
            <a:ext cx="1800200" cy="648072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88575" y="4581128"/>
            <a:ext cx="1800200" cy="648072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760068" y="4623589"/>
            <a:ext cx="1800200" cy="648072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760068" y="3176168"/>
            <a:ext cx="1800200" cy="648072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3118766" y="2564904"/>
            <a:ext cx="1093194" cy="76963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1" idx="3"/>
          </p:cNvCxnSpPr>
          <p:nvPr/>
        </p:nvCxnSpPr>
        <p:spPr>
          <a:xfrm>
            <a:off x="2688775" y="4905164"/>
            <a:ext cx="797591" cy="324036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3" idx="1"/>
          </p:cNvCxnSpPr>
          <p:nvPr/>
        </p:nvCxnSpPr>
        <p:spPr>
          <a:xfrm flipH="1" flipV="1">
            <a:off x="5327520" y="3466113"/>
            <a:ext cx="1432548" cy="34091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938310" y="4930716"/>
            <a:ext cx="1799429" cy="484599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Skupina 21"/>
          <p:cNvGrpSpPr/>
          <p:nvPr/>
        </p:nvGrpSpPr>
        <p:grpSpPr>
          <a:xfrm>
            <a:off x="6900167" y="1326388"/>
            <a:ext cx="1989190" cy="1612936"/>
            <a:chOff x="6861308" y="1196752"/>
            <a:chExt cx="1989190" cy="1612936"/>
          </a:xfrm>
        </p:grpSpPr>
        <p:pic>
          <p:nvPicPr>
            <p:cNvPr id="3075" name="Picture 3" descr="C:\Documents and Settings\Jana\Local Settings\Temporary Internet Files\Content.IE5\NG59WVRS\MC900352213[1].wmf"/>
            <p:cNvPicPr>
              <a:picLocks noChangeAspect="1" noChangeArrowheads="1"/>
            </p:cNvPicPr>
            <p:nvPr/>
          </p:nvPicPr>
          <p:blipFill>
            <a:blip r:embed="rId4" cstate="print"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79" y="1196752"/>
              <a:ext cx="1758219" cy="16129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 rot="20480108">
              <a:off x="6861308" y="1412110"/>
              <a:ext cx="14466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</a:rPr>
                <a:t>KONTROLA</a:t>
              </a:r>
              <a:endParaRPr lang="cs-CZ" dirty="0">
                <a:solidFill>
                  <a:srgbClr val="FF0000"/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1126633" y="2157534"/>
            <a:ext cx="15621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rgbClr val="FF0000"/>
                </a:solidFill>
              </a:rPr>
              <a:t>head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7595" y="3658570"/>
            <a:ext cx="15621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hand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007604" y="5271661"/>
            <a:ext cx="15621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rgbClr val="FF0000"/>
                </a:solidFill>
              </a:rPr>
              <a:t>foot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864875" y="3843409"/>
            <a:ext cx="15621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rgbClr val="FF0000"/>
                </a:solidFill>
              </a:rPr>
              <a:t>arm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842426" y="5414378"/>
            <a:ext cx="15621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leg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688775" y="6022007"/>
            <a:ext cx="1800200" cy="648072"/>
          </a:xfrm>
          <a:prstGeom prst="rect">
            <a:avLst/>
          </a:prstGeom>
          <a:ln>
            <a:solidFill>
              <a:srgbClr val="92D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3467852" y="5406966"/>
            <a:ext cx="906637" cy="592187"/>
            <a:chOff x="3449339" y="5868311"/>
            <a:chExt cx="906637" cy="592187"/>
          </a:xfrm>
        </p:grpSpPr>
        <p:cxnSp>
          <p:nvCxnSpPr>
            <p:cNvPr id="26" name="Přímá spojnice se šipkou 25"/>
            <p:cNvCxnSpPr/>
            <p:nvPr/>
          </p:nvCxnSpPr>
          <p:spPr>
            <a:xfrm flipV="1">
              <a:off x="3449339" y="6119889"/>
              <a:ext cx="906637" cy="337582"/>
            </a:xfrm>
            <a:prstGeom prst="straightConnector1">
              <a:avLst/>
            </a:prstGeom>
            <a:ln>
              <a:solidFill>
                <a:srgbClr val="92D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se šipkou 26"/>
            <p:cNvCxnSpPr/>
            <p:nvPr/>
          </p:nvCxnSpPr>
          <p:spPr>
            <a:xfrm flipV="1">
              <a:off x="3449339" y="5868311"/>
              <a:ext cx="37027" cy="592187"/>
            </a:xfrm>
            <a:prstGeom prst="straightConnector1">
              <a:avLst/>
            </a:prstGeom>
            <a:ln>
              <a:solidFill>
                <a:srgbClr val="92D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TextovéPole 28"/>
          <p:cNvSpPr txBox="1"/>
          <p:nvPr/>
        </p:nvSpPr>
        <p:spPr>
          <a:xfrm>
            <a:off x="4405044" y="6053655"/>
            <a:ext cx="15621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rgbClr val="FF0000"/>
                </a:solidFill>
              </a:rPr>
              <a:t>feet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796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" grpId="0" animBg="1"/>
      <p:bldP spid="24" grpId="0"/>
      <p:bldP spid="30" grpId="0"/>
      <p:bldP spid="32" grpId="0"/>
      <p:bldP spid="33" grpId="0"/>
      <p:bldP spid="34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657" y="4437112"/>
            <a:ext cx="3305175" cy="202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94" y="4077072"/>
            <a:ext cx="3162300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95536" y="1192690"/>
            <a:ext cx="3744416" cy="2884382"/>
          </a:xfrm>
          <a:prstGeom prst="wedgeRoundRectCallout">
            <a:avLst>
              <a:gd name="adj1" fmla="val -89"/>
              <a:gd name="adj2" fmla="val 62841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Bauhaus 93" pitchFamily="82" charset="0"/>
              </a:rPr>
              <a:t>I´ve</a:t>
            </a:r>
            <a:r>
              <a:rPr lang="cs-CZ" sz="2800" dirty="0" smtClean="0">
                <a:latin typeface="Bauhaus 93" pitchFamily="82" charset="0"/>
              </a:rPr>
              <a:t> </a:t>
            </a:r>
            <a:r>
              <a:rPr lang="cs-CZ" sz="2800" dirty="0" err="1" smtClean="0">
                <a:latin typeface="Bauhaus 93" pitchFamily="82" charset="0"/>
              </a:rPr>
              <a:t>got</a:t>
            </a:r>
            <a:r>
              <a:rPr lang="cs-CZ" sz="2800" dirty="0" smtClean="0">
                <a:latin typeface="Bauhaus 93" pitchFamily="82" charset="0"/>
              </a:rPr>
              <a:t> </a:t>
            </a:r>
            <a:r>
              <a:rPr lang="cs-CZ" sz="2800" dirty="0" err="1" smtClean="0">
                <a:latin typeface="Bauhaus 93" pitchFamily="82" charset="0"/>
              </a:rPr>
              <a:t>two</a:t>
            </a:r>
            <a:r>
              <a:rPr lang="cs-CZ" sz="2800" dirty="0" smtClean="0">
                <a:latin typeface="Bauhaus 93" pitchFamily="82" charset="0"/>
              </a:rPr>
              <a:t> </a:t>
            </a:r>
            <a:r>
              <a:rPr lang="cs-CZ" sz="2800" dirty="0" err="1" smtClean="0">
                <a:latin typeface="Bauhaus 93" pitchFamily="82" charset="0"/>
              </a:rPr>
              <a:t>heads</a:t>
            </a:r>
            <a:r>
              <a:rPr lang="cs-CZ" sz="2800" dirty="0" smtClean="0">
                <a:latin typeface="Bauhaus 93" pitchFamily="82" charset="0"/>
              </a:rPr>
              <a:t>. </a:t>
            </a:r>
            <a:r>
              <a:rPr lang="cs-CZ" sz="2800" dirty="0" err="1" smtClean="0">
                <a:latin typeface="Bauhaus 93" pitchFamily="82" charset="0"/>
              </a:rPr>
              <a:t>I´ve</a:t>
            </a:r>
            <a:r>
              <a:rPr lang="cs-CZ" sz="2800" dirty="0" smtClean="0">
                <a:latin typeface="Bauhaus 93" pitchFamily="82" charset="0"/>
              </a:rPr>
              <a:t> </a:t>
            </a:r>
            <a:r>
              <a:rPr lang="cs-CZ" sz="2800" dirty="0" err="1" smtClean="0">
                <a:latin typeface="Bauhaus 93" pitchFamily="82" charset="0"/>
              </a:rPr>
              <a:t>got</a:t>
            </a:r>
            <a:r>
              <a:rPr lang="cs-CZ" sz="2800" dirty="0" smtClean="0">
                <a:latin typeface="Bauhaus 93" pitchFamily="82" charset="0"/>
              </a:rPr>
              <a:t> </a:t>
            </a:r>
            <a:r>
              <a:rPr lang="cs-CZ" sz="2800" dirty="0" err="1" smtClean="0">
                <a:latin typeface="Bauhaus 93" pitchFamily="82" charset="0"/>
              </a:rPr>
              <a:t>four</a:t>
            </a:r>
            <a:r>
              <a:rPr lang="cs-CZ" sz="2800" dirty="0" smtClean="0">
                <a:latin typeface="Bauhaus 93" pitchFamily="82" charset="0"/>
              </a:rPr>
              <a:t> long </a:t>
            </a:r>
            <a:r>
              <a:rPr lang="cs-CZ" sz="2800" dirty="0" err="1" smtClean="0">
                <a:latin typeface="Bauhaus 93" pitchFamily="82" charset="0"/>
              </a:rPr>
              <a:t>arms</a:t>
            </a:r>
            <a:r>
              <a:rPr lang="cs-CZ" sz="2800" dirty="0" smtClean="0">
                <a:latin typeface="Bauhaus 93" pitchFamily="82" charset="0"/>
              </a:rPr>
              <a:t> and </a:t>
            </a:r>
            <a:r>
              <a:rPr lang="cs-CZ" sz="2800" dirty="0" err="1" smtClean="0">
                <a:latin typeface="Bauhaus 93" pitchFamily="82" charset="0"/>
              </a:rPr>
              <a:t>four</a:t>
            </a:r>
            <a:r>
              <a:rPr lang="cs-CZ" sz="2800" dirty="0" smtClean="0">
                <a:latin typeface="Bauhaus 93" pitchFamily="82" charset="0"/>
              </a:rPr>
              <a:t> big </a:t>
            </a:r>
            <a:r>
              <a:rPr lang="cs-CZ" sz="2800" dirty="0" err="1" smtClean="0">
                <a:latin typeface="Bauhaus 93" pitchFamily="82" charset="0"/>
              </a:rPr>
              <a:t>hands</a:t>
            </a:r>
            <a:r>
              <a:rPr lang="cs-CZ" sz="2800" dirty="0" smtClean="0">
                <a:latin typeface="Bauhaus 93" pitchFamily="82" charset="0"/>
              </a:rPr>
              <a:t>. </a:t>
            </a:r>
            <a:r>
              <a:rPr lang="cs-CZ" sz="2800" dirty="0" err="1" smtClean="0">
                <a:latin typeface="Bauhaus 93" pitchFamily="82" charset="0"/>
              </a:rPr>
              <a:t>I´ve</a:t>
            </a:r>
            <a:r>
              <a:rPr lang="cs-CZ" sz="2800" dirty="0" smtClean="0">
                <a:latin typeface="Bauhaus 93" pitchFamily="82" charset="0"/>
              </a:rPr>
              <a:t> </a:t>
            </a:r>
            <a:r>
              <a:rPr lang="cs-CZ" sz="2800" dirty="0" err="1" smtClean="0">
                <a:latin typeface="Bauhaus 93" pitchFamily="82" charset="0"/>
              </a:rPr>
              <a:t>got</a:t>
            </a:r>
            <a:r>
              <a:rPr lang="cs-CZ" sz="2800" dirty="0" smtClean="0">
                <a:latin typeface="Bauhaus 93" pitchFamily="82" charset="0"/>
              </a:rPr>
              <a:t> </a:t>
            </a:r>
            <a:r>
              <a:rPr lang="cs-CZ" sz="2800" dirty="0" err="1" smtClean="0">
                <a:latin typeface="Bauhaus 93" pitchFamily="82" charset="0"/>
              </a:rPr>
              <a:t>three</a:t>
            </a:r>
            <a:r>
              <a:rPr lang="cs-CZ" sz="2800" dirty="0" smtClean="0">
                <a:latin typeface="Bauhaus 93" pitchFamily="82" charset="0"/>
              </a:rPr>
              <a:t> </a:t>
            </a:r>
            <a:r>
              <a:rPr lang="cs-CZ" sz="2800" dirty="0" err="1" smtClean="0">
                <a:latin typeface="Bauhaus 93" pitchFamily="82" charset="0"/>
              </a:rPr>
              <a:t>short</a:t>
            </a:r>
            <a:r>
              <a:rPr lang="cs-CZ" sz="2800" dirty="0" smtClean="0">
                <a:latin typeface="Bauhaus 93" pitchFamily="82" charset="0"/>
              </a:rPr>
              <a:t> </a:t>
            </a:r>
            <a:r>
              <a:rPr lang="cs-CZ" sz="2800" dirty="0" err="1" smtClean="0">
                <a:latin typeface="Bauhaus 93" pitchFamily="82" charset="0"/>
              </a:rPr>
              <a:t>legs</a:t>
            </a:r>
            <a:r>
              <a:rPr lang="cs-CZ" sz="2800" dirty="0" smtClean="0">
                <a:latin typeface="Bauhaus 93" pitchFamily="82" charset="0"/>
              </a:rPr>
              <a:t> and </a:t>
            </a:r>
            <a:r>
              <a:rPr lang="cs-CZ" sz="2800" dirty="0" err="1" smtClean="0">
                <a:latin typeface="Bauhaus 93" pitchFamily="82" charset="0"/>
              </a:rPr>
              <a:t>three</a:t>
            </a:r>
            <a:r>
              <a:rPr lang="cs-CZ" sz="2800" dirty="0" smtClean="0">
                <a:latin typeface="Bauhaus 93" pitchFamily="82" charset="0"/>
              </a:rPr>
              <a:t> big </a:t>
            </a:r>
            <a:r>
              <a:rPr lang="cs-CZ" sz="2800" dirty="0" err="1" smtClean="0">
                <a:latin typeface="Bauhaus 93" pitchFamily="82" charset="0"/>
              </a:rPr>
              <a:t>feet</a:t>
            </a:r>
            <a:r>
              <a:rPr lang="cs-CZ" sz="2800" dirty="0" smtClean="0">
                <a:latin typeface="Bauhaus 93" pitchFamily="82" charset="0"/>
              </a:rPr>
              <a:t>.</a:t>
            </a:r>
            <a:endParaRPr lang="cs-CZ" sz="2800" dirty="0">
              <a:latin typeface="Bauhaus 93" pitchFamily="82" charset="0"/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4788024" y="1192690"/>
            <a:ext cx="3744416" cy="2884382"/>
          </a:xfrm>
          <a:prstGeom prst="wedgeRoundRectCallout">
            <a:avLst>
              <a:gd name="adj1" fmla="val 5546"/>
              <a:gd name="adj2" fmla="val 66905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err="1" smtClean="0">
                <a:latin typeface="Bauhaus 93" pitchFamily="82" charset="0"/>
              </a:rPr>
              <a:t>I´ve</a:t>
            </a:r>
            <a:r>
              <a:rPr lang="cs-CZ" sz="2800" dirty="0" smtClean="0">
                <a:latin typeface="Bauhaus 93" pitchFamily="82" charset="0"/>
              </a:rPr>
              <a:t> </a:t>
            </a:r>
            <a:r>
              <a:rPr lang="cs-CZ" sz="2800" dirty="0" err="1" smtClean="0">
                <a:latin typeface="Bauhaus 93" pitchFamily="82" charset="0"/>
              </a:rPr>
              <a:t>got</a:t>
            </a:r>
            <a:r>
              <a:rPr lang="cs-CZ" sz="2800" dirty="0" smtClean="0">
                <a:latin typeface="Bauhaus 93" pitchFamily="82" charset="0"/>
              </a:rPr>
              <a:t> …</a:t>
            </a:r>
          </a:p>
          <a:p>
            <a:pPr algn="ctr"/>
            <a:endParaRPr lang="cs-CZ" sz="2800" dirty="0">
              <a:latin typeface="Bauhaus 93" pitchFamily="82" charset="0"/>
            </a:endParaRPr>
          </a:p>
          <a:p>
            <a:pPr algn="ctr"/>
            <a:endParaRPr lang="cs-CZ" sz="2800" dirty="0" smtClean="0">
              <a:latin typeface="Bauhaus 93" pitchFamily="82" charset="0"/>
            </a:endParaRPr>
          </a:p>
          <a:p>
            <a:pPr algn="ctr"/>
            <a:endParaRPr lang="cs-CZ" sz="2800" dirty="0">
              <a:latin typeface="Bauhaus 93" pitchFamily="82" charset="0"/>
            </a:endParaRPr>
          </a:p>
          <a:p>
            <a:pPr algn="ctr"/>
            <a:endParaRPr lang="cs-CZ" sz="2800" dirty="0" smtClean="0">
              <a:latin typeface="Bauhaus 93" pitchFamily="82" charset="0"/>
            </a:endParaRPr>
          </a:p>
          <a:p>
            <a:pPr algn="ctr"/>
            <a:endParaRPr lang="cs-CZ" sz="2800" dirty="0">
              <a:latin typeface="Bauhaus 93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16632"/>
            <a:ext cx="7056784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Doplň do bubliny popis druhé příšerky: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53017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476672"/>
            <a:ext cx="547260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Nakresli příšerku podle popisu: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8064896" cy="1015663"/>
          </a:xfrm>
          <a:prstGeom prst="rect">
            <a:avLst/>
          </a:prstGeom>
          <a:noFill/>
          <a:ln w="38100">
            <a:solidFill>
              <a:srgbClr val="7030A0"/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latin typeface="Kristen ITC" pitchFamily="66" charset="0"/>
              </a:rPr>
              <a:t>It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is</a:t>
            </a:r>
            <a:r>
              <a:rPr lang="cs-CZ" sz="2000" dirty="0" smtClean="0">
                <a:latin typeface="Kristen ITC" pitchFamily="66" charset="0"/>
              </a:rPr>
              <a:t> a </a:t>
            </a:r>
            <a:r>
              <a:rPr lang="cs-CZ" sz="2000" dirty="0" err="1" smtClean="0">
                <a:latin typeface="Kristen ITC" pitchFamily="66" charset="0"/>
              </a:rPr>
              <a:t>little</a:t>
            </a:r>
            <a:r>
              <a:rPr lang="cs-CZ" sz="2000" dirty="0" smtClean="0">
                <a:latin typeface="Kristen ITC" pitchFamily="66" charset="0"/>
              </a:rPr>
              <a:t> monster. </a:t>
            </a:r>
            <a:r>
              <a:rPr lang="cs-CZ" sz="2000" dirty="0" err="1" smtClean="0">
                <a:latin typeface="Kristen ITC" pitchFamily="66" charset="0"/>
              </a:rPr>
              <a:t>It</a:t>
            </a:r>
            <a:r>
              <a:rPr lang="cs-CZ" sz="2000" dirty="0" smtClean="0">
                <a:latin typeface="Kristen ITC" pitchFamily="66" charset="0"/>
              </a:rPr>
              <a:t> has </a:t>
            </a:r>
            <a:r>
              <a:rPr lang="cs-CZ" sz="2000" dirty="0" err="1" smtClean="0">
                <a:latin typeface="Kristen ITC" pitchFamily="66" charset="0"/>
              </a:rPr>
              <a:t>got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three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little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heads</a:t>
            </a:r>
            <a:r>
              <a:rPr lang="cs-CZ" sz="2000" dirty="0" smtClean="0">
                <a:latin typeface="Kristen ITC" pitchFamily="66" charset="0"/>
              </a:rPr>
              <a:t>. </a:t>
            </a:r>
            <a:r>
              <a:rPr lang="cs-CZ" sz="2000" dirty="0" err="1" smtClean="0">
                <a:latin typeface="Kristen ITC" pitchFamily="66" charset="0"/>
              </a:rPr>
              <a:t>It</a:t>
            </a:r>
            <a:r>
              <a:rPr lang="cs-CZ" sz="2000" dirty="0" smtClean="0">
                <a:latin typeface="Kristen ITC" pitchFamily="66" charset="0"/>
              </a:rPr>
              <a:t> ´s </a:t>
            </a:r>
            <a:r>
              <a:rPr lang="cs-CZ" sz="2000" dirty="0" err="1" smtClean="0">
                <a:latin typeface="Kristen ITC" pitchFamily="66" charset="0"/>
              </a:rPr>
              <a:t>got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five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short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arms</a:t>
            </a:r>
            <a:r>
              <a:rPr lang="cs-CZ" sz="2000" dirty="0" smtClean="0">
                <a:latin typeface="Kristen ITC" pitchFamily="66" charset="0"/>
              </a:rPr>
              <a:t> and </a:t>
            </a:r>
            <a:r>
              <a:rPr lang="cs-CZ" sz="2000" dirty="0" err="1" smtClean="0">
                <a:latin typeface="Kristen ITC" pitchFamily="66" charset="0"/>
              </a:rPr>
              <a:t>five</a:t>
            </a:r>
            <a:r>
              <a:rPr lang="cs-CZ" sz="2000" dirty="0" smtClean="0">
                <a:latin typeface="Kristen ITC" pitchFamily="66" charset="0"/>
              </a:rPr>
              <a:t> big </a:t>
            </a:r>
            <a:r>
              <a:rPr lang="cs-CZ" sz="2000" dirty="0" err="1" smtClean="0">
                <a:latin typeface="Kristen ITC" pitchFamily="66" charset="0"/>
              </a:rPr>
              <a:t>hands</a:t>
            </a:r>
            <a:r>
              <a:rPr lang="cs-CZ" sz="2000" dirty="0" smtClean="0">
                <a:latin typeface="Kristen ITC" pitchFamily="66" charset="0"/>
              </a:rPr>
              <a:t>. </a:t>
            </a:r>
            <a:r>
              <a:rPr lang="cs-CZ" sz="2000" dirty="0" err="1" smtClean="0">
                <a:latin typeface="Kristen ITC" pitchFamily="66" charset="0"/>
              </a:rPr>
              <a:t>It´s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got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three</a:t>
            </a:r>
            <a:r>
              <a:rPr lang="cs-CZ" sz="2000" dirty="0" smtClean="0">
                <a:latin typeface="Kristen ITC" pitchFamily="66" charset="0"/>
              </a:rPr>
              <a:t> long </a:t>
            </a:r>
            <a:r>
              <a:rPr lang="cs-CZ" sz="2000" dirty="0" err="1" smtClean="0">
                <a:latin typeface="Kristen ITC" pitchFamily="66" charset="0"/>
              </a:rPr>
              <a:t>legs</a:t>
            </a:r>
            <a:r>
              <a:rPr lang="cs-CZ" sz="2000" dirty="0" smtClean="0">
                <a:latin typeface="Kristen ITC" pitchFamily="66" charset="0"/>
              </a:rPr>
              <a:t> and </a:t>
            </a:r>
            <a:r>
              <a:rPr lang="cs-CZ" sz="2000" dirty="0" err="1" smtClean="0">
                <a:latin typeface="Kristen ITC" pitchFamily="66" charset="0"/>
              </a:rPr>
              <a:t>three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little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feet</a:t>
            </a:r>
            <a:r>
              <a:rPr lang="cs-CZ" sz="2000" dirty="0" smtClean="0">
                <a:latin typeface="Kristen ITC" pitchFamily="66" charset="0"/>
              </a:rPr>
              <a:t>.</a:t>
            </a:r>
            <a:endParaRPr lang="cs-CZ" sz="2000" dirty="0">
              <a:latin typeface="Kristen ITC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4869160"/>
            <a:ext cx="5472608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Potom odpověz na otázky:</a:t>
            </a:r>
            <a:endParaRPr lang="cs-CZ" sz="2800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323528" y="5517232"/>
            <a:ext cx="2088232" cy="792088"/>
          </a:xfrm>
          <a:prstGeom prst="wedgeRoundRectCallout">
            <a:avLst>
              <a:gd name="adj1" fmla="val -62376"/>
              <a:gd name="adj2" fmla="val -21862"/>
              <a:gd name="adj3" fmla="val 16667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Has </a:t>
            </a:r>
            <a:r>
              <a:rPr lang="cs-CZ" sz="2000" dirty="0" err="1" smtClean="0">
                <a:solidFill>
                  <a:schemeClr val="tx1"/>
                </a:solidFill>
              </a:rPr>
              <a:t>it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big </a:t>
            </a:r>
            <a:r>
              <a:rPr lang="cs-CZ" sz="2000" dirty="0" err="1" smtClean="0">
                <a:solidFill>
                  <a:schemeClr val="tx1"/>
                </a:solidFill>
              </a:rPr>
              <a:t>heads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2483768" y="5900356"/>
            <a:ext cx="2088232" cy="792088"/>
          </a:xfrm>
          <a:prstGeom prst="wedgeRoundRectCallout">
            <a:avLst>
              <a:gd name="adj1" fmla="val -29254"/>
              <a:gd name="adj2" fmla="val 69900"/>
              <a:gd name="adj3" fmla="val 16667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Has </a:t>
            </a:r>
            <a:r>
              <a:rPr lang="cs-CZ" sz="2000" dirty="0" err="1" smtClean="0">
                <a:solidFill>
                  <a:schemeClr val="tx1"/>
                </a:solidFill>
              </a:rPr>
              <a:t>it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five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arms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6948264" y="5805264"/>
            <a:ext cx="2088232" cy="792088"/>
          </a:xfrm>
          <a:prstGeom prst="wedgeRoundRectCallout">
            <a:avLst>
              <a:gd name="adj1" fmla="val 34183"/>
              <a:gd name="adj2" fmla="val -82543"/>
              <a:gd name="adj3" fmla="val 16667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Has </a:t>
            </a:r>
            <a:r>
              <a:rPr lang="cs-CZ" sz="2000" dirty="0" err="1" smtClean="0">
                <a:solidFill>
                  <a:schemeClr val="tx1"/>
                </a:solidFill>
              </a:rPr>
              <a:t>it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three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little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feet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4716016" y="5504312"/>
            <a:ext cx="2088232" cy="792088"/>
          </a:xfrm>
          <a:prstGeom prst="wedgeRoundRectCallout">
            <a:avLst>
              <a:gd name="adj1" fmla="val 32499"/>
              <a:gd name="adj2" fmla="val 108380"/>
              <a:gd name="adj3" fmla="val 16667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Has </a:t>
            </a:r>
            <a:r>
              <a:rPr lang="cs-CZ" sz="2000" dirty="0" err="1" smtClean="0">
                <a:solidFill>
                  <a:schemeClr val="tx1"/>
                </a:solidFill>
              </a:rPr>
              <a:t>it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got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five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little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hands</a:t>
            </a:r>
            <a:r>
              <a:rPr lang="cs-CZ" sz="2000" dirty="0" smtClean="0">
                <a:solidFill>
                  <a:schemeClr val="tx1"/>
                </a:solidFill>
              </a:rPr>
              <a:t>?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876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684</TotalTime>
  <Words>304</Words>
  <Application>Microsoft Office PowerPoint</Application>
  <PresentationFormat>Předvádění na obrazovce (4:3)</PresentationFormat>
  <Paragraphs>92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Body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1Sl1</cp:lastModifiedBy>
  <cp:revision>51</cp:revision>
  <dcterms:created xsi:type="dcterms:W3CDTF">2012-05-05T11:39:01Z</dcterms:created>
  <dcterms:modified xsi:type="dcterms:W3CDTF">2012-09-09T22:23:30Z</dcterms:modified>
</cp:coreProperties>
</file>