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72" r:id="rId3"/>
    <p:sldId id="256" r:id="rId4"/>
    <p:sldId id="263" r:id="rId5"/>
    <p:sldId id="257" r:id="rId6"/>
    <p:sldId id="258" r:id="rId7"/>
    <p:sldId id="259" r:id="rId8"/>
    <p:sldId id="262" r:id="rId9"/>
    <p:sldId id="261" r:id="rId10"/>
    <p:sldId id="260" r:id="rId11"/>
    <p:sldId id="265" r:id="rId12"/>
    <p:sldId id="264" r:id="rId13"/>
    <p:sldId id="266" r:id="rId14"/>
    <p:sldId id="270" r:id="rId15"/>
    <p:sldId id="267" r:id="rId16"/>
    <p:sldId id="268" r:id="rId17"/>
    <p:sldId id="269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29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803370-21AF-4A74-AC2E-9FACBAB37830}" type="presOf" srcId="{914700B9-77B5-440A-A438-DE98B6D4894D}" destId="{BD9AF279-D483-48F2-BBBD-45F8E8923512}" srcOrd="1" destOrd="0" presId="urn:microsoft.com/office/officeart/2005/8/layout/target3"/>
    <dgm:cxn modelId="{7B824FF4-A7E4-4E4E-AD56-BAA9A1D17730}" type="presOf" srcId="{100B6B2E-82E6-4C11-B19B-F2DB3A0EA64F}" destId="{DBA8199F-D892-4A8E-A352-2B7844050E09}" srcOrd="1" destOrd="0" presId="urn:microsoft.com/office/officeart/2005/8/layout/target3"/>
    <dgm:cxn modelId="{2FF20D5E-DB5B-4943-9D4B-D0C9177D492C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61DA522E-72B8-45F4-B11A-B600778BD126}" type="presOf" srcId="{27FE2D31-D344-4B63-A89A-A89AB0D9F3E3}" destId="{FE47432B-CA46-450C-8D8F-66C300A95B52}" srcOrd="0" destOrd="0" presId="urn:microsoft.com/office/officeart/2005/8/layout/target3"/>
    <dgm:cxn modelId="{80B2D8FF-8F93-416B-87B6-AB5DB3313FEA}" type="presOf" srcId="{914700B9-77B5-440A-A438-DE98B6D4894D}" destId="{E73F1C26-6DCD-4001-88B9-355E01E2BCE7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1CD210B1-9468-407D-B23A-AC51C51600B1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A9071A54-4476-4E00-B5DE-9AD79CDBF749}" type="presOf" srcId="{1D8420EA-BFA0-403B-80F5-647FA396CC45}" destId="{8467D0EB-87A2-4285-8ACA-0398EFBF29BC}" srcOrd="1" destOrd="0" presId="urn:microsoft.com/office/officeart/2005/8/layout/target3"/>
    <dgm:cxn modelId="{AEF71FA4-F526-477A-B889-E6FE243D3AD5}" type="presOf" srcId="{130831A4-0540-4EC5-8F5A-93030E89D2D9}" destId="{8E23E229-92FC-49D1-B5FE-0303176B8A4E}" srcOrd="1" destOrd="0" presId="urn:microsoft.com/office/officeart/2005/8/layout/target3"/>
    <dgm:cxn modelId="{9871809F-CB58-4F45-9DB0-F7670D3E3A0A}" type="presOf" srcId="{130831A4-0540-4EC5-8F5A-93030E89D2D9}" destId="{F69CC921-512E-49F4-824C-A648EC5F27A5}" srcOrd="0" destOrd="0" presId="urn:microsoft.com/office/officeart/2005/8/layout/target3"/>
    <dgm:cxn modelId="{A3DDCA72-9619-42A3-BC52-E25705EEF98F}" type="presParOf" srcId="{FE47432B-CA46-450C-8D8F-66C300A95B52}" destId="{B522209E-30D0-49D6-A340-2D383A11C668}" srcOrd="0" destOrd="0" presId="urn:microsoft.com/office/officeart/2005/8/layout/target3"/>
    <dgm:cxn modelId="{B0ABEAAA-77DE-4EFB-A741-5653B9D96BF3}" type="presParOf" srcId="{FE47432B-CA46-450C-8D8F-66C300A95B52}" destId="{ED5A8377-51D5-4DC5-B0E7-680166966720}" srcOrd="1" destOrd="0" presId="urn:microsoft.com/office/officeart/2005/8/layout/target3"/>
    <dgm:cxn modelId="{D167F9D0-681A-4FAE-9100-DFD18B967EA7}" type="presParOf" srcId="{FE47432B-CA46-450C-8D8F-66C300A95B52}" destId="{F69CC921-512E-49F4-824C-A648EC5F27A5}" srcOrd="2" destOrd="0" presId="urn:microsoft.com/office/officeart/2005/8/layout/target3"/>
    <dgm:cxn modelId="{4EC76162-BA0F-4E2A-9C76-A3DC9B2A69A8}" type="presParOf" srcId="{FE47432B-CA46-450C-8D8F-66C300A95B52}" destId="{61C9CE18-EDA6-4EDF-BA1C-09779D38FBBF}" srcOrd="3" destOrd="0" presId="urn:microsoft.com/office/officeart/2005/8/layout/target3"/>
    <dgm:cxn modelId="{D1B2F292-067B-4E19-9B2B-0F1370E7DD86}" type="presParOf" srcId="{FE47432B-CA46-450C-8D8F-66C300A95B52}" destId="{D60DEAAB-7AFE-435A-ACF6-18851E4B0426}" srcOrd="4" destOrd="0" presId="urn:microsoft.com/office/officeart/2005/8/layout/target3"/>
    <dgm:cxn modelId="{E869FC40-2E32-4D9D-A751-18EB2A59E4FB}" type="presParOf" srcId="{FE47432B-CA46-450C-8D8F-66C300A95B52}" destId="{F7B3C0B7-F0F7-4F49-B02C-3630F8C5FAE5}" srcOrd="5" destOrd="0" presId="urn:microsoft.com/office/officeart/2005/8/layout/target3"/>
    <dgm:cxn modelId="{866CE680-6FB4-4DB4-BB1C-4F1A391AB970}" type="presParOf" srcId="{FE47432B-CA46-450C-8D8F-66C300A95B52}" destId="{C9DA9446-E2D3-4F6A-8960-3CADFBF870B8}" srcOrd="6" destOrd="0" presId="urn:microsoft.com/office/officeart/2005/8/layout/target3"/>
    <dgm:cxn modelId="{A9E88633-1B8C-418F-8699-6EA71F72C428}" type="presParOf" srcId="{FE47432B-CA46-450C-8D8F-66C300A95B52}" destId="{9726EC6F-D322-4CD3-B489-1BE3DF7CE70B}" srcOrd="7" destOrd="0" presId="urn:microsoft.com/office/officeart/2005/8/layout/target3"/>
    <dgm:cxn modelId="{D758C0E3-BB66-405F-9E1C-7204F290C4ED}" type="presParOf" srcId="{FE47432B-CA46-450C-8D8F-66C300A95B52}" destId="{645AA564-2E9E-4954-AD87-AE01782CEC59}" srcOrd="8" destOrd="0" presId="urn:microsoft.com/office/officeart/2005/8/layout/target3"/>
    <dgm:cxn modelId="{6067DAED-9D3B-4959-B489-6DE1B8B775D3}" type="presParOf" srcId="{FE47432B-CA46-450C-8D8F-66C300A95B52}" destId="{8538CAC4-6A86-42B8-B5AF-2FF155DB9D02}" srcOrd="9" destOrd="0" presId="urn:microsoft.com/office/officeart/2005/8/layout/target3"/>
    <dgm:cxn modelId="{2CA7BD89-2C94-4422-B0AB-8AD8A83E4DA6}" type="presParOf" srcId="{FE47432B-CA46-450C-8D8F-66C300A95B52}" destId="{26FD6024-A07F-46D0-8BC0-B5E595C5673D}" srcOrd="10" destOrd="0" presId="urn:microsoft.com/office/officeart/2005/8/layout/target3"/>
    <dgm:cxn modelId="{A11D1AEB-02B3-49FD-AAC8-BDE3214F621F}" type="presParOf" srcId="{FE47432B-CA46-450C-8D8F-66C300A95B52}" destId="{E73F1C26-6DCD-4001-88B9-355E01E2BCE7}" srcOrd="11" destOrd="0" presId="urn:microsoft.com/office/officeart/2005/8/layout/target3"/>
    <dgm:cxn modelId="{30D51D9A-6469-472D-B0BE-9BB2411416D1}" type="presParOf" srcId="{FE47432B-CA46-450C-8D8F-66C300A95B52}" destId="{8E23E229-92FC-49D1-B5FE-0303176B8A4E}" srcOrd="12" destOrd="0" presId="urn:microsoft.com/office/officeart/2005/8/layout/target3"/>
    <dgm:cxn modelId="{48A18139-1300-41C3-8189-18AD4976C5B8}" type="presParOf" srcId="{FE47432B-CA46-450C-8D8F-66C300A95B52}" destId="{8467D0EB-87A2-4285-8ACA-0398EFBF29BC}" srcOrd="13" destOrd="0" presId="urn:microsoft.com/office/officeart/2005/8/layout/target3"/>
    <dgm:cxn modelId="{A7BDF4BE-5A3F-43D9-9249-ED8A60C050E2}" type="presParOf" srcId="{FE47432B-CA46-450C-8D8F-66C300A95B52}" destId="{DBA8199F-D892-4A8E-A352-2B7844050E09}" srcOrd="14" destOrd="0" presId="urn:microsoft.com/office/officeart/2005/8/layout/target3"/>
    <dgm:cxn modelId="{A2943A19-B320-4F99-8EA1-6C1E6EF60C34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73C78-215B-422B-85F1-67C4B576325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D604-C018-410D-B12B-42B4139D370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73C78-215B-422B-85F1-67C4B576325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D604-C018-410D-B12B-42B4139D370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73C78-215B-422B-85F1-67C4B576325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D604-C018-410D-B12B-42B4139D370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73C78-215B-422B-85F1-67C4B576325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D604-C018-410D-B12B-42B4139D370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73C78-215B-422B-85F1-67C4B576325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D604-C018-410D-B12B-42B4139D370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73C78-215B-422B-85F1-67C4B576325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0D1D604-C018-410D-B12B-42B4139D370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73C78-215B-422B-85F1-67C4B576325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D604-C018-410D-B12B-42B4139D370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73C78-215B-422B-85F1-67C4B576325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0D1D604-C018-410D-B12B-42B4139D370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E6C73C78-215B-422B-85F1-67C4B576325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D604-C018-410D-B12B-42B4139D370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73C78-215B-422B-85F1-67C4B576325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D604-C018-410D-B12B-42B4139D370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C73C78-215B-422B-85F1-67C4B576325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D1D604-C018-410D-B12B-42B4139D370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6C73C78-215B-422B-85F1-67C4B5763251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0D1D604-C018-410D-B12B-42B4139D370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  <p:sndAc>
      <p:stSnd>
        <p:snd r:embed="rId13" name="type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audio" Target="../media/media1.mp3"/><Relationship Id="rId7" Type="http://schemas.openxmlformats.org/officeDocument/2006/relationships/image" Target="../media/image8.wmf"/><Relationship Id="rId2" Type="http://schemas.microsoft.com/office/2007/relationships/media" Target="../media/media1.mp3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audio" Target="../media/audio1.wav"/><Relationship Id="rId4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Vil&#237;mek_-_Alois_Jir&#225;sek.jpg" TargetMode="External"/><Relationship Id="rId7" Type="http://schemas.openxmlformats.org/officeDocument/2006/relationships/hyperlink" Target="http://cs.wikipedia.org/wiki/Soubor:Flag_of_the_Red_Cross.sv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an_marcos_bullfight_01.jpg" TargetMode="External"/><Relationship Id="rId5" Type="http://schemas.openxmlformats.org/officeDocument/2006/relationships/hyperlink" Target="http://cs.wikipedia.org/wiki/Soubor:37-svaghi,_caccia,Taccuino_Sanitatis,_Casanatense_4182..jpg" TargetMode="External"/><Relationship Id="rId4" Type="http://schemas.openxmlformats.org/officeDocument/2006/relationships/hyperlink" Target="http://cs.wikipedia.org/wiki/Soubor:Jaroslav_Seifert_1931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Xiphias_gladius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Flag_of_Cuba.svg" TargetMode="External"/><Relationship Id="rId4" Type="http://schemas.openxmlformats.org/officeDocument/2006/relationships/hyperlink" Target="http://cs.wikipedia.org/wiki/Soubor:Cigar_from_nicaragu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140401"/>
              </p:ext>
            </p:extLst>
          </p:nvPr>
        </p:nvGraphicFramePr>
        <p:xfrm>
          <a:off x="1691680" y="2852936"/>
          <a:ext cx="7056784" cy="221494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VY_32_INOVACE_04_S05-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26269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 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Poválečná americká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Obrázek 6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7168673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Fixy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Část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je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zaměřena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informovat o poválečné americké literatuře o životě a díle Ernesta Hemingwaye.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se stručným životopisem  Ernesta Hemingwaye,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jeho vášněmi – lovem a koridou. Podrobněji se zaměří na dílo Sbohem, armádo a Stařec a moře.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POválečná</a:t>
            </a:r>
            <a:r>
              <a:rPr lang="cs-CZ" dirty="0" smtClean="0"/>
              <a:t> americká</a:t>
            </a:r>
            <a:br>
              <a:rPr lang="cs-CZ" dirty="0" smtClean="0"/>
            </a:br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Český jazyk  9. ročník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3082924"/>
          </a:xfrm>
        </p:spPr>
        <p:txBody>
          <a:bodyPr>
            <a:normAutofit/>
          </a:bodyPr>
          <a:lstStyle/>
          <a:p>
            <a:r>
              <a:rPr lang="cs-CZ" sz="4400" b="1" u="sng" dirty="0" smtClean="0">
                <a:solidFill>
                  <a:schemeClr val="accent3"/>
                </a:solidFill>
                <a:cs typeface="Times New Roman" pitchFamily="18" charset="0"/>
              </a:rPr>
              <a:t>Literatura americká</a:t>
            </a:r>
            <a:br>
              <a:rPr lang="cs-CZ" sz="4400" b="1" u="sng" dirty="0" smtClean="0">
                <a:solidFill>
                  <a:schemeClr val="accent3"/>
                </a:solidFill>
                <a:cs typeface="Times New Roman" pitchFamily="18" charset="0"/>
              </a:rPr>
            </a:br>
            <a:r>
              <a:rPr lang="cs-CZ" sz="4800" b="1" dirty="0" smtClean="0"/>
              <a:t> </a:t>
            </a:r>
            <a:r>
              <a:rPr lang="cs-CZ" sz="4800" b="1" dirty="0" smtClean="0">
                <a:solidFill>
                  <a:srgbClr val="92D050"/>
                </a:solidFill>
              </a:rPr>
              <a:t>ERNEST  HEMINGWAY </a:t>
            </a:r>
            <a:br>
              <a:rPr lang="cs-CZ" sz="4800" b="1" dirty="0" smtClean="0">
                <a:solidFill>
                  <a:srgbClr val="92D050"/>
                </a:solidFill>
              </a:rPr>
            </a:b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285729"/>
            <a:ext cx="7610476" cy="235745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200" b="1" dirty="0" smtClean="0"/>
          </a:p>
          <a:p>
            <a:pPr>
              <a:buNone/>
            </a:pPr>
            <a:r>
              <a:rPr lang="cs-CZ" sz="3200" b="1" dirty="0" smtClean="0"/>
              <a:t>   </a:t>
            </a:r>
          </a:p>
          <a:p>
            <a:pPr lvl="8"/>
            <a:endParaRPr lang="cs-CZ" sz="26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50" y="2500306"/>
            <a:ext cx="3071834" cy="3934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Ze života…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21.7.1899 – 2.7. 1961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Vyrůstal v rodině lékaře, šťastné dětství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Mezi koníčky patřila především příroda, lov a sport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Odešel jako dobrovolník Červeného kříže do Itálie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Ve válce byl velmi těžce zraněn</a:t>
            </a:r>
          </a:p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 válce pracoval jako novinář a zpravodaj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Nobelova cena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7467600" cy="4911741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roce 1954 mu byla udělena prestižní  Nobelova cena. Víš za jakou novelu? Obrázek ti pomůže.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294967295"/>
          </p:nvPr>
        </p:nvSpPr>
        <p:spPr>
          <a:xfrm>
            <a:off x="6600825" y="2214563"/>
            <a:ext cx="2543175" cy="324485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600" b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3600" b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3600" b="1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sz="3600" b="1" dirty="0" smtClean="0">
                <a:solidFill>
                  <a:schemeClr val="bg1"/>
                </a:solidFill>
              </a:rPr>
              <a:t>      .</a:t>
            </a:r>
            <a:endParaRPr lang="cs-CZ" sz="3600" b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1" y="2857496"/>
            <a:ext cx="4890101" cy="35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5286380" y="4071942"/>
            <a:ext cx="362904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Stařec a moře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Vzpomeneš si, který český spisovatel je nositelem Nobelovy ceny?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294967295"/>
          </p:nvPr>
        </p:nvSpPr>
        <p:spPr>
          <a:xfrm>
            <a:off x="5102225" y="1517650"/>
            <a:ext cx="4041775" cy="4840288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/>
              <a:t>Narodil se v roce 1901 a zemřel v roce 1986</a:t>
            </a:r>
          </a:p>
          <a:p>
            <a:r>
              <a:rPr lang="cs-CZ" sz="2600" dirty="0" smtClean="0"/>
              <a:t>Napsal verše k obrázkům Mikoláše Alše vydaných jako Šel malíř chudě do světa</a:t>
            </a:r>
          </a:p>
          <a:p>
            <a:r>
              <a:rPr lang="cs-CZ" sz="2600" dirty="0" smtClean="0"/>
              <a:t>Jeho sbírka Morový sloup nemohla v době komunismu vyjít</a:t>
            </a:r>
          </a:p>
          <a:p>
            <a:r>
              <a:rPr lang="cs-CZ" sz="2600" dirty="0" smtClean="0"/>
              <a:t>Na snímku s dcerou Janou</a:t>
            </a:r>
          </a:p>
          <a:p>
            <a:r>
              <a:rPr lang="cs-CZ" sz="2600" dirty="0" smtClean="0"/>
              <a:t>Je to…</a:t>
            </a:r>
          </a:p>
          <a:p>
            <a:pPr>
              <a:buNone/>
            </a:pPr>
            <a:endParaRPr lang="cs-CZ" sz="2600" dirty="0" smtClean="0"/>
          </a:p>
          <a:p>
            <a:pPr algn="ctr">
              <a:buNone/>
            </a:pPr>
            <a:endParaRPr lang="cs-CZ" sz="3500" b="1" u="sng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1571612"/>
            <a:ext cx="7467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1857364"/>
            <a:ext cx="4181475" cy="3395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Elipsa 5"/>
          <p:cNvSpPr/>
          <p:nvPr/>
        </p:nvSpPr>
        <p:spPr>
          <a:xfrm>
            <a:off x="928662" y="5500702"/>
            <a:ext cx="362904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Jaroslav Seifert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Vášně  E. H.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14876" y="857232"/>
            <a:ext cx="3657600" cy="5643578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První velkou vášní E.H. byl lov zvěře. Tuto zálibu v něm již pěstoval jeho otec.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Ernest byl neuvěřitelně dobrý střelec, zbraním rozuměl a miloval je.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Zbraní si také vzal život – V roce 1961 spáchal sebevraždu.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9" y="1357298"/>
            <a:ext cx="4357718" cy="5000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Druhou Ernestovu vášeň vidíš na obrázku.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 jakou zálibu se jedná?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Pro jakou zemi je typická?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Znáš pravidla tohoto „sportu“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294967295"/>
          </p:nvPr>
        </p:nvSpPr>
        <p:spPr>
          <a:xfrm>
            <a:off x="5102225" y="1643063"/>
            <a:ext cx="4041775" cy="500062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u="sng" dirty="0" smtClean="0">
                <a:solidFill>
                  <a:schemeClr val="bg1"/>
                </a:solidFill>
              </a:rPr>
              <a:t>Býčí zápasy (Corida)</a:t>
            </a:r>
          </a:p>
          <a:p>
            <a:pPr>
              <a:buNone/>
            </a:pPr>
            <a:r>
              <a:rPr lang="cs-CZ" dirty="0" smtClean="0"/>
              <a:t>  - Typické pro Španělsko</a:t>
            </a:r>
          </a:p>
          <a:p>
            <a:pPr>
              <a:buNone/>
            </a:pPr>
            <a:r>
              <a:rPr lang="cs-CZ" dirty="0" smtClean="0"/>
              <a:t>  - Cílem je přelstít býka a v aréně před tisíci diváky ho usmrtit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-  </a:t>
            </a:r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ochránci přírody se snaží tento „sport“ zařadit mezi nezákonné – při každém zápase je totiž býk usmrcen…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3500438"/>
            <a:ext cx="3286149" cy="31502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Dílo E.H.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Ernest byl jako všichni autoři, kteří prošli válkou, ovlivněn boji na frontě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Ve svých románech i svém životě  vyhledával nebezpečí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Jeho postavy jsou často v nebezpečí - prokazují čest a odvahu, ukazují, že s zaslouží žít a hlavně přežít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Dílo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/>
            <a:r>
              <a:rPr lang="cs-CZ" i="1" dirty="0" smtClean="0"/>
              <a:t>Sbohem, armádo</a:t>
            </a:r>
            <a:r>
              <a:rPr lang="cs-CZ" dirty="0" smtClean="0"/>
              <a:t> - 1929 -  je román s autobiografickými prvky.  Vypravěčem je americký poručík Frederic Henry, který sloužil za první světové války v italské armádě.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algn="ctr"/>
            <a:r>
              <a:rPr lang="cs-CZ" dirty="0" smtClean="0"/>
              <a:t>E. Hemingway během světové války pracoval jako dobrovolník Červeného kříže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3857628"/>
            <a:ext cx="3166655" cy="2109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7467600" cy="1714512"/>
          </a:xfrm>
        </p:spPr>
        <p:txBody>
          <a:bodyPr>
            <a:normAutofit fontScale="90000"/>
          </a:bodyPr>
          <a:lstStyle/>
          <a:p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Nejslavnější romány - Doplníš názvy slavných románů?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Sbohem</a:t>
            </a:r>
          </a:p>
          <a:p>
            <a:pPr>
              <a:buNone/>
            </a:pPr>
            <a:endParaRPr lang="cs-CZ" sz="3200" b="1" dirty="0" smtClean="0"/>
          </a:p>
          <a:p>
            <a:pPr>
              <a:buNone/>
            </a:pPr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Komu zvoní</a:t>
            </a:r>
          </a:p>
          <a:p>
            <a:pPr>
              <a:buNone/>
            </a:pPr>
            <a:endParaRPr lang="cs-CZ" sz="3200" b="1" dirty="0" smtClean="0"/>
          </a:p>
          <a:p>
            <a:pPr>
              <a:buNone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Stařec a</a:t>
            </a:r>
          </a:p>
          <a:p>
            <a:pPr>
              <a:buNone/>
            </a:pPr>
            <a:endParaRPr lang="cs-CZ" sz="3200" b="1" dirty="0" smtClean="0"/>
          </a:p>
          <a:p>
            <a:pPr>
              <a:buNone/>
            </a:pPr>
            <a:r>
              <a:rPr lang="cs-CZ" sz="3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Mít a</a:t>
            </a: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5102225" y="1571612"/>
            <a:ext cx="4041775" cy="4929201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/>
          </a:p>
          <a:p>
            <a:pPr>
              <a:buNone/>
            </a:pPr>
            <a:endParaRPr lang="cs-CZ" sz="36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b="1" dirty="0" smtClean="0"/>
          </a:p>
          <a:p>
            <a:pPr>
              <a:buNone/>
            </a:pPr>
            <a:endParaRPr lang="cs-CZ" sz="36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4643438" y="1428736"/>
            <a:ext cx="291466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armádo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4714876" y="2714620"/>
            <a:ext cx="291466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hrana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4857752" y="4000504"/>
            <a:ext cx="291466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4857752" y="5286388"/>
            <a:ext cx="291466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nemít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Dílo</a:t>
            </a:r>
            <a:endParaRPr lang="cs-CZ" sz="40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71472" y="1500174"/>
            <a:ext cx="7467600" cy="4525963"/>
          </a:xfrm>
        </p:spPr>
        <p:txBody>
          <a:bodyPr>
            <a:normAutofit fontScale="85000" lnSpcReduction="10000"/>
          </a:bodyPr>
          <a:lstStyle/>
          <a:p>
            <a:r>
              <a:rPr lang="cs-CZ" i="1" dirty="0" smtClean="0"/>
              <a:t>Stařec a moře</a:t>
            </a:r>
            <a:r>
              <a:rPr lang="cs-CZ" dirty="0" smtClean="0"/>
              <a:t> –  Starý kubánský rybář Santiago se po mnoha neúspěšných lovech vydává na moře sám. Uloví obrovskou rybu - mečouna, se kterou zápasí dva dny a poté se mu ji podaří harpunovat a přivázat k lodi. Tímto životním úlovkem je velmi vysílen a uvažuje, co s rybou udělá a jak se bude mít. Ale mrtvou rybu napadnou žraloci a stařec už nemá sílu rybu ubránit, a tak se vrátí pouze </a:t>
            </a:r>
            <a:br>
              <a:rPr lang="cs-CZ" dirty="0" smtClean="0"/>
            </a:br>
            <a:r>
              <a:rPr lang="cs-CZ" dirty="0" smtClean="0"/>
              <a:t>s kostrou své ryby. </a:t>
            </a:r>
          </a:p>
          <a:p>
            <a:endParaRPr lang="cs-CZ" dirty="0" smtClean="0"/>
          </a:p>
          <a:p>
            <a:pPr algn="r">
              <a:buNone/>
            </a:pPr>
            <a:r>
              <a:rPr lang="cs-CZ" sz="2400" dirty="0" smtClean="0"/>
              <a:t>Upraveno www.wikipedia.cz</a:t>
            </a:r>
            <a:endParaRPr lang="cs-CZ" sz="2400" dirty="0"/>
          </a:p>
        </p:txBody>
      </p:sp>
      <p:sp>
        <p:nvSpPr>
          <p:cNvPr id="5" name="Elipsa 4"/>
          <p:cNvSpPr/>
          <p:nvPr/>
        </p:nvSpPr>
        <p:spPr>
          <a:xfrm>
            <a:off x="1000100" y="5572140"/>
            <a:ext cx="2428892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aphicFrame>
        <p:nvGraphicFramePr>
          <p:cNvPr id="7" name="Object 2"/>
          <p:cNvGraphicFramePr>
            <a:graphicFrameLocks noChangeAspect="1"/>
          </p:cNvGraphicFramePr>
          <p:nvPr/>
        </p:nvGraphicFramePr>
        <p:xfrm>
          <a:off x="1428728" y="5715016"/>
          <a:ext cx="1587500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Objekt prostředí balíčkovače" showAsIcon="1" r:id="rId6" imgW="1587960" imgH="685800" progId="Package">
                  <p:embed/>
                </p:oleObj>
              </mc:Choice>
              <mc:Fallback>
                <p:oleObj name="Objekt prostředí balíčkovače" showAsIcon="1" r:id="rId6" imgW="1587960" imgH="685800" progId="Package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28728" y="5715016"/>
                        <a:ext cx="1587500" cy="685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" name="Stařec a moře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3746090" y="572454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 spd="slow">
    <p:newsflash/>
    <p:sndAc>
      <p:stSnd>
        <p:snd r:embed="rId5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9" dur="399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5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2" grpId="0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Dílo</a:t>
            </a:r>
            <a:endParaRPr lang="cs-CZ" sz="40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Stařec a moře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2428868"/>
            <a:ext cx="5857916" cy="40719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25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Dílo</a:t>
            </a:r>
            <a:endParaRPr lang="cs-CZ" sz="40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28596" y="1000108"/>
            <a:ext cx="7467600" cy="4840303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Smysl tohoto díla není v beznaději nebo něčem takovém, ale právě naopak ukazuje, že Santiago udělal vše pro to, čeho chtěl dosáhnout, tj. vyhrál svůj boj s rybou.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„</a:t>
            </a:r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Člověka je možno zničit, ale ne porazit.“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Toto dílo je poslední věc, kterou </a:t>
            </a:r>
          </a:p>
          <a:p>
            <a:pPr algn="ctr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autor napsal.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obrázku vidíte obrázek mečouna obecného – rybu, s kterou stařec úporně bojoval.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5214950"/>
            <a:ext cx="4047940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Elipsa 6"/>
          <p:cNvSpPr/>
          <p:nvPr/>
        </p:nvSpPr>
        <p:spPr>
          <a:xfrm>
            <a:off x="1857356" y="3429000"/>
            <a:ext cx="5629308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"Stařec a moře" byl oceněn Nobelovou cenou.</a:t>
            </a: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Život</a:t>
            </a:r>
            <a:endParaRPr lang="cs-CZ" sz="40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Víte, kde Hemingway na sklonku svého života žil?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sz="36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3600" b="1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1142984"/>
            <a:ext cx="2857520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4286256"/>
            <a:ext cx="2071702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Elipsa 6"/>
          <p:cNvSpPr/>
          <p:nvPr/>
        </p:nvSpPr>
        <p:spPr>
          <a:xfrm>
            <a:off x="4643438" y="4500570"/>
            <a:ext cx="3286148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 Kubě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obrázků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7467600" cy="5357850"/>
          </a:xfrm>
        </p:spPr>
        <p:txBody>
          <a:bodyPr>
            <a:normAutofit lnSpcReduction="10000"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2012-01-20]. Není-li uvedeno jinak - dostupné pod licencí Public domain na:</a:t>
            </a:r>
          </a:p>
          <a:p>
            <a:endParaRPr lang="cs-CZ" sz="2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http://cs.wikipedia.org/wiki/Soubor:Ernest_Hemingway_1923_passport_photo.TIF.jpg </a:t>
            </a: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E. Hemingwaye, str. 2)</a:t>
            </a: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Obrázek na str. 4 - Nakresleno podle knižní ilustrace C. F. Tunnincliffa z orig. The Old Man and the Sea Ernesta Hemingwaye, vydaného nakladatelstvím Charles Scribner's Sons v New Yorku v r. 1952, autorka Renata Grošaftová poskytla souhlas s uvedením ilustrace</a:t>
            </a: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http://cs.wikipedia.org/wiki/Soubor:Jaroslav_Seifert_1931.jpg</a:t>
            </a: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(obrázek J. Seiferta s dcerou, str. 5)</a:t>
            </a: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http://cs.wikipedia.org/wiki/Soubor:37-svaghi,_caccia,Taccuino_Sanitatis,_Casanatense_4182..jpg</a:t>
            </a: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(obrázek  lovu, str. 6)</a:t>
            </a: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http://cs.wikipedia.org/wiki/Soubor:San_marcos_bullfight_01.jpg</a:t>
            </a: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(obrázek koridy, str. 7, autor obrázku Tomas Castelazo )</a:t>
            </a: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7"/>
              </a:rPr>
              <a:t>http://cs.wikipedia.org/wiki/Soubor:Flag_of_the_Red_Cross.svg</a:t>
            </a: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(znak Červeného kříže, str. 9)</a:t>
            </a:r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pPr>
              <a:buNone/>
            </a:pPr>
            <a:endParaRPr lang="cs-CZ" sz="32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obrázků 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Přebal knihy Stařec a moře na str. 12 – vlastní fotografie</a:t>
            </a: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http://cs.wikipedia.org/wiki/Soubor:Xiphias_gladius1.jpg</a:t>
            </a: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mečouna obecného, str. 13)</a:t>
            </a: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http://cs.wikipedia.org/wiki/Soubor:Cigar_from_nicaragua.jpg</a:t>
            </a: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(obrázek doutníku, str. 14)</a:t>
            </a: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  <a:hlinkClick r:id="rId5"/>
              </a:rPr>
              <a:t>http://cs.wikipedia.org/wiki/Soubor:Flag_of_Cuba.svg</a:t>
            </a: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(vlajka státu Kuba, str. 15)</a:t>
            </a:r>
          </a:p>
          <a:p>
            <a:r>
              <a:rPr lang="cs-CZ" sz="18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Zvuková nahrávka – namluvena autorem DUM</a:t>
            </a:r>
          </a:p>
          <a:p>
            <a:r>
              <a:rPr lang="cs-CZ" sz="1800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1800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274</TotalTime>
  <Words>858</Words>
  <Application>Microsoft Office PowerPoint</Application>
  <PresentationFormat>Předvádění na obrazovce (4:3)</PresentationFormat>
  <Paragraphs>169</Paragraphs>
  <Slides>18</Slides>
  <Notes>0</Notes>
  <HiddenSlides>2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Technický</vt:lpstr>
      <vt:lpstr>Objekt prostředí balíčkovače</vt:lpstr>
      <vt:lpstr>Prezentace aplikace PowerPoint</vt:lpstr>
      <vt:lpstr>ANOTACE:</vt:lpstr>
      <vt:lpstr>POválečná americká literatura</vt:lpstr>
      <vt:lpstr>Literatura americká  ERNEST  HEMINGWAY  </vt:lpstr>
      <vt:lpstr> Ze života…</vt:lpstr>
      <vt:lpstr>Nobelova cena</vt:lpstr>
      <vt:lpstr>Vzpomeneš si, který český spisovatel je nositelem Nobelovy ceny?</vt:lpstr>
      <vt:lpstr>Vášně  E. H.</vt:lpstr>
      <vt:lpstr>Druhou Ernestovu vášeň vidíš na obrázku.</vt:lpstr>
      <vt:lpstr>Dílo E.H.</vt:lpstr>
      <vt:lpstr>Dílo</vt:lpstr>
      <vt:lpstr>Nejslavnější romány - Doplníš názvy slavných románů? </vt:lpstr>
      <vt:lpstr> Dílo</vt:lpstr>
      <vt:lpstr> Dílo</vt:lpstr>
      <vt:lpstr> Dílo</vt:lpstr>
      <vt:lpstr> Život</vt:lpstr>
      <vt:lpstr>Zdroje obrázků</vt:lpstr>
      <vt:lpstr>Zdroje obrázků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Předválečná literatura</dc:title>
  <dc:creator>ajinka</dc:creator>
  <cp:lastModifiedBy>admin</cp:lastModifiedBy>
  <cp:revision>37</cp:revision>
  <dcterms:created xsi:type="dcterms:W3CDTF">2012-01-25T14:31:37Z</dcterms:created>
  <dcterms:modified xsi:type="dcterms:W3CDTF">2012-07-11T09:38:07Z</dcterms:modified>
</cp:coreProperties>
</file>