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60" r:id="rId5"/>
    <p:sldId id="262" r:id="rId6"/>
    <p:sldId id="263" r:id="rId7"/>
    <p:sldId id="264" r:id="rId8"/>
    <p:sldId id="265" r:id="rId9"/>
    <p:sldId id="25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5" d="100"/>
          <a:sy n="65" d="100"/>
        </p:scale>
        <p:origin x="-154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E0E7379-11A9-44CC-8BA4-3C08E0FBF9D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5787817-D560-4189-B43F-A533F30556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7/Hamburg_Hafen_Containerterminal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e/ef/Aids_to_unloading_-_geograph.org.uk_-_70321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7/72/Rhll_wire_rope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0648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Group 173"/>
          <p:cNvGraphicFramePr>
            <a:graphicFrameLocks noGrp="1"/>
          </p:cNvGraphicFramePr>
          <p:nvPr/>
        </p:nvGraphicFramePr>
        <p:xfrm>
          <a:off x="1835696" y="1196752"/>
          <a:ext cx="5400600" cy="3779522"/>
        </p:xfrm>
        <a:graphic>
          <a:graphicData uri="http://schemas.openxmlformats.org/drawingml/2006/table">
            <a:tbl>
              <a:tblPr/>
              <a:tblGrid>
                <a:gridCol w="1654702"/>
                <a:gridCol w="3745898"/>
              </a:tblGrid>
              <a:tr h="18097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k: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2. ročník strojírenských učebních oborů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Typ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ablony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III/2 Inovace a zkvalitněn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výuky prostřednictv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9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obor: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Strojnictví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Dopravní stroje a zařízení - Jeřáby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9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no autora: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Ing. Klára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Valouchová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Vytvořeno dne: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25.4.2012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Metodický popis,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(anotace):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Seznamuje s principem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činnosti jeřábu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VY_32_INOVACE_11Va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Registrační číslo: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CZ.1.07/1.5.00/34.0153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11560" y="5661248"/>
            <a:ext cx="807117" cy="8753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1763688" y="5805264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 odborná škola a Střední odborné učiliště, </a:t>
            </a:r>
            <a:r>
              <a:rPr lang="cs-CZ" dirty="0" err="1" smtClean="0"/>
              <a:t>Uničov</a:t>
            </a:r>
            <a:r>
              <a:rPr lang="cs-CZ" dirty="0" smtClean="0"/>
              <a:t>, </a:t>
            </a:r>
          </a:p>
          <a:p>
            <a:r>
              <a:rPr lang="cs-CZ" dirty="0" smtClean="0"/>
              <a:t>Moravské nám. 681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Hamburg Hafen Containertermin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5556" b="9259"/>
          <a:stretch>
            <a:fillRect/>
          </a:stretch>
        </p:blipFill>
        <p:spPr bwMode="auto">
          <a:xfrm>
            <a:off x="3786726" y="3933056"/>
            <a:ext cx="4709202" cy="2727849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960440"/>
          </a:xfrm>
        </p:spPr>
        <p:txBody>
          <a:bodyPr>
            <a:normAutofit fontScale="92500"/>
          </a:bodyPr>
          <a:lstStyle/>
          <a:p>
            <a:r>
              <a:rPr lang="cs-CZ" sz="2600" dirty="0" smtClean="0"/>
              <a:t>používají se ke zvedání, přemísťování a spouštění břemen ve svislé nebo vodorovné poloze,</a:t>
            </a:r>
          </a:p>
          <a:p>
            <a:r>
              <a:rPr lang="cs-CZ" sz="2600" dirty="0" smtClean="0"/>
              <a:t>břemeno je uchyceno pomocí různých prostředků, </a:t>
            </a:r>
          </a:p>
          <a:p>
            <a:r>
              <a:rPr lang="cs-CZ" sz="2600" dirty="0" smtClean="0"/>
              <a:t>na nosné konstrukci jeřábu je uloženo  pojížděcí, zdvihací, popř. pohybové zařízení,</a:t>
            </a:r>
          </a:p>
          <a:p>
            <a:r>
              <a:rPr lang="cs-CZ" sz="2600" dirty="0" smtClean="0"/>
              <a:t>použití: stavebnictví, přístavy, výrobní haly, atd.</a:t>
            </a:r>
          </a:p>
          <a:p>
            <a:r>
              <a:rPr lang="cs-CZ" sz="2600" dirty="0" smtClean="0"/>
              <a:t>nosnost: až 25 tun,</a:t>
            </a:r>
          </a:p>
          <a:p>
            <a:r>
              <a:rPr lang="cs-CZ" sz="2600" dirty="0" smtClean="0"/>
              <a:t>výška: 120 m. </a:t>
            </a:r>
          </a:p>
          <a:p>
            <a:pPr lvl="1">
              <a:buNone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60432" y="623731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podle druhu pohybu: </a:t>
            </a:r>
            <a:r>
              <a:rPr lang="cs-CZ" sz="2400" dirty="0" smtClean="0"/>
              <a:t>stabilní, pojízdné, otočné,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b="1" dirty="0" smtClean="0"/>
              <a:t>podle konstrukce: </a:t>
            </a:r>
            <a:r>
              <a:rPr lang="cs-CZ" sz="2400" dirty="0" smtClean="0"/>
              <a:t>mostové, otočné,</a:t>
            </a:r>
          </a:p>
          <a:p>
            <a:pPr>
              <a:buNone/>
            </a:pPr>
            <a:endParaRPr lang="cs-CZ" sz="2400" dirty="0" smtClean="0"/>
          </a:p>
          <a:p>
            <a:pPr lvl="0"/>
            <a:r>
              <a:rPr lang="cs-CZ" sz="2400" b="1" dirty="0" smtClean="0"/>
              <a:t>podle druhu pohonu: </a:t>
            </a:r>
            <a:r>
              <a:rPr lang="cs-CZ" sz="2400" dirty="0" smtClean="0"/>
              <a:t>ruční (klikový), pneumatický, hydraulický, elektrický (nejpoužívanější), spalovací.</a:t>
            </a:r>
          </a:p>
          <a:p>
            <a:pPr lvl="0"/>
            <a:endParaRPr lang="cs-CZ" sz="2400" dirty="0" smtClean="0"/>
          </a:p>
          <a:p>
            <a:pPr lvl="1">
              <a:buNone/>
            </a:pPr>
            <a:endParaRPr lang="cs-CZ" sz="2400" dirty="0" smtClean="0"/>
          </a:p>
          <a:p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 - rozdělení</a:t>
            </a:r>
            <a:endParaRPr lang="cs-CZ" sz="3200" b="1" dirty="0"/>
          </a:p>
        </p:txBody>
      </p:sp>
      <p:pic>
        <p:nvPicPr>
          <p:cNvPr id="20482" name="Picture 2" descr="http://upload.wikimedia.org/wikipedia/commons/2/25/Isuzu_Elf_3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149080"/>
            <a:ext cx="3072341" cy="20162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572000" y="594928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[2]</a:t>
            </a:r>
            <a:endParaRPr lang="cs-CZ" sz="1200" dirty="0"/>
          </a:p>
        </p:txBody>
      </p:sp>
      <p:pic>
        <p:nvPicPr>
          <p:cNvPr id="20484" name="Picture 4" descr="http://upload.wikimedia.org/wikipedia/commons/b/be/Jib-cranes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149080"/>
            <a:ext cx="2121665" cy="19442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668344" y="587727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[3]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http://upload.wikimedia.org/wikipedia/commons/6/6d/KinshoferGmbH_motor_grab_for_gantry_crane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32656"/>
            <a:ext cx="2123728" cy="2059373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9600" dirty="0" smtClean="0"/>
          </a:p>
          <a:p>
            <a:pPr>
              <a:buNone/>
            </a:pPr>
            <a:r>
              <a:rPr lang="cs-CZ" sz="8800" dirty="0" smtClean="0"/>
              <a:t>Umožňují snadné a rychlé uchopení břemene,</a:t>
            </a:r>
          </a:p>
          <a:p>
            <a:pPr>
              <a:buNone/>
            </a:pPr>
            <a:r>
              <a:rPr lang="cs-CZ" sz="8800" dirty="0" smtClean="0"/>
              <a:t>mají nízkou hmotnost a zaručují určitou </a:t>
            </a:r>
          </a:p>
          <a:p>
            <a:pPr>
              <a:buNone/>
            </a:pPr>
            <a:r>
              <a:rPr lang="cs-CZ" sz="8800" dirty="0" smtClean="0"/>
              <a:t>bezpečnost. Při přenášení nesmí poškozovat břemeno.</a:t>
            </a:r>
          </a:p>
          <a:p>
            <a:pPr>
              <a:buNone/>
            </a:pPr>
            <a:endParaRPr lang="cs-CZ" sz="7000" dirty="0" smtClean="0"/>
          </a:p>
          <a:p>
            <a:r>
              <a:rPr lang="cs-CZ" sz="8800" dirty="0" smtClean="0"/>
              <a:t>háky – jednoduché a dvojité (větší nosnost)</a:t>
            </a:r>
            <a:r>
              <a:rPr lang="en-US" sz="8800" dirty="0" smtClean="0"/>
              <a:t> [6]</a:t>
            </a:r>
            <a:r>
              <a:rPr lang="cs-CZ" sz="8800" dirty="0" smtClean="0"/>
              <a:t>,</a:t>
            </a:r>
          </a:p>
          <a:p>
            <a:r>
              <a:rPr lang="cs-CZ" sz="8800" dirty="0" err="1" smtClean="0"/>
              <a:t>břemenové</a:t>
            </a:r>
            <a:r>
              <a:rPr lang="cs-CZ" sz="8800" dirty="0" smtClean="0"/>
              <a:t> kleště a magnety,</a:t>
            </a:r>
          </a:p>
          <a:p>
            <a:r>
              <a:rPr lang="cs-CZ" sz="8800" dirty="0" smtClean="0"/>
              <a:t>lana a řetězy</a:t>
            </a:r>
            <a:r>
              <a:rPr lang="en-US" sz="8800" dirty="0" smtClean="0"/>
              <a:t> [5]</a:t>
            </a:r>
            <a:r>
              <a:rPr lang="cs-CZ" sz="8800" dirty="0" smtClean="0"/>
              <a:t>,</a:t>
            </a:r>
          </a:p>
          <a:p>
            <a:r>
              <a:rPr lang="cs-CZ" sz="8800" dirty="0" smtClean="0"/>
              <a:t>drapáky</a:t>
            </a:r>
            <a:r>
              <a:rPr lang="en-US" sz="8800" dirty="0" smtClean="0"/>
              <a:t> [4]</a:t>
            </a:r>
            <a:r>
              <a:rPr lang="cs-CZ" sz="8800" dirty="0" smtClean="0"/>
              <a:t>,</a:t>
            </a:r>
          </a:p>
          <a:p>
            <a:r>
              <a:rPr lang="cs-CZ" sz="8800" dirty="0" smtClean="0"/>
              <a:t>traverzy,</a:t>
            </a:r>
          </a:p>
          <a:p>
            <a:r>
              <a:rPr lang="cs-CZ" sz="8800" dirty="0" smtClean="0"/>
              <a:t>třecí držáky,</a:t>
            </a:r>
          </a:p>
          <a:p>
            <a:r>
              <a:rPr lang="cs-CZ" sz="8800" dirty="0" smtClean="0"/>
              <a:t>nádoby,</a:t>
            </a:r>
          </a:p>
          <a:p>
            <a:r>
              <a:rPr lang="cs-CZ" sz="8800" dirty="0" smtClean="0"/>
              <a:t>chapadla, </a:t>
            </a:r>
          </a:p>
          <a:p>
            <a:r>
              <a:rPr lang="cs-CZ" sz="8800" dirty="0" smtClean="0"/>
              <a:t>zvedací plošiny.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4900" dirty="0" smtClean="0"/>
              <a:t>© 2010 K. KRALLIS. </a:t>
            </a:r>
            <a:r>
              <a:rPr lang="cs-CZ" sz="4900" i="1" dirty="0" err="1" smtClean="0"/>
              <a:t>commons.wikimedia.org</a:t>
            </a:r>
            <a:r>
              <a:rPr lang="cs-CZ" sz="4900" dirty="0" smtClean="0"/>
              <a:t> [online]. [cit. 23.5.2012]. Dostupný na WWW: &lt;http://commons.wikimedia.org/wiki/File:Liebherr_50_ton_lifting_hook.JPG?uselang=cs&gt;. </a:t>
            </a:r>
            <a:endParaRPr lang="cs-CZ" sz="49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 – části jeřábů</a:t>
            </a:r>
            <a:br>
              <a:rPr lang="cs-CZ" sz="3200" b="1" dirty="0" smtClean="0"/>
            </a:br>
            <a:r>
              <a:rPr lang="cs-CZ" sz="2400" b="1" dirty="0" smtClean="0"/>
              <a:t>Zařízení pro uchopení břemene</a:t>
            </a:r>
            <a:endParaRPr lang="cs-CZ" sz="3200" dirty="0"/>
          </a:p>
        </p:txBody>
      </p:sp>
      <p:pic>
        <p:nvPicPr>
          <p:cNvPr id="3076" name="Picture 4" descr="http://upload.wikimedia.org/wikipedia/commons/d/da/Liebherr_50_ton_lifting_hook.JPG?uselang=cs"/>
          <p:cNvPicPr>
            <a:picLocks noChangeAspect="1" noChangeArrowheads="1"/>
          </p:cNvPicPr>
          <p:nvPr/>
        </p:nvPicPr>
        <p:blipFill>
          <a:blip r:embed="rId3" cstate="print"/>
          <a:srcRect l="18162" t="9072" r="25082" b="19865"/>
          <a:stretch>
            <a:fillRect/>
          </a:stretch>
        </p:blipFill>
        <p:spPr bwMode="auto">
          <a:xfrm>
            <a:off x="6948264" y="3861048"/>
            <a:ext cx="1263970" cy="2376264"/>
          </a:xfrm>
          <a:prstGeom prst="rect">
            <a:avLst/>
          </a:prstGeom>
          <a:noFill/>
        </p:spPr>
      </p:pic>
      <p:pic>
        <p:nvPicPr>
          <p:cNvPr id="7" name="Picture 6" descr="File:Aids to unloading - geograph.org.uk - 70321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4286" r="10714" b="11607"/>
          <a:stretch>
            <a:fillRect/>
          </a:stretch>
        </p:blipFill>
        <p:spPr bwMode="auto">
          <a:xfrm>
            <a:off x="4716016" y="3861048"/>
            <a:ext cx="1512168" cy="237626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316416" y="2060848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[4]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87727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[5]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16416" y="587727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[6]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 descr="http://upload.wikimedia.org/wikipedia/commons/c/c6/Stn024323_6x19_19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725144"/>
            <a:ext cx="1775717" cy="192594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3400" b="1" dirty="0" smtClean="0"/>
              <a:t>Konopná a bavlněná </a:t>
            </a:r>
          </a:p>
          <a:p>
            <a:pPr lvl="1"/>
            <a:r>
              <a:rPr lang="cs-CZ" dirty="0" smtClean="0"/>
              <a:t>mají dobrou ohebnost a měkkost, používají se k vázáni čistě obrobených břemen na hák jeřábu,  </a:t>
            </a:r>
          </a:p>
          <a:p>
            <a:pPr lvl="1"/>
            <a:r>
              <a:rPr lang="cs-CZ" dirty="0" smtClean="0"/>
              <a:t>pevnost až </a:t>
            </a:r>
            <a:r>
              <a:rPr lang="cs-CZ" b="1" dirty="0" smtClean="0"/>
              <a:t>12</a:t>
            </a:r>
            <a:r>
              <a:rPr lang="cs-CZ" dirty="0" smtClean="0"/>
              <a:t> </a:t>
            </a:r>
            <a:r>
              <a:rPr lang="cs-CZ" dirty="0" err="1" smtClean="0"/>
              <a:t>MPa</a:t>
            </a:r>
            <a:r>
              <a:rPr lang="cs-CZ" dirty="0" smtClean="0"/>
              <a:t>, vlivem vlhkosti a </a:t>
            </a:r>
            <a:endParaRPr lang="en-US" dirty="0" smtClean="0"/>
          </a:p>
          <a:p>
            <a:pPr lvl="1">
              <a:buNone/>
            </a:pPr>
            <a:r>
              <a:rPr lang="en-US" dirty="0" smtClean="0"/>
              <a:t> </a:t>
            </a:r>
            <a:r>
              <a:rPr lang="cs-CZ" dirty="0" smtClean="0"/>
              <a:t>  opotřebení ztrácejí lana časem svou</a:t>
            </a:r>
            <a:endParaRPr lang="en-US" dirty="0" smtClean="0"/>
          </a:p>
          <a:p>
            <a:pPr lvl="1">
              <a:buNone/>
            </a:pPr>
            <a:r>
              <a:rPr lang="en-US" dirty="0" smtClean="0"/>
              <a:t>  </a:t>
            </a:r>
            <a:r>
              <a:rPr lang="cs-CZ" dirty="0" smtClean="0"/>
              <a:t> pevnost.</a:t>
            </a:r>
          </a:p>
          <a:p>
            <a:pPr lvl="1">
              <a:buNone/>
            </a:pPr>
            <a:endParaRPr lang="cs-CZ" sz="2400" dirty="0" smtClean="0"/>
          </a:p>
          <a:p>
            <a:r>
              <a:rPr lang="cs-CZ" sz="3400" b="1" dirty="0" smtClean="0"/>
              <a:t>Ocelová</a:t>
            </a:r>
            <a:endParaRPr lang="cs-CZ" sz="2800" b="1" dirty="0" smtClean="0"/>
          </a:p>
          <a:p>
            <a:pPr lvl="1"/>
            <a:r>
              <a:rPr lang="cs-CZ" dirty="0" smtClean="0"/>
              <a:t>splétají se z jakostních ocelových drátů tažených za studena nejčastěji kruhového průřezu (průměr 0,4 – 3 mm), </a:t>
            </a:r>
            <a:endParaRPr lang="en-US" dirty="0" smtClean="0"/>
          </a:p>
          <a:p>
            <a:pPr lvl="1">
              <a:buNone/>
            </a:pPr>
            <a:r>
              <a:rPr lang="en-US" dirty="0" smtClean="0"/>
              <a:t>   </a:t>
            </a:r>
            <a:r>
              <a:rPr lang="cs-CZ" dirty="0" smtClean="0"/>
              <a:t>dráty mají pevnost 1300, </a:t>
            </a:r>
            <a:r>
              <a:rPr lang="cs-CZ" b="1" dirty="0" smtClean="0"/>
              <a:t>1600</a:t>
            </a:r>
            <a:r>
              <a:rPr lang="cs-CZ" dirty="0" smtClean="0"/>
              <a:t>, 1800 </a:t>
            </a:r>
            <a:endParaRPr lang="en-US" dirty="0" smtClean="0"/>
          </a:p>
          <a:p>
            <a:pPr lvl="1">
              <a:buNone/>
            </a:pPr>
            <a:r>
              <a:rPr lang="en-US" dirty="0" smtClean="0"/>
              <a:t>   </a:t>
            </a:r>
            <a:r>
              <a:rPr lang="cs-CZ" dirty="0" smtClean="0"/>
              <a:t>až 2000 </a:t>
            </a:r>
            <a:r>
              <a:rPr lang="cs-CZ" dirty="0" err="1" smtClean="0"/>
              <a:t>MPa</a:t>
            </a:r>
            <a:r>
              <a:rPr lang="cs-CZ" dirty="0" smtClean="0"/>
              <a:t>.</a:t>
            </a:r>
          </a:p>
          <a:p>
            <a:pPr lvl="1">
              <a:buNone/>
            </a:pPr>
            <a:endParaRPr lang="cs-CZ" sz="2400" dirty="0" smtClean="0"/>
          </a:p>
          <a:p>
            <a:pPr lvl="1"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 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 – části jeřábů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800" b="1" dirty="0" smtClean="0"/>
              <a:t>Lana</a:t>
            </a:r>
            <a:endParaRPr lang="cs-CZ" sz="3200" dirty="0"/>
          </a:p>
        </p:txBody>
      </p:sp>
      <p:pic>
        <p:nvPicPr>
          <p:cNvPr id="26626" name="Picture 2" descr="http://upload.wikimedia.org/wikipedia/commons/2/21/Grelin_en_chanvre.jpg"/>
          <p:cNvPicPr>
            <a:picLocks noChangeAspect="1" noChangeArrowheads="1"/>
          </p:cNvPicPr>
          <p:nvPr/>
        </p:nvPicPr>
        <p:blipFill>
          <a:blip r:embed="rId3" cstate="print"/>
          <a:srcRect t="17411"/>
          <a:stretch>
            <a:fillRect/>
          </a:stretch>
        </p:blipFill>
        <p:spPr bwMode="auto">
          <a:xfrm>
            <a:off x="5796136" y="2348880"/>
            <a:ext cx="2999294" cy="144015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532440" y="378904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[7]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630932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[8]</a:t>
            </a:r>
            <a:endParaRPr lang="cs-CZ" sz="1200" dirty="0"/>
          </a:p>
        </p:txBody>
      </p:sp>
      <p:pic>
        <p:nvPicPr>
          <p:cNvPr id="26630" name="Picture 6" descr="File:Rhll wire rop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5085184"/>
            <a:ext cx="2178965" cy="115212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220072" y="623731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[9]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tvoří elektromotor, převodovka, kladkostroj a brzda,</a:t>
            </a:r>
          </a:p>
          <a:p>
            <a:r>
              <a:rPr lang="cs-CZ" sz="2400" dirty="0" smtClean="0"/>
              <a:t>kladnice se pohybuje při zdvihání i spouštění břemena svisle (na všechna lana působí stejné zatížení),</a:t>
            </a:r>
          </a:p>
          <a:p>
            <a:r>
              <a:rPr lang="cs-CZ" sz="2400" dirty="0" smtClean="0"/>
              <a:t>převodem do </a:t>
            </a:r>
            <a:r>
              <a:rPr lang="cs-CZ" sz="2400" dirty="0" err="1" smtClean="0"/>
              <a:t>pomala</a:t>
            </a:r>
            <a:r>
              <a:rPr lang="cs-CZ" sz="2400" dirty="0" smtClean="0"/>
              <a:t> se snižují otáčky od motoru </a:t>
            </a:r>
          </a:p>
          <a:p>
            <a:pPr>
              <a:buNone/>
            </a:pPr>
            <a:r>
              <a:rPr lang="cs-CZ" sz="2400" dirty="0" smtClean="0"/>
              <a:t>   k bubnu a zvětšují se tažné síly v lanech,</a:t>
            </a:r>
          </a:p>
          <a:p>
            <a:r>
              <a:rPr lang="cs-CZ" sz="2400" dirty="0" smtClean="0"/>
              <a:t>břemeno v požadované poloze se zastavuje pomocí čelisťové  nebo pásové brzdy (stavěcí),</a:t>
            </a:r>
          </a:p>
          <a:p>
            <a:r>
              <a:rPr lang="cs-CZ" sz="2400" dirty="0" smtClean="0"/>
              <a:t>spouštěcí brzdy zajišťují stálou rychlost spouštění břemene – pásové, lamelové brzdy, atd.,</a:t>
            </a:r>
          </a:p>
          <a:p>
            <a:r>
              <a:rPr lang="cs-CZ" sz="2400" dirty="0" smtClean="0"/>
              <a:t>vyrovnávací kladka slouží k vyrovnání délek lana (stejné na obou stranách).</a:t>
            </a:r>
          </a:p>
          <a:p>
            <a:endParaRPr lang="cs-CZ" sz="3000" dirty="0" smtClean="0"/>
          </a:p>
          <a:p>
            <a:endParaRPr lang="cs-CZ" sz="30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 – části jeřábů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800" b="1" dirty="0" smtClean="0"/>
              <a:t>Zdvihací zařízení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6"/>
          </a:xfrm>
        </p:spPr>
        <p:txBody>
          <a:bodyPr>
            <a:normAutofit fontScale="92500"/>
          </a:bodyPr>
          <a:lstStyle/>
          <a:p>
            <a:pPr lvl="0"/>
            <a:r>
              <a:rPr lang="cs-CZ" sz="2400" dirty="0" smtClean="0"/>
              <a:t>tvoří elektromotor, spojka, brzda, převodovka, pojížděcí kola,</a:t>
            </a:r>
          </a:p>
          <a:p>
            <a:pPr lvl="0"/>
            <a:r>
              <a:rPr lang="cs-CZ" sz="2400" dirty="0" smtClean="0"/>
              <a:t>slouží k pojíždění jeřábů, zakladačů a koček po kolejnicové dráze,</a:t>
            </a:r>
          </a:p>
          <a:p>
            <a:pPr lvl="0"/>
            <a:r>
              <a:rPr lang="cs-CZ" sz="2400" dirty="0" smtClean="0"/>
              <a:t>kolejnice – tvar dán normou, čtvercové, obdélníkové nebo složitějšího tvaru (železniční, jeřábové),</a:t>
            </a:r>
          </a:p>
          <a:p>
            <a:pPr lvl="0"/>
            <a:r>
              <a:rPr lang="cs-CZ" sz="2400" dirty="0" smtClean="0"/>
              <a:t>nejvíce se používají pojížděcí kola se dvěma nákolky, které zachycují boční síly kolmé k směru pohybu, </a:t>
            </a:r>
          </a:p>
          <a:p>
            <a:pPr lvl="0"/>
            <a:r>
              <a:rPr lang="cs-CZ" sz="2400" dirty="0" smtClean="0"/>
              <a:t>pojížděcí kola jsou buď hnací nebo hnaná, </a:t>
            </a:r>
            <a:endParaRPr lang="en-US" sz="2400" dirty="0" smtClean="0"/>
          </a:p>
          <a:p>
            <a:pPr lvl="0">
              <a:buNone/>
            </a:pPr>
            <a:r>
              <a:rPr lang="en-US" sz="2400" dirty="0" smtClean="0"/>
              <a:t>     </a:t>
            </a:r>
            <a:r>
              <a:rPr lang="cs-CZ" sz="2400" dirty="0" smtClean="0"/>
              <a:t>volně otočná na čepu nebo naklínovaná. </a:t>
            </a:r>
          </a:p>
          <a:p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 – části jeřábů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800" b="1" dirty="0" smtClean="0"/>
              <a:t>Pojížděcí zařízení</a:t>
            </a:r>
            <a:endParaRPr lang="cs-CZ" sz="3200" dirty="0"/>
          </a:p>
        </p:txBody>
      </p:sp>
      <p:pic>
        <p:nvPicPr>
          <p:cNvPr id="24578" name="Picture 2" descr="http://upload.wikimedia.org/wikipedia/commons/7/7d/Crane_Lisnave_3.JPG"/>
          <p:cNvPicPr>
            <a:picLocks noChangeAspect="1" noChangeArrowheads="1"/>
          </p:cNvPicPr>
          <p:nvPr/>
        </p:nvPicPr>
        <p:blipFill>
          <a:blip r:embed="rId2" cstate="print"/>
          <a:srcRect l="6628" t="7995" r="42579" b="24727"/>
          <a:stretch>
            <a:fillRect/>
          </a:stretch>
        </p:blipFill>
        <p:spPr bwMode="auto">
          <a:xfrm>
            <a:off x="7020272" y="4941168"/>
            <a:ext cx="1656184" cy="146360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604448" y="6237312"/>
            <a:ext cx="4347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[10]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256584"/>
          </a:xfrm>
        </p:spPr>
        <p:txBody>
          <a:bodyPr>
            <a:normAutofit fontScale="25000" lnSpcReduction="20000"/>
          </a:bodyPr>
          <a:lstStyle/>
          <a:p>
            <a:pPr lvl="0">
              <a:buNone/>
            </a:pPr>
            <a:endParaRPr lang="cs-CZ" dirty="0" smtClean="0"/>
          </a:p>
          <a:p>
            <a:r>
              <a:rPr lang="cs-CZ" sz="8800" dirty="0" smtClean="0"/>
              <a:t>Zachycuje tíhu břemene a všech mechanismů, </a:t>
            </a:r>
          </a:p>
          <a:p>
            <a:r>
              <a:rPr lang="cs-CZ" sz="8800" dirty="0" smtClean="0"/>
              <a:t>má být lehká, dostatečně bezpečná a tuhá,</a:t>
            </a:r>
          </a:p>
          <a:p>
            <a:r>
              <a:rPr lang="cs-CZ" sz="8800" dirty="0" smtClean="0"/>
              <a:t>je složená z nosníků, sloupů a výložníků, jednotlivé části jsou snýtovány nebo svařeny, pro zvýšení stability se používá závaží.</a:t>
            </a: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r>
              <a:rPr lang="cs-CZ" sz="8800" b="1" dirty="0" smtClean="0"/>
              <a:t>Druhy nosníků</a:t>
            </a:r>
            <a:r>
              <a:rPr lang="cs-CZ" sz="8800" dirty="0" smtClean="0"/>
              <a:t> – používaný materiál </a:t>
            </a:r>
            <a:r>
              <a:rPr lang="cs-CZ" sz="8000" dirty="0" smtClean="0"/>
              <a:t>10 520, 11 373, 11 523</a:t>
            </a:r>
            <a:endParaRPr lang="cs-CZ" sz="8800" b="1" dirty="0" smtClean="0"/>
          </a:p>
          <a:p>
            <a:pPr lvl="0"/>
            <a:r>
              <a:rPr lang="cs-CZ" sz="8800" dirty="0" smtClean="0"/>
              <a:t>válcovaný – jednoduchý, těžký, malá nosnost</a:t>
            </a:r>
          </a:p>
          <a:p>
            <a:pPr lvl="0"/>
            <a:r>
              <a:rPr lang="cs-CZ" sz="8800" dirty="0" smtClean="0"/>
              <a:t>prolamovaný – lehčí než válcovaný</a:t>
            </a:r>
          </a:p>
          <a:p>
            <a:pPr lvl="0"/>
            <a:r>
              <a:rPr lang="cs-CZ" sz="8800" dirty="0" smtClean="0"/>
              <a:t>plnostěnný svařovaný nebo nýtovaný – velká nosnost</a:t>
            </a:r>
          </a:p>
          <a:p>
            <a:pPr lvl="0"/>
            <a:r>
              <a:rPr lang="cs-CZ" sz="8800" dirty="0" smtClean="0"/>
              <a:t>skříňový – nejpoužívanější, lehký</a:t>
            </a:r>
          </a:p>
          <a:p>
            <a:pPr lvl="0"/>
            <a:r>
              <a:rPr lang="cs-CZ" sz="8800" dirty="0" smtClean="0"/>
              <a:t>příhradový  -  nejlehčí, je používán při velkém rozpětí.</a:t>
            </a:r>
          </a:p>
          <a:p>
            <a:pPr>
              <a:buNone/>
            </a:pPr>
            <a:endParaRPr lang="cs-CZ" sz="11200" dirty="0" smtClean="0"/>
          </a:p>
          <a:p>
            <a:endParaRPr lang="cs-CZ" sz="6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/>
              <a:t>Jeřáby – části jeřábů</a:t>
            </a:r>
            <a:br>
              <a:rPr lang="cs-CZ" sz="3600" b="1" dirty="0" smtClean="0"/>
            </a:br>
            <a:r>
              <a:rPr lang="cs-CZ" sz="2800" b="1" dirty="0" smtClean="0"/>
              <a:t>Nosná konstrukce (ocelová)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Jeřáby</a:t>
            </a:r>
            <a:r>
              <a:rPr lang="cs-CZ" sz="3200" b="1" dirty="0" smtClean="0"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/>
              <a:t>-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mostové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8/85/Overhead_cr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3399905" cy="254992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95936" y="3573016"/>
            <a:ext cx="4347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[11]</a:t>
            </a:r>
            <a:endParaRPr lang="cs-CZ" sz="1200" dirty="0"/>
          </a:p>
        </p:txBody>
      </p:sp>
      <p:pic>
        <p:nvPicPr>
          <p:cNvPr id="4100" name="Picture 4" descr="http://upload.wikimedia.org/wikipedia/commons/8/82/Rheinfelden_-_Wasserkraftwerk_-_Kra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933056"/>
            <a:ext cx="4097875" cy="22572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44408" y="6021288"/>
            <a:ext cx="4347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[12]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Jeřáby - otočné</a:t>
            </a:r>
            <a:endParaRPr lang="cs-CZ" sz="3200" b="1" dirty="0"/>
          </a:p>
        </p:txBody>
      </p:sp>
      <p:pic>
        <p:nvPicPr>
          <p:cNvPr id="19458" name="Picture 2" descr="http://upload.wikimedia.org/wikipedia/commons/b/b8/Turmdrehkran-liebher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4070017" cy="28083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139952" y="4149080"/>
            <a:ext cx="4347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[13]</a:t>
            </a:r>
            <a:endParaRPr lang="cs-CZ" sz="1200" dirty="0"/>
          </a:p>
        </p:txBody>
      </p:sp>
      <p:pic>
        <p:nvPicPr>
          <p:cNvPr id="19460" name="Picture 4" descr="http://upload.wikimedia.org/wikipedia/commons/a/a0/Berlin_osthafen_takraf-kran_20050203_P1000098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340768"/>
            <a:ext cx="3571875" cy="47625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956376" y="6165304"/>
            <a:ext cx="4347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[14]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70000" lnSpcReduction="20000"/>
          </a:bodyPr>
          <a:lstStyle/>
          <a:p>
            <a:pPr>
              <a:buAutoNum type="arabicPlain"/>
            </a:pPr>
            <a:r>
              <a:rPr lang="cs-CZ" sz="1600" dirty="0" smtClean="0"/>
              <a:t>RAYMOND.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&lt;http://commons.wikimedia.org/wiki/File:Hamburg_Hafen_Containerterminal.jpg&gt;. </a:t>
            </a:r>
            <a:endParaRPr lang="en-US" sz="1600" dirty="0" smtClean="0"/>
          </a:p>
          <a:p>
            <a:pPr>
              <a:buAutoNum type="arabicPlain"/>
            </a:pPr>
            <a:r>
              <a:rPr lang="cs-CZ" sz="1600" dirty="0" smtClean="0"/>
              <a:t>TENNEN-GAS.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&lt;http://commons.wikimedia.org/wiki/File:Isuzu_Elf_305.JPG&gt;. </a:t>
            </a:r>
            <a:endParaRPr lang="en-US" sz="1600" dirty="0" smtClean="0"/>
          </a:p>
          <a:p>
            <a:pPr>
              <a:buAutoNum type="arabicPlain"/>
            </a:pPr>
            <a:r>
              <a:rPr lang="cs-CZ" sz="1600" dirty="0" smtClean="0"/>
              <a:t>PIONNEERCRANES CORPORATION.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&lt;http://commons.wikimedia.org/wiki/File:Jib-cranes.jpg?uselang=cs&gt;.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KINSHOFER. 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 [online]. [cit. 23.5.2012]. Dostupný na WWW: &lt;http://commons.wikimedia.org/wiki/File:KinshoferGmbH_motor_grab_for_gantry_cranes.jpg?uselang=cs&gt;.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RAWSON, </a:t>
            </a:r>
            <a:r>
              <a:rPr lang="cs-CZ" sz="1600" dirty="0" err="1" smtClean="0"/>
              <a:t>Alison</a:t>
            </a:r>
            <a:r>
              <a:rPr lang="cs-CZ" sz="1600" dirty="0" smtClean="0"/>
              <a:t>. 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 [online]. [cit. 23.5.2012]. Dostupný na WWW: &lt;http://commons.wikimedia.org/wiki/File:Aids_to_unloading_-_geograph.org.uk_-_703211.jpg?uselang=cs&gt;.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© 2010 K. KRALLIS SV1XV.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_</a:t>
            </a:r>
            <a:r>
              <a:rPr lang="cs-CZ" sz="1600" dirty="0" smtClean="0"/>
              <a:t> [online]. [cit. 29.5.2012]. Dostupný na WWW: &lt;http://commons.wikimedia.org/wiki/File:Liebherr_50_ton_lifting_hook.JPG&gt;.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JI-ELLE.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&lt;http://commons.wikimedia.org/wiki/File:Grelin_en_chanvre.jpg&gt;.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BARAN, Ivo.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&lt;http://commons.wikimedia.org/wiki/File:Stn024323_6x19_19.jpg?uselang=cs&gt;.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JANSEN, Bernard S..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&lt;http://commons.wikimedia.org/wiki/File:Rhll_wire_rope.jpg&gt;. </a:t>
            </a:r>
            <a:endParaRPr lang="en-US" sz="19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GAGO, </a:t>
            </a:r>
            <a:r>
              <a:rPr lang="cs-CZ" sz="1600" dirty="0" err="1" smtClean="0"/>
              <a:t>Osvaldo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&lt;http://commons.wikimedia.org/wiki/File:Crane_Lisnave_3.JPG&gt;. </a:t>
            </a:r>
            <a:endParaRPr lang="en-US" sz="16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600" dirty="0" smtClean="0"/>
              <a:t>HARTOG, </a:t>
            </a:r>
            <a:r>
              <a:rPr lang="cs-CZ" sz="1600" dirty="0" err="1" smtClean="0"/>
              <a:t>Oxam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29.5.2012]. Dostupný na WWW: &lt;http://commons.wikimedia.org/wiki/File:Overhead_crane.jpg&gt;. </a:t>
            </a:r>
            <a:r>
              <a:rPr lang="en-US" sz="1600" dirty="0" smtClean="0"/>
              <a:t> </a:t>
            </a:r>
            <a:endParaRPr lang="en-US" sz="16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AutoNum type="arabicPlain"/>
            </a:pPr>
            <a:r>
              <a:rPr lang="en-US" sz="1600" dirty="0" smtClean="0"/>
              <a:t>TAXIARCHOS228. </a:t>
            </a:r>
            <a:r>
              <a:rPr lang="en-US" sz="1600" i="1" dirty="0" smtClean="0"/>
              <a:t>commons.wikimedia.org</a:t>
            </a:r>
            <a:r>
              <a:rPr lang="en-US" sz="1600" dirty="0" smtClean="0"/>
              <a:t> [online]. [cit. 29.5.2012].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&lt;http://commons.wikimedia.org/wiki/File:Rheinfelden_-_Wasserkraftwerk_-_Kran.jpg&gt;. </a:t>
            </a:r>
          </a:p>
          <a:p>
            <a:pPr>
              <a:buFont typeface="Arial" pitchFamily="34" charset="0"/>
              <a:buAutoNum type="arabicPlain"/>
            </a:pPr>
            <a:r>
              <a:rPr lang="cs-CZ" sz="1500" dirty="0" smtClean="0"/>
              <a:t>ENSLIN. </a:t>
            </a:r>
            <a:r>
              <a:rPr lang="cs-CZ" sz="1500" i="1" dirty="0" err="1" smtClean="0"/>
              <a:t>commons.wikimedia.org</a:t>
            </a:r>
            <a:r>
              <a:rPr lang="cs-CZ" sz="1500" dirty="0" smtClean="0"/>
              <a:t> [online]. [cit. 29.5.2012]. Dostupný na WWW: &lt;http://commons.wikimedia.org/wiki/File:Turmdrehkran-liebherr.jpg?uselang=cs&gt;. </a:t>
            </a:r>
            <a:endParaRPr lang="en-US" sz="1800" dirty="0" smtClean="0"/>
          </a:p>
          <a:p>
            <a:pPr>
              <a:buFont typeface="Arial" pitchFamily="34" charset="0"/>
              <a:buAutoNum type="arabicPlain"/>
            </a:pPr>
            <a:r>
              <a:rPr lang="cs-CZ" sz="1500" dirty="0" smtClean="0"/>
              <a:t>SLICKERS, </a:t>
            </a:r>
            <a:r>
              <a:rPr lang="cs-CZ" sz="1500" dirty="0" err="1" smtClean="0"/>
              <a:t>Georg</a:t>
            </a:r>
            <a:r>
              <a:rPr lang="cs-CZ" sz="1500" dirty="0" smtClean="0"/>
              <a:t>. </a:t>
            </a:r>
            <a:r>
              <a:rPr lang="cs-CZ" sz="1500" i="1" dirty="0" err="1" smtClean="0"/>
              <a:t>commons.wikimedia.org</a:t>
            </a:r>
            <a:r>
              <a:rPr lang="cs-CZ" sz="1500" dirty="0" smtClean="0"/>
              <a:t> [online]. [cit. 29.5.2012]. Dostupný na WWW: &lt;http://commons.wikimedia.org/wiki/File:Berlin_osthafen_takraf-kran_20050203_P1000098.JPG?uselang=cs&gt;. </a:t>
            </a:r>
            <a:endParaRPr lang="cs-CZ" sz="1800" dirty="0" smtClean="0">
              <a:solidFill>
                <a:srgbClr val="FF0000"/>
              </a:solidFill>
            </a:endParaRPr>
          </a:p>
          <a:p>
            <a:pPr>
              <a:buAutoNum type="arabicPlain"/>
            </a:pP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14146</TotalTime>
  <Words>815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Jeřáby</vt:lpstr>
      <vt:lpstr>Jeřáby - rozdělení</vt:lpstr>
      <vt:lpstr>Jeřáby – části jeřábů Zařízení pro uchopení břemene</vt:lpstr>
      <vt:lpstr>Jeřáby – části jeřábů Lana</vt:lpstr>
      <vt:lpstr>Jeřáby – části jeřábů Zdvihací zařízení</vt:lpstr>
      <vt:lpstr>Jeřáby – části jeřábů Pojížděcí zařízení</vt:lpstr>
      <vt:lpstr>Jeřáby – části jeřábů Nosná konstrukce (ocelová)</vt:lpstr>
      <vt:lpstr>Jeřáby - mostové</vt:lpstr>
      <vt:lpstr>Jeřáby - otočné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Jeřáby </dc:title>
  <dc:creator>Klára Valouchová</dc:creator>
  <cp:lastModifiedBy>Klára Valouchová</cp:lastModifiedBy>
  <cp:revision>45</cp:revision>
  <dcterms:created xsi:type="dcterms:W3CDTF">2012-05-15T17:23:53Z</dcterms:created>
  <dcterms:modified xsi:type="dcterms:W3CDTF">2012-08-30T07:16:01Z</dcterms:modified>
</cp:coreProperties>
</file>