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6"/>
  </p:notesMasterIdLst>
  <p:sldIdLst>
    <p:sldId id="256" r:id="rId2"/>
    <p:sldId id="257" r:id="rId3"/>
    <p:sldId id="275" r:id="rId4"/>
    <p:sldId id="276" r:id="rId5"/>
    <p:sldId id="277" r:id="rId6"/>
    <p:sldId id="279" r:id="rId7"/>
    <p:sldId id="278" r:id="rId8"/>
    <p:sldId id="280" r:id="rId9"/>
    <p:sldId id="281" r:id="rId10"/>
    <p:sldId id="261" r:id="rId11"/>
    <p:sldId id="265" r:id="rId12"/>
    <p:sldId id="267" r:id="rId13"/>
    <p:sldId id="272" r:id="rId14"/>
    <p:sldId id="271" r:id="rId15"/>
    <p:sldId id="266" r:id="rId16"/>
    <p:sldId id="268" r:id="rId17"/>
    <p:sldId id="269" r:id="rId18"/>
    <p:sldId id="264" r:id="rId19"/>
    <p:sldId id="283" r:id="rId20"/>
    <p:sldId id="284" r:id="rId21"/>
    <p:sldId id="285" r:id="rId22"/>
    <p:sldId id="286" r:id="rId23"/>
    <p:sldId id="274" r:id="rId24"/>
    <p:sldId id="28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65" d="100"/>
          <a:sy n="65" d="100"/>
        </p:scale>
        <p:origin x="-156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A20481-F298-4C55-B4E7-911D5644062B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8F5373-FECE-4291-9EA0-0FB98CE5ED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8F5373-FECE-4291-9EA0-0FB98CE5EDB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8F5373-FECE-4291-9EA0-0FB98CE5EDB4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0803D0-BD91-4403-86C1-B1495F5856F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C05480-E475-47B6-BB80-B0194E5563C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e/Underground_facility_of_the_Thomayer_University_Hospital_(12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3/3d/ZiL_car_lift_in_TLT_-_4453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f/Nowy_Ca%C5%82un,_lodn%C3%AD_v%C3%BDtah,_podvozek_pro_p%C5%99epravu_lod%C3%AD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1/16/Aircraft_elevator_USS_Kitty_Hawk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b/ba/Ole%C5%9Bnica,_lodn%C3%AD_v%C3%BDtah,_pohled_odspodu.JPG" TargetMode="External"/><Relationship Id="rId5" Type="http://schemas.openxmlformats.org/officeDocument/2006/relationships/image" Target="../media/image9.jpeg"/><Relationship Id="rId10" Type="http://schemas.openxmlformats.org/officeDocument/2006/relationships/slide" Target="slide3.xml"/><Relationship Id="rId4" Type="http://schemas.openxmlformats.org/officeDocument/2006/relationships/hyperlink" Target="//upload.wikimedia.org/wikipedia/commons/1/1f/Str%C3%A9py-Bracquegnies_JPG02.jpg" TargetMode="Externa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4/48/Rybnik_Niewiadom_szyb_Ko%C5%9Bciuszko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5/Pr%C3%A1%C4%8Dsk%C3%A1_97,_le%C5%A1en%C3%AD_s_v%C3%BDtahem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3/3a/Elev_shaft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9/93/Kostel_U_J%C3%A1kobova_%C5%BEeb%C5%99%C3%ADku_-_v%C3%BDtah_4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c/c9/Dover_elevator_passenger_controls_(3_floors)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8/80/THE_ELEVATOR_TO_THE_MAIN_SHAFT_FOR_MEN_AND_EQUIPMENT_AT_THE_VIRGINIA-POCAHONTAS_COAL_COMPANY_MINE_%5e4_NEAR_RICHLANDS..._-_NARA_-_556349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3.xml"/><Relationship Id="rId5" Type="http://schemas.openxmlformats.org/officeDocument/2006/relationships/slide" Target="slide22.xml"/><Relationship Id="rId4" Type="http://schemas.openxmlformats.org/officeDocument/2006/relationships/slide" Target="slide2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3/Lanovka_Petrin.JPG" TargetMode="External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6/Pancir-lanovka.jpg" TargetMode="External"/><Relationship Id="rId5" Type="http://schemas.openxmlformats.org/officeDocument/2006/relationships/slide" Target="slide18.xml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upload.wikimedia.org/wikipedia/commons/4/42/Copenhagen_Metro_escalato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slide" Target="slide18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1/1a/Escalator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1/Loopband.jpg" TargetMode="Externa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//upload.wikimedia.org/wikipedia/commons/a/af/Beroun,_U_stadionu,_zvedac%C3%AD_plo%C5%A1in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836712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173"/>
          <p:cNvGraphicFramePr>
            <a:graphicFrameLocks noGrp="1"/>
          </p:cNvGraphicFramePr>
          <p:nvPr/>
        </p:nvGraphicFramePr>
        <p:xfrm>
          <a:off x="1835696" y="1772816"/>
          <a:ext cx="5400600" cy="3779522"/>
        </p:xfrm>
        <a:graphic>
          <a:graphicData uri="http://schemas.openxmlformats.org/drawingml/2006/table">
            <a:tbl>
              <a:tblPr/>
              <a:tblGrid>
                <a:gridCol w="1654702"/>
                <a:gridCol w="3745898"/>
              </a:tblGrid>
              <a:tr h="1809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šablony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Vzdělávací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Téma: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Dopravní stroje a zařízení - Výtahy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Jméno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25.4.2012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Seznamuje s principem činnosti a druhy výtahů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VY_32_INOVACE_14Va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11560" y="5661248"/>
            <a:ext cx="807117" cy="8753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763688" y="5805264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odborná škola a Střední odborné učiliště,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Uničov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Moravské nám. 681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920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Výtahy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104411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Slouží k dopravě osob nebo nákladů z jednoho místa 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do druhého ve svislé nebo šikmé poloze,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mohou se pohybovat uvnitř i vně budovy,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kabina je tažená nebo tlačená lany (řetězy) nebo hydraulicky,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chod: plynulý, přerušovaný, 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pohon: ruční, elektrický, hydraulický,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nosnost: kg až tuny nebo počet osob, 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ve skutečnosti je nosnost výtahu vyšší než uvedená,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dopravní výška: stovky m,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rychlost výtahu: m/s, u výškových budov do 10 m/s,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hlavní části výtahu: klec, šachta, výtahový stroj, lana, závaží, 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závěsy, zachycovače, omezovač rychlosti, ovládací panel.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539552" y="692696"/>
            <a:ext cx="8229600" cy="780696"/>
          </a:xfrm>
          <a:prstGeom prst="rect">
            <a:avLst/>
          </a:prstGeom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Rozdělení výtahů podle použití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700808"/>
            <a:ext cx="8686800" cy="381642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lang="cs-CZ" sz="2800" noProof="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osobní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  <a:hlinkClick r:id="rId3" action="ppaction://hlinksldjump"/>
              </a:rPr>
              <a:t>nákladní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  <a:hlinkClick r:id="rId4" action="ppaction://hlinksldjump"/>
              </a:rPr>
              <a:t>automobilové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  <a:hlinkClick r:id="rId5" action="ppaction://hlinksldjump"/>
              </a:rPr>
              <a:t>lodní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  <a:hlinkClick r:id="rId6" action="ppaction://hlinksldjump"/>
              </a:rPr>
              <a:t>důlní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  <a:hlinkClick r:id="rId7" action="ppaction://hlinksldjump"/>
              </a:rPr>
              <a:t>stavební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lačítko akce: Dopředu nebo Další 4">
            <a:hlinkClick r:id="rId8" action="ppaction://hlinksldjump" highlightClick="1"/>
          </p:cNvPr>
          <p:cNvSpPr/>
          <p:nvPr/>
        </p:nvSpPr>
        <p:spPr>
          <a:xfrm>
            <a:off x="7740352" y="5445224"/>
            <a:ext cx="826392" cy="864096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980728"/>
            <a:ext cx="3602360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Osobní 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611560" y="1628800"/>
            <a:ext cx="828092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doprava osob a osobních věcí.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 descr="http://upload.wikimedia.org/wikipedia/commons/c/cb/PaternosterStuttgart_p1120059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492896"/>
            <a:ext cx="2220151" cy="2952328"/>
          </a:xfrm>
          <a:prstGeom prst="rect">
            <a:avLst/>
          </a:prstGeom>
          <a:noFill/>
        </p:spPr>
      </p:pic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956376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7/7d/St%C5%99%C3%AD%C5%BEkov%2C_stanice_metra%2C_v%C3%BDtah_na_n%C3%A1stupi%C5%A1t%C4%9B_sm%C4%9Br_Let%C5%88a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20888"/>
            <a:ext cx="2268252" cy="302433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03848" y="551723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[1]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5517232"/>
            <a:ext cx="3658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11560" y="980728"/>
            <a:ext cx="3602360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Nákladní 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611560" y="1628800"/>
            <a:ext cx="828092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přeprava zboží, materiálu, nemocniční výtah.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22" name="Picture 2" descr="File:Underground facility of the Thomayer University Hospital (12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3860" b="16841"/>
          <a:stretch>
            <a:fillRect/>
          </a:stretch>
        </p:blipFill>
        <p:spPr bwMode="auto">
          <a:xfrm>
            <a:off x="2978728" y="2348880"/>
            <a:ext cx="3186545" cy="33123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96136" y="5733256"/>
            <a:ext cx="3609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3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7" name="Tlačítko akce: Zpět nebo Předchozí 6">
            <a:hlinkClick r:id="rId4" action="ppaction://hlinksldjump" highlightClick="1"/>
          </p:cNvPr>
          <p:cNvSpPr/>
          <p:nvPr/>
        </p:nvSpPr>
        <p:spPr>
          <a:xfrm>
            <a:off x="7956376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980728"/>
            <a:ext cx="4536504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Automobilový 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611560" y="1628800"/>
            <a:ext cx="828092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speciální nákladní výtah.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1746" name="Picture 2" descr="File:ZiL car lift in TLT - 445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0395" t="24720" r="3611" b="16060"/>
          <a:stretch>
            <a:fillRect/>
          </a:stretch>
        </p:blipFill>
        <p:spPr bwMode="auto">
          <a:xfrm>
            <a:off x="1691680" y="2276872"/>
            <a:ext cx="5760640" cy="29752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5301208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4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6" name="Tlačítko akce: Zpět nebo Předchozí 5">
            <a:hlinkClick r:id="rId4" action="ppaction://hlinksldjump" highlightClick="1"/>
          </p:cNvPr>
          <p:cNvSpPr/>
          <p:nvPr/>
        </p:nvSpPr>
        <p:spPr>
          <a:xfrm>
            <a:off x="7956376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File:Aircraft elevator USS Kitty Haw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7086" b="10879"/>
          <a:stretch>
            <a:fillRect/>
          </a:stretch>
        </p:blipFill>
        <p:spPr bwMode="auto">
          <a:xfrm>
            <a:off x="6084168" y="3140968"/>
            <a:ext cx="2686050" cy="3384376"/>
          </a:xfrm>
          <a:prstGeom prst="rect">
            <a:avLst/>
          </a:prstGeom>
          <a:noFill/>
        </p:spPr>
      </p:pic>
      <p:pic>
        <p:nvPicPr>
          <p:cNvPr id="11" name="Picture 8" descr="File:Strépy-Bracquegnies JPG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13043" b="10870"/>
          <a:stretch>
            <a:fillRect/>
          </a:stretch>
        </p:blipFill>
        <p:spPr bwMode="auto">
          <a:xfrm>
            <a:off x="3851920" y="2276872"/>
            <a:ext cx="2484276" cy="2520280"/>
          </a:xfrm>
          <a:prstGeom prst="rect">
            <a:avLst/>
          </a:prstGeom>
          <a:noFill/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11560" y="692696"/>
            <a:ext cx="3602360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Lodní 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611560" y="1268760"/>
            <a:ext cx="828092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přeprava lodí nebo komory s lodí přes hráz,</a:t>
            </a:r>
          </a:p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doprava letadel na palubě letadlové lodi.</a:t>
            </a:r>
          </a:p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 descr="File:Oleśnica, lodní výtah, pohled odspodu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348880"/>
            <a:ext cx="3096344" cy="2291295"/>
          </a:xfrm>
          <a:prstGeom prst="rect">
            <a:avLst/>
          </a:prstGeom>
          <a:noFill/>
        </p:spPr>
      </p:pic>
      <p:pic>
        <p:nvPicPr>
          <p:cNvPr id="32772" name="Picture 4" descr="File:Nowy Całun, lodní výtah, podvozek pro přepravu lodí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17281" r="22197" b="820"/>
          <a:stretch>
            <a:fillRect/>
          </a:stretch>
        </p:blipFill>
        <p:spPr bwMode="auto">
          <a:xfrm>
            <a:off x="2051720" y="4293096"/>
            <a:ext cx="2861058" cy="225875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4725144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5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6237312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6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276872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7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6237312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8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15" name="Tlačítko akce: Zpět nebo Předchozí 14">
            <a:hlinkClick r:id="rId10" action="ppaction://hlinksldjump" highlightClick="1"/>
          </p:cNvPr>
          <p:cNvSpPr/>
          <p:nvPr/>
        </p:nvSpPr>
        <p:spPr>
          <a:xfrm>
            <a:off x="395536" y="5805264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692696"/>
            <a:ext cx="3602360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Důl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ní 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611560" y="1268760"/>
            <a:ext cx="828092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doprava materiálu a osob v dolech.</a:t>
            </a:r>
          </a:p>
        </p:txBody>
      </p:sp>
      <p:pic>
        <p:nvPicPr>
          <p:cNvPr id="4" name="Picture 2" descr="File:Rybnik Niewiadom szyb Kościuszk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15440"/>
          <a:stretch>
            <a:fillRect/>
          </a:stretch>
        </p:blipFill>
        <p:spPr bwMode="auto">
          <a:xfrm>
            <a:off x="3313484" y="2060848"/>
            <a:ext cx="2517032" cy="34550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08104" y="5589240"/>
            <a:ext cx="37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9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6" name="Tlačítko akce: Zpět nebo Předchozí 5">
            <a:hlinkClick r:id="rId4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692696"/>
            <a:ext cx="3602360" cy="5958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Stavební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výtah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611560" y="1268760"/>
            <a:ext cx="828092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dočasně vybudovaný na stavbě.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80112" y="5733256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10" descr="File:Práčská 97, lešení s výtahe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0841" y="1844824"/>
            <a:ext cx="2862319" cy="381642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Části výtahů – výtahový stroj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5445224"/>
          </a:xfrm>
        </p:spPr>
        <p:txBody>
          <a:bodyPr>
            <a:normAutofit fontScale="55000" lnSpcReduction="20000"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Zdvihá a spouští klec, 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při spouštění klece je výkon motoru stejný jako při zdvihání, 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nachází se nad, pod, vedle, v šachtě nebo je její součástí, u hydraulických výtahů musí být ve vzdálenosti do 10 m,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hydraulický výtah – klec je zvedána pomocí hydraulických válců s písty,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elektrický výtah –je zavěšen na laně přes poháněnou kladku, pohon tvoří:</a:t>
            </a:r>
          </a:p>
          <a:p>
            <a:pPr lvl="1">
              <a:buFont typeface="Courier New" pitchFamily="49" charset="0"/>
              <a:buChar char="o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elektromotor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– zabezpečuje pohon,</a:t>
            </a:r>
            <a:endParaRPr lang="sk-SK" sz="44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převodovka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– slouží ke změně rychlosti, zabezpečuje pohyb pouze jedním směrem,</a:t>
            </a:r>
          </a:p>
          <a:p>
            <a:pPr lvl="1">
              <a:buFont typeface="Courier New" pitchFamily="49" charset="0"/>
              <a:buChar char="o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spojka s brzdou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– umožňuje regulaci rychlosti,</a:t>
            </a:r>
          </a:p>
          <a:p>
            <a:pPr lvl="1">
              <a:buFont typeface="Courier New" pitchFamily="49" charset="0"/>
              <a:buChar char="o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lanová kladka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– vede lana nebo řetězy,</a:t>
            </a:r>
          </a:p>
          <a:p>
            <a:pPr lvl="1">
              <a:buFont typeface="Courier New" pitchFamily="49" charset="0"/>
              <a:buChar char="o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ruční kolo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– slouží k nouzovému ručnímu spuštění klece.</a:t>
            </a:r>
          </a:p>
          <a:p>
            <a:pPr lvl="1">
              <a:buNone/>
            </a:pPr>
            <a:endParaRPr lang="sk-SK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sk-SK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943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Části výtahů - šachta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016224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prostor, ve kterém se pohybuje klec (kabina),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v ní vodící lišty používané k vedení klece,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dně jsou uloženy nárazníky – tlumí náraz kabiny o dno šachty (výtah by na ně neměl dosednout díky koncovým spínačům).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Soubor:Elev shaf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356992"/>
            <a:ext cx="3816424" cy="286231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12160" y="6309320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11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Části výtahů – výtahová klec (kabina)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676456" cy="2404864"/>
          </a:xfrm>
        </p:spPr>
        <p:txBody>
          <a:bodyPr>
            <a:no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zavěšena na ocelovém laně, závěsy rozdělují hmotnost kabiny na všechna lana rovnoměrně,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slouží k dopravě osob nebo materiálu,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může být vyvážena protizávažím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(snižuje výkon elektromotoru, těžší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než kabina – beton, litina),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má ocelovou kostru (oplechovaná,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sklo, dřevo), po stranách jsou vodící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čelisti, které se pohybují  ve vedení,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zabraňují kývání klece při pohybu.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88424" y="6093296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pic>
        <p:nvPicPr>
          <p:cNvPr id="24582" name="Picture 6" descr="File:Kostel U Jákobova žebříku - výtah 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30162" y="2276872"/>
            <a:ext cx="2787774" cy="3717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Ovládání výtahu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96544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výtahy jsou ovládány pomocí ovládacího panelu,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ve stanici jsou tlačítka rozlišená šipkou nahoru nebo dolů, cestující stiskne tlačítko odpovídající směru, kterým chce jet, 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 kleci je možné stisknout tlačítko příslušné stanice, 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výtahové klece a některé stanice jsou vybaveny zobrazovačem aktuální polohy výtahu a směru jízdy,</a:t>
            </a:r>
          </a:p>
          <a:p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ýtahy jsou vybaveny tlačítkem 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  pro signalizaci nebezpečí, </a:t>
            </a:r>
          </a:p>
          <a:p>
            <a:pPr>
              <a:buNone/>
            </a:pP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 případně oboustranným </a:t>
            </a:r>
          </a:p>
          <a:p>
            <a:pPr>
              <a:buNone/>
            </a:pP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 komunikačním zařízením.</a:t>
            </a:r>
          </a:p>
          <a:p>
            <a:endParaRPr lang="cs-CZ" sz="2800" dirty="0" smtClean="0"/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Soubor:Dover elevator passenger controls (3 floor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49080"/>
            <a:ext cx="1799398" cy="244963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956376" y="6237312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13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Části výtahů – zabezpečení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7403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dveří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– jsou blokovány, dokud klec nestojí ve stanici, dveře klece se otevírají dovnitř, šachetní ven – otevření dveří během jízdy by mělo vést k jejímu zastavení,</a:t>
            </a: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proti výpadku proudu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klec sjede do požadované nebo nejbližší stanice,</a:t>
            </a: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proti pádu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omezovač rychlosti - zastavuje kabinu při přetržení lana nebo při zvýšené rychlosti klece (směrem dolů),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přetržení lana se mezi čelistmi klece a vedením šachty vzepřou brzdící klíny.</a:t>
            </a:r>
          </a:p>
          <a:p>
            <a:pPr lvl="1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8/85/Paternoster_animated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268760"/>
            <a:ext cx="1623453" cy="44644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Druhy výtahů - oběžný výtah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(páternoster)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07288" cy="485740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používá se k plynulé dopravě osob (max. 2),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kabiny jsou zavěšeny nad sebou na dvou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bezkoncových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řetězech,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jeden roh kabiny je zavěšen na čepu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předního řetězu a druhý protilehlý roh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na čepu zadního řetězu,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horní řetězová kola jsou hnací, dolní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napínací,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přímé části dráhy jsou kabiny vedeny vodítky,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výtahový stroj se nachází nad šachtou.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460432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14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Druhy výtahů - ruční výtah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71338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tvořen pevnými horními a dolními kladkami, přes které jde lano, na kterém je vpředu upevněna klec a vzadu závaží,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klec se zvedá tahem za lano (řetěz) a spouští uvolňováním pásové brzdy,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nosnost až 50 kg,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použití:</a:t>
            </a:r>
          </a:p>
          <a:p>
            <a:pPr lvl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hotely – jídelní výtahy,</a:t>
            </a:r>
          </a:p>
          <a:p>
            <a:pPr lvl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administrativní budovy, pošty – doprava zásilek.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Druhy výtahů – důlní výtah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výtahy mohou najednou dopravovat velké množství materiálu nebo osob v obou směrech,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hřídeli jsou uloženy dva bubny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jednoho se lano odvíjí, na druhé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navíjí,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pojezdové šachty mohou dosahovat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až 1000 m,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 protizávaží slouží druhá kabina. 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File:THE ELEVATOR TO THE MAIN SHAFT FOR MEN AND EQUIPMENT AT THE VIRGINIA-POCAHONTAS COAL COMPANY MINE ^4 NEAR RICHLANDS... - NARA - 55634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060848"/>
            <a:ext cx="2484784" cy="36750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88424" y="580526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15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Další druhy výtahů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22322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lanová dráha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eskalátor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travelátor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 (pohyblivý chodník)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zvedací plošiny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lačítko akce: Dopředu nebo Další 13">
            <a:hlinkClick r:id="rId6" action="ppaction://hlinksldjump" highlightClick="1"/>
          </p:cNvPr>
          <p:cNvSpPr/>
          <p:nvPr/>
        </p:nvSpPr>
        <p:spPr>
          <a:xfrm>
            <a:off x="7740352" y="5445224"/>
            <a:ext cx="826392" cy="864096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Lanová dráha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File:Lanovka Petrin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628800"/>
            <a:ext cx="3840427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8064" y="5517232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17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4581128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16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8" name="Tlačítko akce: Zpět nebo Předchozí 7">
            <a:hlinkClick r:id="rId5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868" name="Picture 4" descr="File:Pancir-lanovk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1556792"/>
            <a:ext cx="2862318" cy="381642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Eskalátor</a:t>
            </a:r>
            <a:endParaRPr lang="cs-CZ" sz="3200" b="1" dirty="0"/>
          </a:p>
        </p:txBody>
      </p:sp>
      <p:pic>
        <p:nvPicPr>
          <p:cNvPr id="4" name="Picture 6" descr="Soubor:Copenhagen Metro escalators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628800"/>
            <a:ext cx="4422756" cy="2880320"/>
          </a:xfrm>
          <a:prstGeom prst="rect">
            <a:avLst/>
          </a:prstGeom>
          <a:noFill/>
        </p:spPr>
      </p:pic>
      <p:pic>
        <p:nvPicPr>
          <p:cNvPr id="37890" name="Picture 2" descr="File:Escalato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628800"/>
            <a:ext cx="3078342" cy="41044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347864" y="580526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18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72400" y="4581128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19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8" name="Tlačítko akce: Zpět nebo Předchozí 7">
            <a:hlinkClick r:id="rId6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Travelátor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(pohyblivý chodník)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544522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20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62" name="Picture 2" descr="File:Loopban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700808"/>
            <a:ext cx="4955704" cy="371677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Zvedací plošina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File:Beroun, U stadionu, zvedací ploši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9772" y="1628800"/>
            <a:ext cx="4104456" cy="30783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4797152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21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6" name="Tlačítko akce: Zpět nebo Předchozí 5">
            <a:hlinkClick r:id="rId4" action="ppaction://hlinksldjump" highlightClick="1"/>
          </p:cNvPr>
          <p:cNvSpPr/>
          <p:nvPr/>
        </p:nvSpPr>
        <p:spPr>
          <a:xfrm>
            <a:off x="7884368" y="5733256"/>
            <a:ext cx="682376" cy="648072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Citace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74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cs-CZ" sz="1200" dirty="0" smtClean="0"/>
              <a:t>JUERGENG.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4.6.2012]. Dostupný na WWW: &lt;http://commons.wikimedia.org/wiki/File:PaternosterStuttgart_p1120059a.jpg&gt;. 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ŠJŮ.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&lt;http://commons.wikimedia.org/wiki/File:St%C5%99%C3%AD%C5%BEkov,_stanice_metra,_v%C3%BDtah_na_n%C3%A1stupi%C5%A1t%C4%9B_sm%C4%9Br_Let%C5%88any.jpg&gt;.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BROŽ, Petr.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&lt;http://commons.wikimedia.org/wiki/File:Underground_facility_of_the_Thomayer_University_Hospital_(12).JPG&gt;.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SHINEPHANTOM.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http://commons.wikimedia.org/wiki/File:ZiL_car_lift_in_TLT_-_4453.JPG.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AKTRON.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na WWW: &lt;http://commons.wikimedia.org/wiki/File:Ole%C5%9Bnica,_lodn%C3%AD_v%C3%BDtah,_pohled_odspodu.JPG&gt;. 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AKTRON.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na WWW: &lt;http://commons.wikimedia.org/wiki/File:Nowy_Ca%C5%82un,_lodn%C3%AD_v%C3%BDtah,_podvozek_pro_p%C5%99epravu_lod%C3%AD.JPG&gt;.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GRANDMONT, </a:t>
            </a:r>
            <a:r>
              <a:rPr lang="cs-CZ" sz="1200" dirty="0" err="1" smtClean="0"/>
              <a:t>Jean</a:t>
            </a:r>
            <a:r>
              <a:rPr lang="cs-CZ" sz="1200" dirty="0" smtClean="0"/>
              <a:t>-</a:t>
            </a:r>
            <a:r>
              <a:rPr lang="cs-CZ" sz="1200" dirty="0" err="1" smtClean="0"/>
              <a:t>Pol</a:t>
            </a:r>
            <a:r>
              <a:rPr lang="cs-CZ" sz="1200" dirty="0" smtClean="0"/>
              <a:t> </a:t>
            </a:r>
            <a:r>
              <a:rPr lang="cs-CZ" sz="1200" dirty="0" err="1" smtClean="0"/>
              <a:t>Grandmont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&lt;http://commons.wikimedia.org/wiki/File:Str%C3%A9py-Bracquegnies_JPG02.jpg&gt;. 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NEZNÁMÝ.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na WWW: &lt;http://commons.wikimedia.org/wiki/File:Aircraft_elevator_USS_Kitty_Hawk.jpg&gt;. </a:t>
            </a:r>
          </a:p>
          <a:p>
            <a:pPr>
              <a:buFont typeface="+mj-lt"/>
              <a:buAutoNum type="arabicPeriod"/>
            </a:pPr>
            <a:r>
              <a:rPr lang="en-US" sz="1200" dirty="0" smtClean="0"/>
              <a:t>PRZYKUTA.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11.8.2012].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pod </a:t>
            </a:r>
            <a:r>
              <a:rPr lang="en-US" sz="1200" dirty="0" err="1" smtClean="0"/>
              <a:t>licencí</a:t>
            </a:r>
            <a:r>
              <a:rPr lang="en-US" sz="1200" dirty="0" smtClean="0"/>
              <a:t> Create commons, GNU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&lt;http://commons.wikimedia.org/wiki/File:Rybnik_Niewiadom_szyb_Ko%C5%9Bciuszko.jpg?uselang=cs&gt;. 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ŠJŮ.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&lt;http://commons.wikimedia.org/wiki/File:Pr%C3%A1%C4%8Dsk%C3%A1_97,_le%C5%A1en%C3%AD_s_v%C3%BDtahem.jpg&gt;.</a:t>
            </a:r>
          </a:p>
          <a:p>
            <a:pPr>
              <a:buFont typeface="+mj-lt"/>
              <a:buAutoNum type="arabicPeriod"/>
            </a:pPr>
            <a:r>
              <a:rPr lang="en-US" sz="1200" dirty="0" smtClean="0"/>
              <a:t>DIAZ.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11.8.2012].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pod </a:t>
            </a:r>
            <a:r>
              <a:rPr lang="en-US" sz="1200" dirty="0" err="1" smtClean="0"/>
              <a:t>licencí</a:t>
            </a:r>
            <a:r>
              <a:rPr lang="en-US" sz="1200" dirty="0" smtClean="0"/>
              <a:t> Free Art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&lt;http://commons.wikimedia.org/wiki/File:Elev_shaft.jpg&gt;. 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Font typeface="+mj-lt"/>
              <a:buAutoNum type="arabicPeriod"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POLÁK, Jan.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na WWW: &lt;http://commons.wikimedia.org/wiki/File:Kostel_U_J%C3%A1kobova_%C5%BEeb%C5%99%C3%ADku_-_v%C3%BDtah_4.jpg?uselang=cs&gt;.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EVIL SALTINE.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na WWW: &lt;http://commons.wikimedia.org/wiki/File:Dover_elevator_passenger_controls_(3_floors).jpg&gt;.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ROKERHRO.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7.6.2012]. Dostupný na WWW: &lt;http://commons.wikimedia.org/wiki/File:Paternoster_animated.gif?uselang=cs&gt;.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CORN, Jack.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National</a:t>
            </a:r>
            <a:r>
              <a:rPr lang="cs-CZ" sz="1200" dirty="0" smtClean="0"/>
              <a:t> </a:t>
            </a:r>
            <a:r>
              <a:rPr lang="cs-CZ" sz="1200" dirty="0" err="1" smtClean="0"/>
              <a:t>Archives</a:t>
            </a:r>
            <a:r>
              <a:rPr lang="cs-CZ" sz="1200" dirty="0" smtClean="0"/>
              <a:t> </a:t>
            </a:r>
            <a:r>
              <a:rPr lang="cs-CZ" sz="1200" dirty="0" err="1" smtClean="0"/>
              <a:t>and</a:t>
            </a:r>
            <a:r>
              <a:rPr lang="cs-CZ" sz="1200" dirty="0" smtClean="0"/>
              <a:t> </a:t>
            </a:r>
            <a:r>
              <a:rPr lang="cs-CZ" sz="1200" dirty="0" err="1" smtClean="0"/>
              <a:t>Records</a:t>
            </a:r>
            <a:r>
              <a:rPr lang="cs-CZ" sz="1200" dirty="0" smtClean="0"/>
              <a:t> </a:t>
            </a:r>
            <a:r>
              <a:rPr lang="cs-CZ" sz="1200" dirty="0" err="1" smtClean="0"/>
              <a:t>Administration</a:t>
            </a:r>
            <a:r>
              <a:rPr lang="cs-CZ" sz="1200" dirty="0" smtClean="0"/>
              <a:t> na WWW: &lt;http://commons.wikimedia.org/wiki/File:THE_ELEVATOR_TO_THE_MAIN_SHAFT_FOR_MEN_AND_EQUIPMENT_AT_THE_VIRGINIA-POCAHONTAS_COAL_COMPANY_MINE_%5E4_NEAR_RICHLANDS..._-_NARA_-_556349.jpg&gt;.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NARTOUN.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na WWW: &lt;http://commons.wikimedia.org/wiki/File:Lanovka_Petrin.JPG&gt;.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GROH, Honza.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Svobodné licence GNU pro dokumenty,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&lt;http://commons.wikimedia.org/wiki/File:Pancir-lanovka.jpg?uselang=cs&gt;.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GLEAM.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Svobodné licence GNU pro dokumenty,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&lt;http://commons.wikimedia.org/wiki/File:Escalator.jpg&gt;.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NYGAARD, </a:t>
            </a:r>
            <a:r>
              <a:rPr lang="cs-CZ" sz="1200" dirty="0" err="1" smtClean="0"/>
              <a:t>Stig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&lt;http://commons.wikimedia.org/wiki/File:Copenhagen_Metro_escalators.jpg&gt;.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MINDERHOUD, </a:t>
            </a:r>
            <a:r>
              <a:rPr lang="cs-CZ" sz="1200" dirty="0" err="1" smtClean="0"/>
              <a:t>Michiel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Svobodné licence GNU pro dokumenty,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&lt;http://commons.wikimedia.org/wiki/File:Loopband.jpg&gt;. 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1200" dirty="0" smtClean="0"/>
              <a:t>ŠJŮ.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11.8.2012].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&lt;http://commons.wikimedia.org/wiki/File:Beroun,_U_stadionu,_zvedac%C3%AD_plo%C5%A1ina.jpg&gt;.</a:t>
            </a:r>
          </a:p>
          <a:p>
            <a:pPr marL="514350" indent="-514350">
              <a:buFont typeface="+mj-lt"/>
              <a:buAutoNum type="arabicPeriod" startAt="12"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5357</TotalTime>
  <Words>1460</Words>
  <Application>Microsoft Office PowerPoint</Application>
  <PresentationFormat>Předvádění na obrazovce (4:3)</PresentationFormat>
  <Paragraphs>176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Tok</vt:lpstr>
      <vt:lpstr>Snímek 1</vt:lpstr>
      <vt:lpstr>Výtahy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Části výtahů – výtahový stroj</vt:lpstr>
      <vt:lpstr>Části výtahů - šachta</vt:lpstr>
      <vt:lpstr>Části výtahů – výtahová klec (kabina)</vt:lpstr>
      <vt:lpstr>Ovládání výtahu</vt:lpstr>
      <vt:lpstr>Části výtahů – zabezpečení</vt:lpstr>
      <vt:lpstr>Druhy výtahů - oběžný výtah (páternoster)</vt:lpstr>
      <vt:lpstr>Druhy výtahů - ruční výtah </vt:lpstr>
      <vt:lpstr>Druhy výtahů – důlní výtah</vt:lpstr>
      <vt:lpstr>Další druhy výtahů</vt:lpstr>
      <vt:lpstr>Lanová dráha</vt:lpstr>
      <vt:lpstr>Eskalátor</vt:lpstr>
      <vt:lpstr>Travelátor (pohyblivý chodník)</vt:lpstr>
      <vt:lpstr>Zvedací plošina</vt:lpstr>
      <vt:lpstr>Citace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 Valouchová</dc:creator>
  <cp:lastModifiedBy>Klára Valouchová</cp:lastModifiedBy>
  <cp:revision>84</cp:revision>
  <dcterms:created xsi:type="dcterms:W3CDTF">2012-06-04T03:38:46Z</dcterms:created>
  <dcterms:modified xsi:type="dcterms:W3CDTF">2012-08-30T07:18:05Z</dcterms:modified>
</cp:coreProperties>
</file>