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59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C0F9158-8F49-4C8C-80C5-0B1C893A8DC7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35446DF-F829-4F4B-A165-D70F351EF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//upload.wikimedia.org/wikipedia/commons/8/82/Injection_moulding_process_(1)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6/6d/CentrelessConveyor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b/b8/HK_Central_Queen's_Road_night_%E6%89%8B%E5%8B%95%E6%8B%96%E6%9D%BF%E8%BB%8A_hand_manual_pallet_jack_truck_logistics_%E9%9C%B8%E4%BD%8D_Carpark_reservation_Feb-201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b/b6/US_Navy_080827-N-4044H-035_A_Georgian_pier_worker_loads_a_pallet_of_humanitarian_assistance_supplies_onto_the_back_of_a_truck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60648"/>
            <a:ext cx="3504733" cy="77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Group 173"/>
          <p:cNvGraphicFramePr>
            <a:graphicFrameLocks noGrp="1"/>
          </p:cNvGraphicFramePr>
          <p:nvPr/>
        </p:nvGraphicFramePr>
        <p:xfrm>
          <a:off x="1835696" y="1196752"/>
          <a:ext cx="5400600" cy="3779522"/>
        </p:xfrm>
        <a:graphic>
          <a:graphicData uri="http://schemas.openxmlformats.org/drawingml/2006/table">
            <a:tbl>
              <a:tblPr/>
              <a:tblGrid>
                <a:gridCol w="1654702"/>
                <a:gridCol w="3745898"/>
              </a:tblGrid>
              <a:tr h="18097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k: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2. ročník strojírenských učebních oborů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Typ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ablony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III/2 Inovace a zkvalitněn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výuky prostřednictv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9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obor: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Strojnictví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Dopravní stroje a zařízení - Dopravníky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9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no autora: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Ing. Klára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Valouchová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Vytvořeno dne: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25.5.2012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Metodický popis,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  <a:p>
                      <a:pPr marL="273050" marR="0" lvl="0" indent="-2730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(anotace):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/>
                          <a:ea typeface="Arial Unicode MS" pitchFamily="34" charset="-128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Seznamuje s principem činnosti dopravníků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VY_32_INOVACE_17Va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Registrační číslo: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CZ.1.07/1.5.00/34.0153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  <a:ea typeface="Arial Unicode MS" pitchFamily="34" charset="-128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11560" y="5661248"/>
            <a:ext cx="807117" cy="8753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1763688" y="5805264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Střední odborná škola a Střední odborné učiliště, </a:t>
            </a:r>
            <a:r>
              <a:rPr lang="cs-CZ" dirty="0" err="1" smtClean="0"/>
              <a:t>Uničov</a:t>
            </a:r>
            <a:r>
              <a:rPr lang="cs-CZ" dirty="0" smtClean="0"/>
              <a:t>, </a:t>
            </a:r>
          </a:p>
          <a:p>
            <a:r>
              <a:rPr lang="cs-CZ" dirty="0" smtClean="0"/>
              <a:t>Moravské nám. 681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724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Dopravníky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slouží k plynulé dopravě surovin, polotovarů a hotových výrobků po vodorovné, svislé nebo šikmé dráze,</a:t>
            </a:r>
          </a:p>
          <a:p>
            <a:r>
              <a:rPr lang="cs-CZ" sz="2800" dirty="0" smtClean="0"/>
              <a:t>ulehčují a zrychlují práci při výrobě, montáži a skladování, </a:t>
            </a:r>
          </a:p>
          <a:p>
            <a:r>
              <a:rPr lang="cs-CZ" sz="2800" dirty="0" smtClean="0"/>
              <a:t>rozdělení: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dopravníky s tažným elementem (řetěz, lano, pás),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dopravníky bez tažného elementu.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e/e8/Green-belt-conveyor.jpg?uselang=cs"/>
          <p:cNvPicPr>
            <a:picLocks noChangeAspect="1" noChangeArrowheads="1"/>
          </p:cNvPicPr>
          <p:nvPr/>
        </p:nvPicPr>
        <p:blipFill>
          <a:blip r:embed="rId2" cstate="print"/>
          <a:srcRect t="12854" r="4474"/>
          <a:stretch>
            <a:fillRect/>
          </a:stretch>
        </p:blipFill>
        <p:spPr bwMode="auto">
          <a:xfrm>
            <a:off x="5940151" y="1052736"/>
            <a:ext cx="3052031" cy="20882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90872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s tažným elementem - pásový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836712"/>
            <a:ext cx="8352928" cy="60212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dopravuje sypký materiál ve vodorovném a šikmém směru,</a:t>
            </a:r>
          </a:p>
          <a:p>
            <a:r>
              <a:rPr lang="cs-CZ" sz="2400" b="1" dirty="0" smtClean="0"/>
              <a:t>hlavní části: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err="1" smtClean="0"/>
              <a:t>bezkoncový</a:t>
            </a:r>
            <a:r>
              <a:rPr lang="cs-CZ" sz="2400" dirty="0"/>
              <a:t> </a:t>
            </a:r>
            <a:r>
              <a:rPr lang="cs-CZ" sz="2400" dirty="0" smtClean="0"/>
              <a:t>pás (textilní, pryžový, kovový),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hnací buben s poháněcím ústrojím,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napínací buben s napínacím ústrojím,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nosná konstrukce, ke které jsou připevněny válečky tvořící pojezdovou dráhu pro pás, 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násypka </a:t>
            </a:r>
            <a:r>
              <a:rPr lang="cs-CZ" sz="2400" dirty="0"/>
              <a:t>(</a:t>
            </a:r>
            <a:r>
              <a:rPr lang="cs-CZ" sz="2400" dirty="0" smtClean="0"/>
              <a:t>nakládací místo) na začátku dopravníku,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výsypka (vykládací místo)na konci, dopravníku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shrnovače, sloužící vykládání v různých místech mezi  začátkem a koncem dopravníku,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asynchronní elektromotor, </a:t>
            </a:r>
            <a:endParaRPr lang="cs-CZ" sz="2000" dirty="0" smtClean="0"/>
          </a:p>
          <a:p>
            <a:r>
              <a:rPr lang="cs-CZ" sz="2400" b="1" dirty="0" smtClean="0"/>
              <a:t>použití</a:t>
            </a:r>
            <a:r>
              <a:rPr lang="cs-CZ" sz="2400" dirty="0" smtClean="0"/>
              <a:t>: povrchové doly, elektrárny, potravinářský </a:t>
            </a:r>
            <a:r>
              <a:rPr lang="cs-CZ" sz="2400" dirty="0" err="1" smtClean="0"/>
              <a:t>prům</a:t>
            </a:r>
            <a:r>
              <a:rPr lang="cs-CZ" sz="2400" dirty="0" smtClean="0"/>
              <a:t>.</a:t>
            </a:r>
            <a:endParaRPr lang="cs-CZ" sz="2400" dirty="0"/>
          </a:p>
          <a:p>
            <a:pPr lvl="1"/>
            <a:endParaRPr lang="cs-CZ" sz="24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6416" y="2852936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2/25/Bucket-elevat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429000"/>
            <a:ext cx="1536558" cy="3024336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s tažným elementem - korečkový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08720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slouží k dopravě sypkých materiálů  (písek) ve svislém šikmém, vodorovném nebo lomeném směru do větších výšek (desítky m), dopravují pouze vzhůru,</a:t>
            </a:r>
          </a:p>
          <a:p>
            <a:r>
              <a:rPr lang="cs-CZ" dirty="0" smtClean="0"/>
              <a:t>části: hnací a hnaný buben, motor, násypka, výsypka, tažný element (řetěz, pás), korečky (nádoby pevně spojené s hnacím řetězem),</a:t>
            </a:r>
          </a:p>
          <a:p>
            <a:r>
              <a:rPr lang="cs-CZ" dirty="0" smtClean="0"/>
              <a:t>vyprazdňování: 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dirty="0" smtClean="0"/>
              <a:t>gravitační  silou</a:t>
            </a:r>
          </a:p>
          <a:p>
            <a:pPr lvl="1">
              <a:buFont typeface="Courier New" pitchFamily="49" charset="0"/>
              <a:buChar char="o"/>
            </a:pPr>
            <a:r>
              <a:rPr lang="cs-CZ" sz="2600" dirty="0" smtClean="0"/>
              <a:t>odstředivou silou</a:t>
            </a:r>
          </a:p>
          <a:p>
            <a:endParaRPr lang="cs-CZ" sz="2800" dirty="0"/>
          </a:p>
        </p:txBody>
      </p:sp>
      <p:pic>
        <p:nvPicPr>
          <p:cNvPr id="2054" name="Picture 6" descr="http://upload.wikimedia.org/wikipedia/commons/a/a2/Bechergurt_BMK.jpg"/>
          <p:cNvPicPr>
            <a:picLocks noChangeAspect="1" noChangeArrowheads="1"/>
          </p:cNvPicPr>
          <p:nvPr/>
        </p:nvPicPr>
        <p:blipFill>
          <a:blip r:embed="rId3" cstate="print"/>
          <a:srcRect t="37799" r="4655"/>
          <a:stretch>
            <a:fillRect/>
          </a:stretch>
        </p:blipFill>
        <p:spPr bwMode="auto">
          <a:xfrm>
            <a:off x="4067944" y="4149080"/>
            <a:ext cx="2520280" cy="219221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532440" y="6165304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6165304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3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90872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s tažným elementem - článkový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r>
              <a:rPr lang="cs-CZ" sz="2800" dirty="0" smtClean="0"/>
              <a:t>používají se k dopravě těžkých, hrubozrnných, ostrohranných nebo horkých předmětů ve vodorovném nebo svislém směru,</a:t>
            </a:r>
          </a:p>
          <a:p>
            <a:r>
              <a:rPr lang="cs-CZ" sz="2800" dirty="0" smtClean="0"/>
              <a:t>hlavní části: hnací kolo, vodítka, napínací zařízení, ložné prvky (vozíky, rošty, korečky, závěsy, laťky, pásy), tažné prvky (řetěz, lano),</a:t>
            </a:r>
            <a:endParaRPr lang="cs-CZ" sz="2800" dirty="0"/>
          </a:p>
        </p:txBody>
      </p:sp>
      <p:pic>
        <p:nvPicPr>
          <p:cNvPr id="9218" name="Picture 2" descr="http://www.tmt.cz/ariadne/file_generators/thumb.php?_fileId=1114&amp;_fileDataId=2608&amp;_width=660&amp;_height=496&amp;_mime=image/jpeg&amp;_site=tmt_we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6762" y="3789040"/>
            <a:ext cx="6070476" cy="285128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668344" y="630932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4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 l="35449" t="42951" r="35226" b="28197"/>
          <a:stretch>
            <a:fillRect/>
          </a:stretch>
        </p:blipFill>
        <p:spPr bwMode="auto">
          <a:xfrm>
            <a:off x="3923928" y="3645024"/>
            <a:ext cx="464400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s tažným elementem – vozíkový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používají se pro dopravu těžkých těles (výkovky, odlitky),</a:t>
            </a:r>
          </a:p>
          <a:p>
            <a:r>
              <a:rPr lang="cs-CZ" sz="2800" dirty="0" smtClean="0"/>
              <a:t>skládá se z vozíků, které jsou spojeny tažným členem (řetěz, lano),</a:t>
            </a:r>
          </a:p>
          <a:p>
            <a:r>
              <a:rPr lang="cs-CZ" sz="2800" dirty="0" smtClean="0"/>
              <a:t>vozíky pojíždějí po dráze (válcovaný profil I, U nebo kolejnice),</a:t>
            </a:r>
          </a:p>
          <a:p>
            <a:r>
              <a:rPr lang="cs-CZ" sz="2800" dirty="0" smtClean="0"/>
              <a:t>hnací zařízení – motor. 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6165304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5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98072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s tažným elementem – </a:t>
            </a:r>
            <a:r>
              <a:rPr lang="cs-CZ" sz="2800" b="1" dirty="0" err="1" smtClean="0"/>
              <a:t>podvěsný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slouží k dopravě sypkých nebo kusových materiálů ve vodorovném nebo šikmém směru,</a:t>
            </a:r>
          </a:p>
          <a:p>
            <a:r>
              <a:rPr lang="cs-CZ" sz="2800" dirty="0" smtClean="0"/>
              <a:t>materiál je umístěn na závěsném zařízení,</a:t>
            </a:r>
          </a:p>
          <a:p>
            <a:r>
              <a:rPr lang="cs-CZ" sz="2800" dirty="0" smtClean="0"/>
              <a:t>hlavní částí jsou vozíky tažené řetězem nebo lanem po nosné dráze tvořící okruh, </a:t>
            </a:r>
          </a:p>
          <a:p>
            <a:r>
              <a:rPr lang="cs-CZ" sz="2800" dirty="0" smtClean="0"/>
              <a:t>použití: montážní dílny.</a:t>
            </a:r>
            <a:endParaRPr lang="cs-CZ" sz="2800" dirty="0"/>
          </a:p>
        </p:txBody>
      </p:sp>
      <p:pic>
        <p:nvPicPr>
          <p:cNvPr id="7170" name="Picture 2" descr="http://www.tmt.cz/ariadne/file_generators/thumb.php?_fileId=1123&amp;_fileDataId=2644&amp;_width=660&amp;_height=496&amp;_mime=image/jpeg&amp;_site=tmt_we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1507" y="4005064"/>
            <a:ext cx="5440986" cy="25556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236296" y="623731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6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90872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s tažným elementem – eskalátor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používají se k dopravě osob v šikmém směru,</a:t>
            </a:r>
          </a:p>
          <a:p>
            <a:r>
              <a:rPr lang="cs-CZ" sz="2400" dirty="0" smtClean="0"/>
              <a:t>na začátku a konci jsou vodorovné úseky,</a:t>
            </a:r>
          </a:p>
          <a:p>
            <a:r>
              <a:rPr lang="cs-CZ" sz="2400" dirty="0" smtClean="0"/>
              <a:t>ložným prvkem jsou články ve tvaru schodišťových stupňů, </a:t>
            </a:r>
          </a:p>
          <a:p>
            <a:r>
              <a:rPr lang="cs-CZ" sz="2400" dirty="0" smtClean="0"/>
              <a:t>každý článek má čtyři kladky, přední a zadní kladky mají na nosné dráze samostatná vedení uspořádána tak, aby stupně stále zachovávaly vodorovnou polohu, </a:t>
            </a:r>
          </a:p>
          <a:p>
            <a:r>
              <a:rPr lang="cs-CZ" sz="2400" dirty="0" smtClean="0"/>
              <a:t>dráha je zhotovená z válcovaných profilů, </a:t>
            </a:r>
          </a:p>
          <a:p>
            <a:r>
              <a:rPr lang="cs-CZ" sz="2400" dirty="0" smtClean="0"/>
              <a:t>tažným prvkem je řetěz,</a:t>
            </a:r>
          </a:p>
          <a:p>
            <a:r>
              <a:rPr lang="cs-CZ" sz="2400" dirty="0" smtClean="0"/>
              <a:t>schodiště má po obou </a:t>
            </a:r>
          </a:p>
          <a:p>
            <a:pPr>
              <a:buNone/>
            </a:pPr>
            <a:r>
              <a:rPr lang="cs-CZ" sz="2400" dirty="0" smtClean="0"/>
              <a:t>     stranách postranice </a:t>
            </a:r>
          </a:p>
          <a:p>
            <a:pPr>
              <a:buNone/>
            </a:pPr>
            <a:r>
              <a:rPr lang="cs-CZ" sz="2400" dirty="0" smtClean="0"/>
              <a:t>     a zábradlí,</a:t>
            </a:r>
          </a:p>
          <a:p>
            <a:r>
              <a:rPr lang="cs-CZ" sz="2400" dirty="0" smtClean="0"/>
              <a:t>pohon tvoří motor </a:t>
            </a:r>
          </a:p>
          <a:p>
            <a:pPr>
              <a:buNone/>
            </a:pPr>
            <a:r>
              <a:rPr lang="cs-CZ" sz="2400" dirty="0" smtClean="0"/>
              <a:t>   s převodovým ústrojím.</a:t>
            </a:r>
          </a:p>
          <a:p>
            <a:pPr>
              <a:buNone/>
            </a:pPr>
            <a:endParaRPr lang="cs-CZ" sz="2800" dirty="0"/>
          </a:p>
        </p:txBody>
      </p:sp>
      <p:pic>
        <p:nvPicPr>
          <p:cNvPr id="18434" name="Picture 2" descr="http://upload.wikimedia.org/wikipedia/commons/f/f2/Spiral_escalator.jpg?uselang=cs"/>
          <p:cNvPicPr>
            <a:picLocks noChangeAspect="1" noChangeArrowheads="1"/>
          </p:cNvPicPr>
          <p:nvPr/>
        </p:nvPicPr>
        <p:blipFill>
          <a:blip r:embed="rId2" cstate="print"/>
          <a:srcRect l="2959" t="35555" r="1833"/>
          <a:stretch>
            <a:fillRect/>
          </a:stretch>
        </p:blipFill>
        <p:spPr bwMode="auto">
          <a:xfrm>
            <a:off x="4572000" y="4221088"/>
            <a:ext cx="4176464" cy="211919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44408" y="630932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7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98072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bez tažného elementu - šnekový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používá se k dopravě sypkých a zrnitých materiálů do malých výšek ve vodorovném nebo šikmém směru,</a:t>
            </a:r>
          </a:p>
          <a:p>
            <a:r>
              <a:rPr lang="cs-CZ" sz="2800" dirty="0" smtClean="0"/>
              <a:t>slouží také k promíchání materiálů,</a:t>
            </a:r>
          </a:p>
          <a:p>
            <a:r>
              <a:rPr lang="cs-CZ" sz="2800" dirty="0" smtClean="0"/>
              <a:t>materiál je posouván šnekem ve žlabu nebo trubce, který je poháněn motorem.</a:t>
            </a:r>
            <a:endParaRPr lang="cs-CZ" sz="2800" dirty="0"/>
          </a:p>
        </p:txBody>
      </p:sp>
      <p:pic>
        <p:nvPicPr>
          <p:cNvPr id="5122" name="Picture 2" descr="File:Injection moulding process (1)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861048"/>
            <a:ext cx="3731568" cy="27986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07904" y="623731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8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pic>
        <p:nvPicPr>
          <p:cNvPr id="5124" name="Picture 4" descr="File:CentrelessConveyo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843046"/>
            <a:ext cx="3731568" cy="27986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388424" y="6237312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9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http://upload.wikimedia.org/wikipedia/commons/4/49/Pallet_cheker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429000"/>
            <a:ext cx="3719970" cy="2880320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892480" cy="72008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Dopravníky bez tažného elementu – válečková trať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9"/>
            <a:ext cx="8229600" cy="482453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používá se k dopravě odlitků, výkovků, polotovarů nebo výrobků uložených v bednách nebo paletách, </a:t>
            </a:r>
          </a:p>
          <a:p>
            <a:r>
              <a:rPr lang="cs-CZ" sz="2400" dirty="0" smtClean="0"/>
              <a:t>pohon: ruční nebo motorový, </a:t>
            </a:r>
          </a:p>
          <a:p>
            <a:r>
              <a:rPr lang="cs-CZ" sz="2400" dirty="0" smtClean="0"/>
              <a:t>konstrukčně jednoduché, provozně spolehlivé a nenáročné,</a:t>
            </a:r>
          </a:p>
          <a:p>
            <a:r>
              <a:rPr lang="cs-CZ" sz="2400" dirty="0" smtClean="0"/>
              <a:t>ložným a nosným prvkem jsou válečky uložené v ložiskách,</a:t>
            </a:r>
          </a:p>
          <a:p>
            <a:r>
              <a:rPr lang="cs-CZ" sz="2400" dirty="0" smtClean="0"/>
              <a:t>ložiska válečků jsou uložena v nosné </a:t>
            </a:r>
          </a:p>
          <a:p>
            <a:pPr>
              <a:buNone/>
            </a:pPr>
            <a:r>
              <a:rPr lang="cs-CZ" sz="2400" dirty="0" smtClean="0"/>
              <a:t>   konstrukci zhotovené z válcovaných </a:t>
            </a:r>
          </a:p>
          <a:p>
            <a:pPr>
              <a:buNone/>
            </a:pPr>
            <a:r>
              <a:rPr lang="cs-CZ" sz="2400" dirty="0" smtClean="0"/>
              <a:t>   profilů.</a:t>
            </a:r>
          </a:p>
          <a:p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6093296"/>
            <a:ext cx="4411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98072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Palety a kontejnery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palety (plošiny) a kontejnery (nádoby) typizovaných tvarů a velikostí slouží k přepravě výrobků,</a:t>
            </a:r>
          </a:p>
          <a:p>
            <a:r>
              <a:rPr lang="cs-CZ" sz="2600" dirty="0" smtClean="0"/>
              <a:t>zabraňují poškození výrobků, </a:t>
            </a:r>
          </a:p>
          <a:p>
            <a:r>
              <a:rPr lang="cs-CZ" sz="2600" dirty="0" smtClean="0"/>
              <a:t>vracejí se zpět k výrobci k dalšímu použití, </a:t>
            </a:r>
          </a:p>
          <a:p>
            <a:r>
              <a:rPr lang="cs-CZ" sz="2600" dirty="0" smtClean="0"/>
              <a:t>palety a kontejnery se ukládají do vrstev nad sebou, abychom využili veškerý prostor při skladování – </a:t>
            </a:r>
            <a:r>
              <a:rPr lang="cs-CZ" sz="2600" b="1" dirty="0" smtClean="0"/>
              <a:t>stohování</a:t>
            </a:r>
            <a:r>
              <a:rPr lang="cs-CZ" sz="2600" dirty="0" smtClean="0"/>
              <a:t>,</a:t>
            </a:r>
          </a:p>
          <a:p>
            <a:r>
              <a:rPr lang="cs-CZ" sz="2600" dirty="0" smtClean="0"/>
              <a:t>ke stohování se používají </a:t>
            </a:r>
          </a:p>
          <a:p>
            <a:pPr>
              <a:buNone/>
            </a:pPr>
            <a:r>
              <a:rPr lang="cs-CZ" sz="2600" dirty="0" smtClean="0"/>
              <a:t>   jeřáby nebo stohovací či </a:t>
            </a:r>
          </a:p>
          <a:p>
            <a:pPr>
              <a:buNone/>
            </a:pPr>
            <a:r>
              <a:rPr lang="cs-CZ" sz="2600" dirty="0" smtClean="0"/>
              <a:t>   </a:t>
            </a:r>
            <a:r>
              <a:rPr lang="cs-CZ" sz="2600" dirty="0" err="1" smtClean="0"/>
              <a:t>paletovací</a:t>
            </a:r>
            <a:r>
              <a:rPr lang="cs-CZ" sz="2600" dirty="0" smtClean="0"/>
              <a:t> vozíky.</a:t>
            </a:r>
          </a:p>
          <a:p>
            <a:endParaRPr lang="cs-CZ" sz="2800" dirty="0" smtClean="0"/>
          </a:p>
          <a:p>
            <a:pPr>
              <a:buNone/>
            </a:pPr>
            <a:endParaRPr lang="cs-CZ" sz="4000" dirty="0"/>
          </a:p>
        </p:txBody>
      </p:sp>
      <p:pic>
        <p:nvPicPr>
          <p:cNvPr id="22532" name="Picture 4" descr="http://upload.wikimedia.org/wikipedia/commons/b/b4/FEMA_-_39207_-_Food_storage_containers_stacked_on_shipping_pallets_in_Tex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933056"/>
            <a:ext cx="3780420" cy="25202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532440" y="6165304"/>
            <a:ext cx="4297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11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90872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Stohovací a </a:t>
            </a:r>
            <a:r>
              <a:rPr lang="cs-CZ" sz="2800" b="1" dirty="0" err="1" smtClean="0"/>
              <a:t>paletovací</a:t>
            </a:r>
            <a:r>
              <a:rPr lang="cs-CZ" sz="2800" b="1" dirty="0" smtClean="0"/>
              <a:t> vozíky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600" dirty="0" smtClean="0"/>
              <a:t>slouží k vnitropodnikové dopravě (sklady, přeprava mezi dílnami),</a:t>
            </a:r>
          </a:p>
          <a:p>
            <a:r>
              <a:rPr lang="cs-CZ" sz="2600" dirty="0" smtClean="0"/>
              <a:t>rozdělení podle výšky zdvihu: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 smtClean="0"/>
              <a:t>nízkozdvižné – do 1 m,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 smtClean="0"/>
              <a:t>vysokozdvižné – nad 1m,</a:t>
            </a:r>
          </a:p>
          <a:p>
            <a:r>
              <a:rPr lang="cs-CZ" sz="2600" dirty="0" smtClean="0"/>
              <a:t>rozdělení podle pohonu: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 smtClean="0"/>
              <a:t>ruční,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 smtClean="0"/>
              <a:t>motorické,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 smtClean="0"/>
              <a:t>akumulátorové.</a:t>
            </a:r>
          </a:p>
        </p:txBody>
      </p:sp>
      <p:pic>
        <p:nvPicPr>
          <p:cNvPr id="24578" name="Picture 2" descr="File:HK Central Queen's Road night 手動拖板車 hand manual pallet jack truck logistics 霸位 Carpark reservation Feb-20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8421" t="11378" r="22990" b="10242"/>
          <a:stretch>
            <a:fillRect/>
          </a:stretch>
        </p:blipFill>
        <p:spPr bwMode="auto">
          <a:xfrm>
            <a:off x="5868144" y="1628800"/>
            <a:ext cx="2664296" cy="2664296"/>
          </a:xfrm>
          <a:prstGeom prst="rect">
            <a:avLst/>
          </a:prstGeom>
          <a:noFill/>
        </p:spPr>
      </p:pic>
      <p:pic>
        <p:nvPicPr>
          <p:cNvPr id="24580" name="Picture 4" descr="File:US Navy 080827-N-4044H-035 A Georgian pier worker loads a pallet of humanitarian assistance supplies onto the back of a truc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8744" t="45015" r="17786" b="702"/>
          <a:stretch>
            <a:fillRect/>
          </a:stretch>
        </p:blipFill>
        <p:spPr bwMode="auto">
          <a:xfrm>
            <a:off x="3203848" y="3861048"/>
            <a:ext cx="3096344" cy="275978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372200" y="6309320"/>
            <a:ext cx="4411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13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32440" y="3789040"/>
            <a:ext cx="4411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</a:t>
            </a:r>
            <a:r>
              <a:rPr lang="cs-CZ" sz="1200" dirty="0" smtClean="0"/>
              <a:t>12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Citace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219256" cy="547260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R@GE.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13.7.2012].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&lt;http://commons.wikimedia.org/wiki/File:Green-belt-conveyor.jpg&gt;.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4B.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13.7.2012].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 na WWW: &lt;http://commons.wikimedia.org/wiki/File:Bucket-elevator.jpg&gt;.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BMK.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13.7.2012].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&lt;http://commons.wikimedia.org/wiki/File:Bechergurt_BMK.jpg&gt;.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AUTOR NEUVEDEN. </a:t>
            </a:r>
            <a:r>
              <a:rPr lang="cs-CZ" sz="1200" i="1" dirty="0" err="1" smtClean="0"/>
              <a:t>tmt.cz</a:t>
            </a:r>
            <a:r>
              <a:rPr lang="cs-CZ" sz="1200" dirty="0" smtClean="0"/>
              <a:t> [online]. [cit. 16.7.2012]. Dostupný na WWW: &lt;http://www.</a:t>
            </a:r>
            <a:r>
              <a:rPr lang="cs-CZ" sz="1200" dirty="0" err="1" smtClean="0"/>
              <a:t>tmt.cz</a:t>
            </a:r>
            <a:r>
              <a:rPr lang="cs-CZ" sz="1200" dirty="0" smtClean="0"/>
              <a:t>/web/</a:t>
            </a:r>
            <a:r>
              <a:rPr lang="cs-CZ" sz="1200" dirty="0" err="1" smtClean="0"/>
              <a:t>website</a:t>
            </a:r>
            <a:r>
              <a:rPr lang="cs-CZ" sz="1200" dirty="0" smtClean="0"/>
              <a:t>/</a:t>
            </a:r>
            <a:r>
              <a:rPr lang="cs-CZ" sz="1200" dirty="0" err="1" smtClean="0"/>
              <a:t>mainmenu</a:t>
            </a:r>
            <a:r>
              <a:rPr lang="cs-CZ" sz="1200" dirty="0" smtClean="0"/>
              <a:t>/</a:t>
            </a:r>
            <a:r>
              <a:rPr lang="cs-CZ" sz="1200" dirty="0" err="1" smtClean="0"/>
              <a:t>vyrobni</a:t>
            </a:r>
            <a:r>
              <a:rPr lang="cs-CZ" sz="1200" dirty="0" smtClean="0"/>
              <a:t>-program/</a:t>
            </a:r>
            <a:r>
              <a:rPr lang="cs-CZ" sz="1200" dirty="0" err="1" smtClean="0"/>
              <a:t>ostatni</a:t>
            </a:r>
            <a:r>
              <a:rPr lang="cs-CZ" sz="1200" dirty="0" smtClean="0"/>
              <a:t>/</a:t>
            </a:r>
            <a:r>
              <a:rPr lang="cs-CZ" sz="1200" dirty="0" err="1" smtClean="0"/>
              <a:t>dopravniky</a:t>
            </a:r>
            <a:r>
              <a:rPr lang="cs-CZ" sz="1200" dirty="0" smtClean="0"/>
              <a:t>-s-</a:t>
            </a:r>
            <a:r>
              <a:rPr lang="cs-CZ" sz="1200" dirty="0" err="1" smtClean="0"/>
              <a:t>clankovymi</a:t>
            </a:r>
            <a:r>
              <a:rPr lang="cs-CZ" sz="1200" dirty="0" smtClean="0"/>
              <a:t>-pasy/&gt;.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SPŠSE A VOŠ LIBEREC. </a:t>
            </a:r>
            <a:r>
              <a:rPr lang="cs-CZ" sz="1200" i="1" dirty="0" err="1" smtClean="0"/>
              <a:t>elko.mysteria.cz</a:t>
            </a:r>
            <a:r>
              <a:rPr lang="cs-CZ" sz="1200" dirty="0" smtClean="0"/>
              <a:t> [online]. [cit. 16.8.2012]. Dostupný na WWW: &lt;http://www.</a:t>
            </a:r>
            <a:r>
              <a:rPr lang="cs-CZ" sz="1200" dirty="0" err="1" smtClean="0"/>
              <a:t>elko.mysteria.cz</a:t>
            </a:r>
            <a:r>
              <a:rPr lang="cs-CZ" sz="1200" dirty="0" smtClean="0"/>
              <a:t>/</a:t>
            </a:r>
            <a:r>
              <a:rPr lang="cs-CZ" sz="1200" dirty="0" err="1" smtClean="0"/>
              <a:t>downloads</a:t>
            </a:r>
            <a:r>
              <a:rPr lang="cs-CZ" sz="1200" dirty="0" smtClean="0"/>
              <a:t>/STR/</a:t>
            </a:r>
            <a:r>
              <a:rPr lang="cs-CZ" sz="1200" dirty="0" err="1" smtClean="0"/>
              <a:t>dopravniky.pdf</a:t>
            </a:r>
            <a:r>
              <a:rPr lang="cs-CZ" sz="1200" dirty="0" smtClean="0"/>
              <a:t>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AUTOR NEUVEDEN. </a:t>
            </a:r>
            <a:r>
              <a:rPr lang="cs-CZ" sz="1200" i="1" dirty="0" err="1" smtClean="0"/>
              <a:t>tmt.cz</a:t>
            </a:r>
            <a:r>
              <a:rPr lang="cs-CZ" sz="1200" dirty="0" smtClean="0"/>
              <a:t> [online]. [cit. 16.7.2012]. Dostupný na WWW: &lt;http://www.</a:t>
            </a:r>
            <a:r>
              <a:rPr lang="cs-CZ" sz="1200" dirty="0" err="1" smtClean="0"/>
              <a:t>tmt.cz</a:t>
            </a:r>
            <a:r>
              <a:rPr lang="cs-CZ" sz="1200" dirty="0" smtClean="0"/>
              <a:t>/web/</a:t>
            </a:r>
            <a:r>
              <a:rPr lang="cs-CZ" sz="1200" dirty="0" err="1" smtClean="0"/>
              <a:t>website</a:t>
            </a:r>
            <a:r>
              <a:rPr lang="cs-CZ" sz="1200" dirty="0" smtClean="0"/>
              <a:t>/</a:t>
            </a:r>
            <a:r>
              <a:rPr lang="cs-CZ" sz="1200" dirty="0" err="1" smtClean="0"/>
              <a:t>mainmenu</a:t>
            </a:r>
            <a:r>
              <a:rPr lang="cs-CZ" sz="1200" dirty="0" smtClean="0"/>
              <a:t>/</a:t>
            </a:r>
            <a:r>
              <a:rPr lang="cs-CZ" sz="1200" dirty="0" err="1" smtClean="0"/>
              <a:t>vyrobni</a:t>
            </a:r>
            <a:r>
              <a:rPr lang="cs-CZ" sz="1200" dirty="0" smtClean="0"/>
              <a:t>-program/</a:t>
            </a:r>
            <a:r>
              <a:rPr lang="cs-CZ" sz="1200" dirty="0" err="1" smtClean="0"/>
              <a:t>ostatni</a:t>
            </a:r>
            <a:r>
              <a:rPr lang="cs-CZ" sz="1200" dirty="0" smtClean="0"/>
              <a:t>/</a:t>
            </a:r>
            <a:r>
              <a:rPr lang="cs-CZ" sz="1200" dirty="0" err="1" smtClean="0"/>
              <a:t>podvesne</a:t>
            </a:r>
            <a:r>
              <a:rPr lang="cs-CZ" sz="1200" dirty="0" smtClean="0"/>
              <a:t>-</a:t>
            </a:r>
            <a:r>
              <a:rPr lang="cs-CZ" sz="1200" dirty="0" err="1" smtClean="0"/>
              <a:t>dopravniky</a:t>
            </a:r>
            <a:r>
              <a:rPr lang="cs-CZ" sz="1200" dirty="0" smtClean="0"/>
              <a:t>/&gt;.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DEADKID. </a:t>
            </a:r>
            <a:r>
              <a:rPr lang="cs-CZ" sz="1200" i="1" dirty="0" err="1" smtClean="0"/>
              <a:t>commons.wikimedia</a:t>
            </a:r>
            <a:r>
              <a:rPr lang="cs-CZ" sz="1200" dirty="0" smtClean="0"/>
              <a:t> [online]. [cit. 16.7.2012].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 na WWW: &lt;http://commons.wikimedia.org/wiki/File:Spiral_escalator.jpg&gt;.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ANDRZEJ. </a:t>
            </a:r>
            <a:r>
              <a:rPr lang="cs-CZ" sz="1200" i="1" dirty="0" err="1" smtClean="0"/>
              <a:t>commons.wikimedia</a:t>
            </a:r>
            <a:r>
              <a:rPr lang="cs-CZ" sz="1200" dirty="0" smtClean="0"/>
              <a:t> [online]. [cit. 16.7.2012].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&lt;http://commons.wikimedia.org/wiki/File:Injection_moulding_process_(1).png&gt;.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DSM22.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16.7.2012].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&lt;http://commons.wikimedia.org/wiki/File:CentrelessConveyor.JPG&gt;.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ELETTRIC 80.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16.7.2012].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,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 na WWW: &lt;http://commons.wikimedia.org/wiki/File:Pallet_cheker.gif&gt;.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HENSHALL, </a:t>
            </a:r>
            <a:r>
              <a:rPr lang="cs-CZ" sz="1200" dirty="0" err="1" smtClean="0"/>
              <a:t>Greg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16.8.2012]. Dostupný pod licencí </a:t>
            </a:r>
            <a:r>
              <a:rPr lang="cs-CZ" sz="1200" dirty="0" err="1" smtClean="0"/>
              <a:t>Federal</a:t>
            </a:r>
            <a:r>
              <a:rPr lang="cs-CZ" sz="1200" dirty="0" smtClean="0"/>
              <a:t> </a:t>
            </a:r>
            <a:r>
              <a:rPr lang="cs-CZ" sz="1200" dirty="0" err="1" smtClean="0"/>
              <a:t>Emergency</a:t>
            </a:r>
            <a:r>
              <a:rPr lang="cs-CZ" sz="1200" dirty="0" smtClean="0"/>
              <a:t> Management </a:t>
            </a:r>
            <a:r>
              <a:rPr lang="cs-CZ" sz="1200" dirty="0" err="1" smtClean="0"/>
              <a:t>Agency</a:t>
            </a:r>
            <a:r>
              <a:rPr lang="cs-CZ" sz="1200" dirty="0" smtClean="0"/>
              <a:t> na WWW: &lt;http://commons.wikimedia.org/wiki/File:FEMA_-_39207_-_Food_storage_containers_stacked_on_shipping_pallets_in_Texas.jpg&gt;.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200" dirty="0" smtClean="0"/>
              <a:t>WAI KWONG YAU.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16.8.2012].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&lt;http://commons.wikimedia.org/wiki/File:HK_Central_Queen%27s_Road_night_%E6%89%8B%E5%8B%95%E6%8B%96%E6%9D%BF%E8%BB%8A_hand_manual_pallet_jack_truck_logistics_%E9%9C%B8%E4%BD%8D_Carpark_reservation_Feb-2012.jpg&gt;.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dirty="0" smtClean="0"/>
              <a:t>HARRISON, Eddie. </a:t>
            </a:r>
            <a:r>
              <a:rPr lang="en-US" sz="1100" i="1" dirty="0" smtClean="0"/>
              <a:t>commons.wikimedia.org</a:t>
            </a:r>
            <a:r>
              <a:rPr lang="en-US" sz="1100" dirty="0" smtClean="0"/>
              <a:t> [online]. [cit. 16.8.2012].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pod </a:t>
            </a:r>
            <a:r>
              <a:rPr lang="en-US" sz="1100" dirty="0" err="1" smtClean="0"/>
              <a:t>licencí</a:t>
            </a:r>
            <a:r>
              <a:rPr lang="en-US" sz="1100" dirty="0" smtClean="0"/>
              <a:t> This Image was released by the United States Navy with the ID 080827-N-4044H-035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&lt;http://commons.wikimedia.org/wiki/File:US_Navy_080827-N-4044H-035_A_Georgian_pier_worker_loads_a_pallet_of_humanitarian_assistance_supplies_onto_the_back_of_a_truck.jpg&gt;.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2768</TotalTime>
  <Words>1118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Snímek 1</vt:lpstr>
      <vt:lpstr>Dopravníky</vt:lpstr>
      <vt:lpstr>Dopravníky s tažným elementem - pásový</vt:lpstr>
      <vt:lpstr>Dopravníky s tažným elementem - korečkový</vt:lpstr>
      <vt:lpstr>Dopravníky s tažným elementem - článkový</vt:lpstr>
      <vt:lpstr>Dopravníky s tažným elementem – vozíkový</vt:lpstr>
      <vt:lpstr>Dopravníky s tažným elementem – podvěsný</vt:lpstr>
      <vt:lpstr>Dopravníky s tažným elementem – eskalátor</vt:lpstr>
      <vt:lpstr>Dopravníky bez tažného elementu - šnekový</vt:lpstr>
      <vt:lpstr>Dopravníky bez tažného elementu – válečková trať</vt:lpstr>
      <vt:lpstr>Palety a kontejnery</vt:lpstr>
      <vt:lpstr>Stohovací a paletovací vozíky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Dopravníky</dc:title>
  <dc:creator>Klára Valouchová</dc:creator>
  <cp:lastModifiedBy>Klára Valouchová</cp:lastModifiedBy>
  <cp:revision>46</cp:revision>
  <dcterms:created xsi:type="dcterms:W3CDTF">2012-06-14T18:29:35Z</dcterms:created>
  <dcterms:modified xsi:type="dcterms:W3CDTF">2012-08-30T07:22:15Z</dcterms:modified>
</cp:coreProperties>
</file>