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D3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Podstatná jména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CZ.1.O7/1.4.00/21.3136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VY_32_INOVACE_1B37Čj2_Podstatná jména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VY_32_INOVACE_1B37Čj2_Podstatná jména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Podstatná jména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CZ.1.O7/1.4.00/21.3136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jpeg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21" Type="http://schemas.openxmlformats.org/officeDocument/2006/relationships/image" Target="../media/image21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png"/><Relationship Id="rId2" Type="http://schemas.openxmlformats.org/officeDocument/2006/relationships/image" Target="../media/image2.wmf"/><Relationship Id="rId16" Type="http://schemas.openxmlformats.org/officeDocument/2006/relationships/image" Target="../media/image16.jpeg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DUM je zaměřen na první seznámení se slovními druhy, s podstatnými jmény.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podporuje logické myšlení, je názorná a zajímavá. 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žáci mohou úkol řešit i </a:t>
            </a:r>
            <a:r>
              <a:rPr lang="cs-CZ" dirty="0" smtClean="0"/>
              <a:t>písemně.</a:t>
            </a:r>
            <a:endParaRPr lang="cs-CZ" dirty="0" smtClean="0"/>
          </a:p>
          <a:p>
            <a:pPr lvl="1"/>
            <a:r>
              <a:rPr lang="cs-CZ" dirty="0" smtClean="0"/>
              <a:t>Snímek 4: žáci použijí program Q </a:t>
            </a:r>
            <a:r>
              <a:rPr lang="cs-CZ" dirty="0" err="1" smtClean="0"/>
              <a:t>Draw</a:t>
            </a:r>
            <a:r>
              <a:rPr lang="cs-CZ" dirty="0" smtClean="0"/>
              <a:t>.</a:t>
            </a:r>
            <a:endParaRPr lang="cs-CZ" dirty="0" smtClean="0"/>
          </a:p>
          <a:p>
            <a:pPr lvl="1"/>
            <a:r>
              <a:rPr lang="cs-CZ" dirty="0" smtClean="0"/>
              <a:t>Snímek 5: žáci použijí program Q </a:t>
            </a:r>
            <a:r>
              <a:rPr lang="cs-CZ" dirty="0" err="1" smtClean="0"/>
              <a:t>Draw</a:t>
            </a:r>
            <a:r>
              <a:rPr lang="cs-CZ" dirty="0" smtClean="0"/>
              <a:t> </a:t>
            </a:r>
            <a:r>
              <a:rPr lang="cs-CZ" dirty="0" smtClean="0"/>
              <a:t>nebo fix.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Podstatná jména jsou názvy </a:t>
            </a:r>
            <a:r>
              <a:rPr lang="cs-CZ" sz="2400" b="1" dirty="0" smtClean="0">
                <a:solidFill>
                  <a:srgbClr val="FF0000"/>
                </a:solidFill>
              </a:rPr>
              <a:t>osob, zvířat a věcí</a:t>
            </a:r>
            <a:r>
              <a:rPr lang="cs-CZ" sz="2400" dirty="0" smtClean="0">
                <a:solidFill>
                  <a:srgbClr val="FF0000"/>
                </a:solidFill>
              </a:rPr>
              <a:t>. Můžeme na ně ukázat </a:t>
            </a:r>
            <a:r>
              <a:rPr lang="cs-CZ" sz="2400" b="1" dirty="0" smtClean="0">
                <a:solidFill>
                  <a:srgbClr val="FF0000"/>
                </a:solidFill>
              </a:rPr>
              <a:t>ten</a:t>
            </a:r>
            <a:r>
              <a:rPr lang="cs-CZ" sz="2400" dirty="0" smtClean="0">
                <a:solidFill>
                  <a:srgbClr val="FF0000"/>
                </a:solidFill>
              </a:rPr>
              <a:t> (pes), </a:t>
            </a:r>
            <a:r>
              <a:rPr lang="cs-CZ" sz="2400" b="1" dirty="0" smtClean="0">
                <a:solidFill>
                  <a:srgbClr val="FF0000"/>
                </a:solidFill>
              </a:rPr>
              <a:t>ta</a:t>
            </a:r>
            <a:r>
              <a:rPr lang="cs-CZ" sz="2400" dirty="0" smtClean="0">
                <a:solidFill>
                  <a:srgbClr val="FF0000"/>
                </a:solidFill>
              </a:rPr>
              <a:t> (kočka), </a:t>
            </a:r>
            <a:r>
              <a:rPr lang="cs-CZ" sz="2400" b="1" dirty="0" smtClean="0">
                <a:solidFill>
                  <a:srgbClr val="FF0000"/>
                </a:solidFill>
              </a:rPr>
              <a:t>to </a:t>
            </a:r>
            <a:r>
              <a:rPr lang="cs-CZ" sz="2400" dirty="0" smtClean="0">
                <a:solidFill>
                  <a:srgbClr val="FF0000"/>
                </a:solidFill>
              </a:rPr>
              <a:t>(kotě), </a:t>
            </a:r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r>
              <a:rPr lang="cs-CZ" sz="2400" dirty="0" smtClean="0">
                <a:solidFill>
                  <a:srgbClr val="FF0000"/>
                </a:solidFill>
              </a:rPr>
              <a:t> (chlapci), </a:t>
            </a:r>
            <a:r>
              <a:rPr lang="cs-CZ" sz="2400" b="1" dirty="0" smtClean="0">
                <a:solidFill>
                  <a:srgbClr val="FF0000"/>
                </a:solidFill>
              </a:rPr>
              <a:t>ty</a:t>
            </a:r>
            <a:r>
              <a:rPr lang="cs-CZ" sz="2400" dirty="0" smtClean="0">
                <a:solidFill>
                  <a:srgbClr val="FF0000"/>
                </a:solidFill>
              </a:rPr>
              <a:t> (dívky), </a:t>
            </a:r>
            <a:r>
              <a:rPr lang="cs-CZ" sz="2400" b="1" dirty="0" smtClean="0">
                <a:solidFill>
                  <a:srgbClr val="FF0000"/>
                </a:solidFill>
              </a:rPr>
              <a:t>ta </a:t>
            </a:r>
            <a:r>
              <a:rPr lang="cs-CZ" sz="2400" dirty="0" smtClean="0">
                <a:solidFill>
                  <a:srgbClr val="FF0000"/>
                </a:solidFill>
              </a:rPr>
              <a:t>(housata).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Podle obrázků říkejte co nejvíce podstatných jmen, odůvodňujte svoje rozhodnutí.</a:t>
            </a:r>
            <a:endParaRPr lang="cs-CZ" sz="2400" dirty="0"/>
          </a:p>
        </p:txBody>
      </p:sp>
      <p:pic>
        <p:nvPicPr>
          <p:cNvPr id="1026" name="Picture 2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564904"/>
            <a:ext cx="572644" cy="804138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564904"/>
            <a:ext cx="843307" cy="529489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2492896"/>
            <a:ext cx="504056" cy="791126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516886"/>
            <a:ext cx="792088" cy="846393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2492896"/>
            <a:ext cx="864096" cy="820130"/>
          </a:xfrm>
          <a:prstGeom prst="rect">
            <a:avLst/>
          </a:prstGeom>
          <a:noFill/>
        </p:spPr>
      </p:pic>
      <p:pic>
        <p:nvPicPr>
          <p:cNvPr id="1031" name="Picture 7" descr="C:\Documents and Settings\Švehlovi\Local Settings\Temporary Internet Files\Content.IE5\CXAE6O5M\MC90044053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2348880"/>
            <a:ext cx="648072" cy="977198"/>
          </a:xfrm>
          <a:prstGeom prst="rect">
            <a:avLst/>
          </a:prstGeom>
          <a:noFill/>
        </p:spPr>
      </p:pic>
      <p:pic>
        <p:nvPicPr>
          <p:cNvPr id="1032" name="Picture 8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3789040"/>
            <a:ext cx="864096" cy="792016"/>
          </a:xfrm>
          <a:prstGeom prst="rect">
            <a:avLst/>
          </a:prstGeom>
          <a:noFill/>
        </p:spPr>
      </p:pic>
      <p:pic>
        <p:nvPicPr>
          <p:cNvPr id="1033" name="Picture 9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3728" y="4005064"/>
            <a:ext cx="646870" cy="521440"/>
          </a:xfrm>
          <a:prstGeom prst="rect">
            <a:avLst/>
          </a:prstGeom>
          <a:noFill/>
        </p:spPr>
      </p:pic>
      <p:pic>
        <p:nvPicPr>
          <p:cNvPr id="1034" name="Picture 10" descr="C:\Documents and Settings\Švehlovi\Local Settings\Temporary Internet Files\Content.IE5\ZSWH02WO\MP90043083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87824" y="3789040"/>
            <a:ext cx="792088" cy="792088"/>
          </a:xfrm>
          <a:prstGeom prst="rect">
            <a:avLst/>
          </a:prstGeom>
          <a:noFill/>
        </p:spPr>
      </p:pic>
      <p:pic>
        <p:nvPicPr>
          <p:cNvPr id="1035" name="Picture 11" descr="C:\Documents and Settings\Švehlovi\Local Settings\Temporary Internet Files\Content.IE5\GLRQKX6W\MC90032447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23928" y="4005064"/>
            <a:ext cx="639170" cy="460467"/>
          </a:xfrm>
          <a:prstGeom prst="rect">
            <a:avLst/>
          </a:prstGeom>
          <a:noFill/>
        </p:spPr>
      </p:pic>
      <p:pic>
        <p:nvPicPr>
          <p:cNvPr id="1036" name="Picture 12" descr="C:\Documents and Settings\Švehlovi\Local Settings\Temporary Internet Files\Content.IE5\Y7773Q7H\MC90035612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860032" y="4077072"/>
            <a:ext cx="903840" cy="504056"/>
          </a:xfrm>
          <a:prstGeom prst="rect">
            <a:avLst/>
          </a:prstGeom>
          <a:noFill/>
        </p:spPr>
      </p:pic>
      <p:pic>
        <p:nvPicPr>
          <p:cNvPr id="1037" name="Picture 13" descr="C:\Documents and Settings\Švehlovi\Local Settings\Temporary Internet Files\Content.IE5\ENHYNXFA\MP900409310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156176" y="3789040"/>
            <a:ext cx="792088" cy="792088"/>
          </a:xfrm>
          <a:prstGeom prst="rect">
            <a:avLst/>
          </a:prstGeom>
          <a:noFill/>
        </p:spPr>
      </p:pic>
      <p:pic>
        <p:nvPicPr>
          <p:cNvPr id="1038" name="Picture 14" descr="C:\Documents and Settings\Švehlovi\Local Settings\Temporary Internet Files\Content.IE5\7UK5CGHU\MP900402444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452320" y="3933056"/>
            <a:ext cx="624472" cy="624472"/>
          </a:xfrm>
          <a:prstGeom prst="rect">
            <a:avLst/>
          </a:prstGeom>
          <a:noFill/>
        </p:spPr>
      </p:pic>
      <p:pic>
        <p:nvPicPr>
          <p:cNvPr id="1040" name="Picture 16" descr="C:\Documents and Settings\Švehlovi\Local Settings\Temporary Internet Files\Content.IE5\C8JQ4QV2\MP900289704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691680" y="5517232"/>
            <a:ext cx="1108720" cy="728059"/>
          </a:xfrm>
          <a:prstGeom prst="rect">
            <a:avLst/>
          </a:prstGeom>
          <a:noFill/>
        </p:spPr>
      </p:pic>
      <p:pic>
        <p:nvPicPr>
          <p:cNvPr id="1041" name="Picture 17" descr="C:\Documents and Settings\Švehlovi\Local Settings\Temporary Internet Files\Content.IE5\N90DKZWN\MP900403103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203848" y="5589240"/>
            <a:ext cx="941365" cy="629816"/>
          </a:xfrm>
          <a:prstGeom prst="rect">
            <a:avLst/>
          </a:prstGeom>
          <a:noFill/>
        </p:spPr>
      </p:pic>
      <p:pic>
        <p:nvPicPr>
          <p:cNvPr id="1042" name="Picture 18" descr="C:\Documents and Settings\Švehlovi\Local Settings\Temporary Internet Files\Content.IE5\I74GFA98\MC900439828[1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499992" y="5661248"/>
            <a:ext cx="651520" cy="651520"/>
          </a:xfrm>
          <a:prstGeom prst="rect">
            <a:avLst/>
          </a:prstGeom>
          <a:noFill/>
        </p:spPr>
      </p:pic>
      <p:pic>
        <p:nvPicPr>
          <p:cNvPr id="1043" name="Picture 19" descr="C:\Documents and Settings\Švehlovi\Local Settings\Temporary Internet Files\Content.IE5\K8561ZO2\MC900214978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292080" y="5517232"/>
            <a:ext cx="539941" cy="825000"/>
          </a:xfrm>
          <a:prstGeom prst="rect">
            <a:avLst/>
          </a:prstGeom>
          <a:noFill/>
        </p:spPr>
      </p:pic>
      <p:pic>
        <p:nvPicPr>
          <p:cNvPr id="1044" name="Picture 20" descr="C:\Documents and Settings\Švehlovi\Local Settings\Temporary Internet Files\Content.IE5\ENHYNXFA\MC900371068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899592" y="5589240"/>
            <a:ext cx="648072" cy="564501"/>
          </a:xfrm>
          <a:prstGeom prst="rect">
            <a:avLst/>
          </a:prstGeom>
          <a:noFill/>
        </p:spPr>
      </p:pic>
      <p:pic>
        <p:nvPicPr>
          <p:cNvPr id="1045" name="Picture 21" descr="C:\Documents and Settings\Švehlovi\Local Settings\Temporary Internet Files\Content.IE5\ENHYNXFA\MC900340772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452320" y="5589240"/>
            <a:ext cx="684203" cy="573007"/>
          </a:xfrm>
          <a:prstGeom prst="rect">
            <a:avLst/>
          </a:prstGeom>
          <a:noFill/>
        </p:spPr>
      </p:pic>
      <p:pic>
        <p:nvPicPr>
          <p:cNvPr id="1051" name="Picture 27" descr="C:\Documents and Settings\Švehlovi\Local Settings\Temporary Internet Files\Content.IE5\GLRQKX6W\MP900341692[1].jp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6300192" y="5301208"/>
            <a:ext cx="720080" cy="10094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názvy </a:t>
            </a:r>
            <a:r>
              <a:rPr lang="cs-CZ" dirty="0" smtClean="0">
                <a:solidFill>
                  <a:srgbClr val="FF0000"/>
                </a:solidFill>
              </a:rPr>
              <a:t>osob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zvířat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50"/>
                </a:solidFill>
              </a:rPr>
              <a:t>věcí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kočka, jezevec, myslivec, maliny, dívky,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ohrada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strom, paní, přítel, zmije, mech, pulec, sýček,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studna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řidič, sedmikráska, kohout, hříbek, jabloň, malíř,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ježek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nůžky, bratr, slon, auto, brouk, žirafa, Eva, lékař, </a:t>
            </a:r>
            <a:r>
              <a:rPr lang="cs-CZ" sz="2400" dirty="0" smtClean="0">
                <a:solidFill>
                  <a:srgbClr val="7030A0"/>
                </a:solidFill>
              </a:rPr>
              <a:t>hrad</a:t>
            </a:r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postel, kamarád, tygr, žehlička, učitel, ryba, </a:t>
            </a:r>
            <a:r>
              <a:rPr lang="cs-CZ" sz="2400" dirty="0" smtClean="0">
                <a:solidFill>
                  <a:srgbClr val="7030A0"/>
                </a:solidFill>
              </a:rPr>
              <a:t>rohlík</a:t>
            </a:r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hřiště, koník, cihla, čmelák, soused, syn, boty, </a:t>
            </a:r>
            <a:r>
              <a:rPr lang="cs-CZ" sz="2400" dirty="0" smtClean="0">
                <a:solidFill>
                  <a:srgbClr val="7030A0"/>
                </a:solidFill>
              </a:rPr>
              <a:t>pavouk </a:t>
            </a:r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mísa, zpěvák, rak, syn, pila, včela, šála, hrnek,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Petr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beran, cihla, mrkev, orel, otec, tramvaj, hruška,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vrabec 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klempíř, kabát, sýkora, vlak, růže, brusle, babička,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kluk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tempery, jablko, kocour, lékař, luk, domino,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strýček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čáp, koberec, cizinec, mrkev, počítač, srnec,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chodník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ředitel, kniha, havran, nožík, prodavač, drak, bříza, želva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Škrtni, co do řady nepatří  a vysvětli proč.  Přidej další slova do </a:t>
            </a:r>
            <a:r>
              <a:rPr lang="cs-CZ" sz="2400" dirty="0" smtClean="0"/>
              <a:t>řádku.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maminka, holička, děda, uklízečka, koště, Iva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pštros, kůň, labuť, řezník, prase, kráva, králík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guma, auto, tužka, kos, střecha, semafor, sešit</a:t>
            </a:r>
          </a:p>
          <a:p>
            <a:r>
              <a:rPr lang="cs-CZ" dirty="0" smtClean="0"/>
              <a:t>pračka, sestra, vrána, lepidlo, lepí, hrnek, kos</a:t>
            </a:r>
          </a:p>
          <a:p>
            <a:r>
              <a:rPr lang="cs-CZ" dirty="0" smtClean="0"/>
              <a:t>užovka, pero, pěkný, pokrývač, koláč, banán</a:t>
            </a:r>
          </a:p>
          <a:p>
            <a:r>
              <a:rPr lang="cs-CZ" dirty="0" smtClean="0"/>
              <a:t>mák, kráječ, šťáva, žák, kazeta, </a:t>
            </a:r>
            <a:r>
              <a:rPr lang="cs-CZ" dirty="0" smtClean="0"/>
              <a:t>nebo, myška </a:t>
            </a:r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rodiče, televize, pět, buchty, osel, bažant, tři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strakatý, racek, loď, červený pračka,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salám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sáček, blok, zubařka, zebra, naše,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moje, lyžař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klíč, když, mrak, pilot, okno, ale, lavice,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lvice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vesele, stůl, zajíček, soudce, anténa,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smutně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brambory, polévka, jíme, kuchařka, koření, jez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4179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Použity obrázky 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1002</TotalTime>
  <Words>512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Podstatná jména jsou názvy osob, zvířat a věcí. Můžeme na ně ukázat ten (pes), ta (kočka), to (kotě), ti (chlapci), ty (dívky), ta (housata).</vt:lpstr>
      <vt:lpstr>Podtrhni názvy osob, zvířat a věcí.</vt:lpstr>
      <vt:lpstr>Škrtni, co do řady nepatří  a vysvětli proč.  Přidej další slova do řádku.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125</cp:revision>
  <dcterms:created xsi:type="dcterms:W3CDTF">2011-08-21T15:31:45Z</dcterms:created>
  <dcterms:modified xsi:type="dcterms:W3CDTF">2012-03-08T15:09:42Z</dcterms:modified>
</cp:coreProperties>
</file>