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9"/>
  </p:notesMasterIdLst>
  <p:sldIdLst>
    <p:sldId id="256" r:id="rId2"/>
    <p:sldId id="257" r:id="rId3"/>
    <p:sldId id="262" r:id="rId4"/>
    <p:sldId id="264" r:id="rId5"/>
    <p:sldId id="265" r:id="rId6"/>
    <p:sldId id="263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8D33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4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 okres Jindřichův Hradec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Marie Švehlová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Párové souhlásky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CZ.1.O7/1.4.00/21.3136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VY_32_INOVACE_1B40Čj2_Párové souhlásky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1515" custLinFactNeighborY="90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 okres Jindřichův Hradec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8058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Marie Švehlová</a:t>
          </a:r>
          <a:endParaRPr lang="cs-CZ" sz="1800" kern="1200" dirty="0"/>
        </a:p>
      </dsp:txBody>
      <dsp:txXfrm>
        <a:off x="2016223" y="648058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VY_32_INOVACE_1B40Čj2_Párové souhlásky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Párové souhlásky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CZ.1.O7/1.4.00/21.3136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5091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5768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82571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6003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65649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55644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5153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84205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33386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83513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3797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93107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3.jpeg"/><Relationship Id="rId18" Type="http://schemas.openxmlformats.org/officeDocument/2006/relationships/image" Target="../media/image18.jpeg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12" Type="http://schemas.openxmlformats.org/officeDocument/2006/relationships/image" Target="../media/image12.wmf"/><Relationship Id="rId17" Type="http://schemas.openxmlformats.org/officeDocument/2006/relationships/image" Target="../media/image17.wmf"/><Relationship Id="rId2" Type="http://schemas.openxmlformats.org/officeDocument/2006/relationships/image" Target="../media/image2.wmf"/><Relationship Id="rId16" Type="http://schemas.openxmlformats.org/officeDocument/2006/relationships/image" Target="../media/image16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5" Type="http://schemas.openxmlformats.org/officeDocument/2006/relationships/image" Target="../media/image15.jpeg"/><Relationship Id="rId10" Type="http://schemas.openxmlformats.org/officeDocument/2006/relationships/image" Target="../media/image10.wmf"/><Relationship Id="rId19" Type="http://schemas.openxmlformats.org/officeDocument/2006/relationships/image" Target="../media/image19.wmf"/><Relationship Id="rId4" Type="http://schemas.openxmlformats.org/officeDocument/2006/relationships/image" Target="../media/image4.jpeg"/><Relationship Id="rId9" Type="http://schemas.openxmlformats.org/officeDocument/2006/relationships/image" Target="../media/image9.jpeg"/><Relationship Id="rId14" Type="http://schemas.openxmlformats.org/officeDocument/2006/relationships/image" Target="../media/image14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8632126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DUM je zaměřen na psaní znělých a neznělých párových souhlásek na konci slov.</a:t>
            </a:r>
          </a:p>
          <a:p>
            <a:r>
              <a:rPr lang="cs-CZ" dirty="0" smtClean="0"/>
              <a:t>Je určen pro žáky 2. ročníku.</a:t>
            </a:r>
          </a:p>
          <a:p>
            <a:r>
              <a:rPr lang="cs-CZ" dirty="0" smtClean="0"/>
              <a:t>Je připraven pro práci s interaktivní tabulí.</a:t>
            </a:r>
          </a:p>
          <a:p>
            <a:r>
              <a:rPr lang="cs-CZ" dirty="0" smtClean="0"/>
              <a:t>Činnost s interaktivní tabulí zvyšuje u dětí aktivitu, </a:t>
            </a:r>
            <a:r>
              <a:rPr lang="cs-CZ" dirty="0" smtClean="0"/>
              <a:t>žáci získávají informace</a:t>
            </a:r>
            <a:r>
              <a:rPr lang="cs-CZ" dirty="0" smtClean="0"/>
              <a:t> zajímavou formou, </a:t>
            </a:r>
            <a:r>
              <a:rPr lang="cs-CZ" dirty="0" smtClean="0"/>
              <a:t>jednotlivé snímky lze využít k </a:t>
            </a:r>
            <a:r>
              <a:rPr lang="cs-CZ" smtClean="0"/>
              <a:t>vyvození i k procvičení učiva, </a:t>
            </a:r>
            <a:r>
              <a:rPr lang="cs-CZ" dirty="0" smtClean="0"/>
              <a:t>je názorná.</a:t>
            </a:r>
          </a:p>
          <a:p>
            <a:r>
              <a:rPr lang="cs-CZ" dirty="0" smtClean="0"/>
              <a:t>Metodické pokyny:</a:t>
            </a:r>
          </a:p>
          <a:p>
            <a:pPr lvl="1"/>
            <a:r>
              <a:rPr lang="cs-CZ" dirty="0" smtClean="0"/>
              <a:t>Snímek 3: úkol je určen pro společnou práci, první seznámení                s učivem, odůvodnění lze zapisovat a podtrhávat souhlásky </a:t>
            </a:r>
          </a:p>
          <a:p>
            <a:pPr lvl="1"/>
            <a:r>
              <a:rPr lang="cs-CZ" dirty="0" smtClean="0"/>
              <a:t>Snímek 4: žáci dopisují fixem</a:t>
            </a:r>
          </a:p>
          <a:p>
            <a:pPr lvl="1"/>
            <a:r>
              <a:rPr lang="cs-CZ" dirty="0" smtClean="0"/>
              <a:t>Snímek 5: úkol je určen jako doplňkový pro šikovnější žáky</a:t>
            </a:r>
          </a:p>
          <a:p>
            <a:pPr lvl="1"/>
            <a:r>
              <a:rPr lang="cs-CZ" dirty="0" smtClean="0"/>
              <a:t>Snímek 6: procvičovací a kontrolní cvičení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Odůvodňuj psaní souhlásek na konci slov. Vždy si řekni slovo, které ti pomůže (jiný tvar slova nebo slovo příbuzné).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    Ha</a:t>
            </a:r>
            <a:r>
              <a:rPr lang="cs-CZ" b="1" dirty="0" smtClean="0">
                <a:solidFill>
                  <a:srgbClr val="C00000"/>
                </a:solidFill>
              </a:rPr>
              <a:t>d</a:t>
            </a:r>
            <a:r>
              <a:rPr lang="cs-CZ" dirty="0" smtClean="0">
                <a:solidFill>
                  <a:srgbClr val="C00000"/>
                </a:solidFill>
              </a:rPr>
              <a:t>, lo</a:t>
            </a:r>
            <a:r>
              <a:rPr lang="cs-CZ" b="1" dirty="0" smtClean="0">
                <a:solidFill>
                  <a:srgbClr val="C00000"/>
                </a:solidFill>
              </a:rPr>
              <a:t>ď</a:t>
            </a:r>
            <a:r>
              <a:rPr lang="cs-CZ" dirty="0" smtClean="0">
                <a:solidFill>
                  <a:srgbClr val="C00000"/>
                </a:solidFill>
              </a:rPr>
              <a:t>, bato</a:t>
            </a:r>
            <a:r>
              <a:rPr lang="cs-CZ" b="1" dirty="0" smtClean="0">
                <a:solidFill>
                  <a:srgbClr val="C00000"/>
                </a:solidFill>
              </a:rPr>
              <a:t>h</a:t>
            </a:r>
            <a:r>
              <a:rPr lang="cs-CZ" dirty="0" smtClean="0">
                <a:solidFill>
                  <a:srgbClr val="C00000"/>
                </a:solidFill>
              </a:rPr>
              <a:t>, zu</a:t>
            </a:r>
            <a:r>
              <a:rPr lang="cs-CZ" b="1" dirty="0" smtClean="0">
                <a:solidFill>
                  <a:srgbClr val="C00000"/>
                </a:solidFill>
              </a:rPr>
              <a:t>b</a:t>
            </a:r>
            <a:r>
              <a:rPr lang="cs-CZ" dirty="0" smtClean="0">
                <a:solidFill>
                  <a:srgbClr val="C00000"/>
                </a:solidFill>
              </a:rPr>
              <a:t>, paře</a:t>
            </a:r>
            <a:r>
              <a:rPr lang="cs-CZ" b="1" dirty="0" smtClean="0">
                <a:solidFill>
                  <a:srgbClr val="C00000"/>
                </a:solidFill>
              </a:rPr>
              <a:t>z</a:t>
            </a:r>
            <a:r>
              <a:rPr lang="cs-CZ" dirty="0" smtClean="0">
                <a:solidFill>
                  <a:srgbClr val="C00000"/>
                </a:solidFill>
              </a:rPr>
              <a:t>, soutě</a:t>
            </a:r>
            <a:r>
              <a:rPr lang="cs-CZ" b="1" dirty="0" smtClean="0">
                <a:solidFill>
                  <a:srgbClr val="C00000"/>
                </a:solidFill>
              </a:rPr>
              <a:t>ž</a:t>
            </a:r>
            <a:r>
              <a:rPr lang="cs-CZ" dirty="0" smtClean="0">
                <a:solidFill>
                  <a:srgbClr val="C00000"/>
                </a:solidFill>
              </a:rPr>
              <a:t>, le</a:t>
            </a:r>
            <a:r>
              <a:rPr lang="cs-CZ" b="1" dirty="0" smtClean="0">
                <a:solidFill>
                  <a:srgbClr val="C00000"/>
                </a:solidFill>
              </a:rPr>
              <a:t>v</a:t>
            </a:r>
            <a:r>
              <a:rPr lang="cs-CZ" dirty="0" smtClean="0">
                <a:solidFill>
                  <a:srgbClr val="C00000"/>
                </a:solidFill>
              </a:rPr>
              <a:t>, je</a:t>
            </a:r>
            <a:r>
              <a:rPr lang="cs-CZ" b="1" dirty="0" smtClean="0">
                <a:solidFill>
                  <a:srgbClr val="C00000"/>
                </a:solidFill>
              </a:rPr>
              <a:t>d</a:t>
            </a:r>
            <a:r>
              <a:rPr lang="cs-CZ" dirty="0" smtClean="0">
                <a:solidFill>
                  <a:srgbClr val="C00000"/>
                </a:solidFill>
              </a:rPr>
              <a:t>, ze</a:t>
            </a:r>
            <a:r>
              <a:rPr lang="cs-CZ" b="1" dirty="0" smtClean="0">
                <a:solidFill>
                  <a:srgbClr val="C00000"/>
                </a:solidFill>
              </a:rPr>
              <a:t>ď</a:t>
            </a:r>
            <a:r>
              <a:rPr lang="cs-CZ" dirty="0" smtClean="0">
                <a:solidFill>
                  <a:srgbClr val="C00000"/>
                </a:solidFill>
              </a:rPr>
              <a:t>, sní</a:t>
            </a:r>
            <a:r>
              <a:rPr lang="cs-CZ" b="1" dirty="0" smtClean="0">
                <a:solidFill>
                  <a:srgbClr val="C00000"/>
                </a:solidFill>
              </a:rPr>
              <a:t>h</a:t>
            </a:r>
            <a:r>
              <a:rPr lang="cs-CZ" dirty="0" smtClean="0">
                <a:solidFill>
                  <a:srgbClr val="C00000"/>
                </a:solidFill>
              </a:rPr>
              <a:t>, holu</a:t>
            </a:r>
            <a:r>
              <a:rPr lang="cs-CZ" b="1" dirty="0" smtClean="0">
                <a:solidFill>
                  <a:srgbClr val="C00000"/>
                </a:solidFill>
              </a:rPr>
              <a:t>b</a:t>
            </a:r>
            <a:r>
              <a:rPr lang="cs-CZ" dirty="0" smtClean="0">
                <a:solidFill>
                  <a:srgbClr val="C00000"/>
                </a:solidFill>
              </a:rPr>
              <a:t>, hrá</a:t>
            </a:r>
            <a:r>
              <a:rPr lang="cs-CZ" b="1" dirty="0" smtClean="0">
                <a:solidFill>
                  <a:srgbClr val="C00000"/>
                </a:solidFill>
              </a:rPr>
              <a:t>z</a:t>
            </a:r>
            <a:r>
              <a:rPr lang="cs-CZ" dirty="0" smtClean="0">
                <a:solidFill>
                  <a:srgbClr val="C00000"/>
                </a:solidFill>
              </a:rPr>
              <a:t>, strá</a:t>
            </a:r>
            <a:r>
              <a:rPr lang="cs-CZ" b="1" dirty="0" smtClean="0">
                <a:solidFill>
                  <a:srgbClr val="C00000"/>
                </a:solidFill>
              </a:rPr>
              <a:t>ž</a:t>
            </a:r>
            <a:r>
              <a:rPr lang="cs-CZ" dirty="0" smtClean="0">
                <a:solidFill>
                  <a:srgbClr val="C00000"/>
                </a:solidFill>
              </a:rPr>
              <a:t>, pá</a:t>
            </a:r>
            <a:r>
              <a:rPr lang="cs-CZ" b="1" dirty="0" smtClean="0">
                <a:solidFill>
                  <a:srgbClr val="C00000"/>
                </a:solidFill>
              </a:rPr>
              <a:t>v</a:t>
            </a:r>
            <a:r>
              <a:rPr lang="cs-CZ" dirty="0" smtClean="0">
                <a:solidFill>
                  <a:srgbClr val="C00000"/>
                </a:solidFill>
              </a:rPr>
              <a:t>, le</a:t>
            </a:r>
            <a:r>
              <a:rPr lang="cs-CZ" b="1" dirty="0" smtClean="0">
                <a:solidFill>
                  <a:srgbClr val="C00000"/>
                </a:solidFill>
              </a:rPr>
              <a:t>d</a:t>
            </a:r>
            <a:r>
              <a:rPr lang="cs-CZ" dirty="0" smtClean="0">
                <a:solidFill>
                  <a:srgbClr val="C00000"/>
                </a:solidFill>
              </a:rPr>
              <a:t>, se</a:t>
            </a:r>
            <a:r>
              <a:rPr lang="cs-CZ" b="1" dirty="0" smtClean="0">
                <a:solidFill>
                  <a:srgbClr val="C00000"/>
                </a:solidFill>
              </a:rPr>
              <a:t>ď</a:t>
            </a:r>
            <a:r>
              <a:rPr lang="cs-CZ" dirty="0" smtClean="0">
                <a:solidFill>
                  <a:srgbClr val="C00000"/>
                </a:solidFill>
              </a:rPr>
              <a:t>, bře</a:t>
            </a:r>
            <a:r>
              <a:rPr lang="cs-CZ" b="1" dirty="0" smtClean="0">
                <a:solidFill>
                  <a:srgbClr val="C00000"/>
                </a:solidFill>
              </a:rPr>
              <a:t>h</a:t>
            </a:r>
            <a:r>
              <a:rPr lang="cs-CZ" dirty="0" smtClean="0">
                <a:solidFill>
                  <a:srgbClr val="C00000"/>
                </a:solidFill>
              </a:rPr>
              <a:t>, du</a:t>
            </a:r>
            <a:r>
              <a:rPr lang="cs-CZ" b="1" dirty="0" smtClean="0">
                <a:solidFill>
                  <a:srgbClr val="C00000"/>
                </a:solidFill>
              </a:rPr>
              <a:t>b</a:t>
            </a:r>
            <a:r>
              <a:rPr lang="cs-CZ" dirty="0" smtClean="0">
                <a:solidFill>
                  <a:srgbClr val="C00000"/>
                </a:solidFill>
              </a:rPr>
              <a:t>, obra</a:t>
            </a:r>
            <a:r>
              <a:rPr lang="cs-CZ" b="1" dirty="0" smtClean="0">
                <a:solidFill>
                  <a:srgbClr val="C00000"/>
                </a:solidFill>
              </a:rPr>
              <a:t>z</a:t>
            </a:r>
            <a:r>
              <a:rPr lang="cs-CZ" dirty="0" smtClean="0">
                <a:solidFill>
                  <a:srgbClr val="C00000"/>
                </a:solidFill>
              </a:rPr>
              <a:t>, kalu</a:t>
            </a:r>
            <a:r>
              <a:rPr lang="cs-CZ" b="1" dirty="0" smtClean="0">
                <a:solidFill>
                  <a:srgbClr val="C00000"/>
                </a:solidFill>
              </a:rPr>
              <a:t>ž</a:t>
            </a:r>
            <a:r>
              <a:rPr lang="cs-CZ" dirty="0" smtClean="0">
                <a:solidFill>
                  <a:srgbClr val="C00000"/>
                </a:solidFill>
              </a:rPr>
              <a:t>, kre</a:t>
            </a:r>
            <a:r>
              <a:rPr lang="cs-CZ" b="1" dirty="0" smtClean="0">
                <a:solidFill>
                  <a:srgbClr val="C00000"/>
                </a:solidFill>
              </a:rPr>
              <a:t>v</a:t>
            </a:r>
            <a:r>
              <a:rPr lang="cs-CZ" dirty="0" smtClean="0">
                <a:solidFill>
                  <a:srgbClr val="C00000"/>
                </a:solidFill>
              </a:rPr>
              <a:t>, me</a:t>
            </a:r>
            <a:r>
              <a:rPr lang="cs-CZ" b="1" dirty="0" smtClean="0">
                <a:solidFill>
                  <a:srgbClr val="C00000"/>
                </a:solidFill>
              </a:rPr>
              <a:t>d</a:t>
            </a:r>
            <a:r>
              <a:rPr lang="cs-CZ" dirty="0" smtClean="0">
                <a:solidFill>
                  <a:srgbClr val="C00000"/>
                </a:solidFill>
              </a:rPr>
              <a:t>, pora</a:t>
            </a:r>
            <a:r>
              <a:rPr lang="cs-CZ" b="1" dirty="0" smtClean="0">
                <a:solidFill>
                  <a:srgbClr val="C00000"/>
                </a:solidFill>
              </a:rPr>
              <a:t>ď</a:t>
            </a:r>
            <a:r>
              <a:rPr lang="cs-CZ" dirty="0" smtClean="0">
                <a:solidFill>
                  <a:srgbClr val="C00000"/>
                </a:solidFill>
              </a:rPr>
              <a:t>, </a:t>
            </a:r>
            <a:r>
              <a:rPr lang="cs-CZ" dirty="0" smtClean="0">
                <a:solidFill>
                  <a:srgbClr val="00B050"/>
                </a:solidFill>
              </a:rPr>
              <a:t>tvaro</a:t>
            </a:r>
            <a:r>
              <a:rPr lang="cs-CZ" b="1" dirty="0" smtClean="0">
                <a:solidFill>
                  <a:srgbClr val="00B050"/>
                </a:solidFill>
              </a:rPr>
              <a:t>h</a:t>
            </a:r>
            <a:r>
              <a:rPr lang="cs-CZ" dirty="0" smtClean="0">
                <a:solidFill>
                  <a:srgbClr val="00B050"/>
                </a:solidFill>
              </a:rPr>
              <a:t>, hři</a:t>
            </a:r>
            <a:r>
              <a:rPr lang="cs-CZ" b="1" dirty="0" smtClean="0">
                <a:solidFill>
                  <a:srgbClr val="00B050"/>
                </a:solidFill>
              </a:rPr>
              <a:t>b</a:t>
            </a:r>
            <a:r>
              <a:rPr lang="cs-CZ" dirty="0" smtClean="0">
                <a:solidFill>
                  <a:srgbClr val="00B050"/>
                </a:solidFill>
              </a:rPr>
              <a:t>, domo</a:t>
            </a:r>
            <a:r>
              <a:rPr lang="cs-CZ" b="1" dirty="0" smtClean="0">
                <a:solidFill>
                  <a:srgbClr val="00B050"/>
                </a:solidFill>
              </a:rPr>
              <a:t>v</a:t>
            </a:r>
            <a:r>
              <a:rPr lang="cs-CZ" dirty="0" smtClean="0">
                <a:solidFill>
                  <a:srgbClr val="00B050"/>
                </a:solidFill>
              </a:rPr>
              <a:t>, hla</a:t>
            </a:r>
            <a:r>
              <a:rPr lang="cs-CZ" b="1" dirty="0" smtClean="0">
                <a:solidFill>
                  <a:srgbClr val="00B050"/>
                </a:solidFill>
              </a:rPr>
              <a:t>d</a:t>
            </a:r>
            <a:r>
              <a:rPr lang="cs-CZ" dirty="0" smtClean="0">
                <a:solidFill>
                  <a:srgbClr val="00B050"/>
                </a:solidFill>
              </a:rPr>
              <a:t>, pstru</a:t>
            </a:r>
            <a:r>
              <a:rPr lang="cs-CZ" b="1" dirty="0" smtClean="0">
                <a:solidFill>
                  <a:srgbClr val="00B050"/>
                </a:solidFill>
              </a:rPr>
              <a:t>h</a:t>
            </a:r>
            <a:r>
              <a:rPr lang="cs-CZ" dirty="0" smtClean="0">
                <a:solidFill>
                  <a:srgbClr val="00B050"/>
                </a:solidFill>
              </a:rPr>
              <a:t>, chlé</a:t>
            </a:r>
            <a:r>
              <a:rPr lang="cs-CZ" b="1" dirty="0" smtClean="0">
                <a:solidFill>
                  <a:srgbClr val="00B050"/>
                </a:solidFill>
              </a:rPr>
              <a:t>b</a:t>
            </a:r>
            <a:r>
              <a:rPr lang="cs-CZ" dirty="0" smtClean="0">
                <a:solidFill>
                  <a:srgbClr val="00B050"/>
                </a:solidFill>
              </a:rPr>
              <a:t>, prova</a:t>
            </a:r>
            <a:r>
              <a:rPr lang="cs-CZ" b="1" dirty="0" smtClean="0">
                <a:solidFill>
                  <a:srgbClr val="00B050"/>
                </a:solidFill>
              </a:rPr>
              <a:t>z</a:t>
            </a:r>
            <a:r>
              <a:rPr lang="cs-CZ" dirty="0" smtClean="0">
                <a:solidFill>
                  <a:srgbClr val="00B050"/>
                </a:solidFill>
              </a:rPr>
              <a:t>, usma</a:t>
            </a:r>
            <a:r>
              <a:rPr lang="cs-CZ" b="1" dirty="0" smtClean="0">
                <a:solidFill>
                  <a:srgbClr val="00B050"/>
                </a:solidFill>
              </a:rPr>
              <a:t>ž</a:t>
            </a:r>
            <a:r>
              <a:rPr lang="cs-CZ" dirty="0" smtClean="0">
                <a:solidFill>
                  <a:srgbClr val="00B050"/>
                </a:solidFill>
              </a:rPr>
              <a:t>, su</a:t>
            </a:r>
            <a:r>
              <a:rPr lang="cs-CZ" b="1" dirty="0" smtClean="0">
                <a:solidFill>
                  <a:srgbClr val="00B050"/>
                </a:solidFill>
              </a:rPr>
              <a:t>d</a:t>
            </a:r>
            <a:r>
              <a:rPr lang="cs-CZ" dirty="0" smtClean="0">
                <a:solidFill>
                  <a:srgbClr val="00B050"/>
                </a:solidFill>
              </a:rPr>
              <a:t>, mrá</a:t>
            </a:r>
            <a:r>
              <a:rPr lang="cs-CZ" b="1" dirty="0" smtClean="0">
                <a:solidFill>
                  <a:srgbClr val="00B050"/>
                </a:solidFill>
              </a:rPr>
              <a:t>z</a:t>
            </a:r>
            <a:r>
              <a:rPr lang="cs-CZ" dirty="0" smtClean="0">
                <a:solidFill>
                  <a:srgbClr val="00B050"/>
                </a:solidFill>
              </a:rPr>
              <a:t>, nů</a:t>
            </a:r>
            <a:r>
              <a:rPr lang="cs-CZ" b="1" dirty="0" smtClean="0">
                <a:solidFill>
                  <a:srgbClr val="00B050"/>
                </a:solidFill>
              </a:rPr>
              <a:t>ž</a:t>
            </a:r>
            <a:r>
              <a:rPr lang="cs-CZ" dirty="0" smtClean="0">
                <a:solidFill>
                  <a:srgbClr val="00B050"/>
                </a:solidFill>
              </a:rPr>
              <a:t>, vů</a:t>
            </a:r>
            <a:r>
              <a:rPr lang="cs-CZ" b="1" dirty="0" smtClean="0">
                <a:solidFill>
                  <a:srgbClr val="00B050"/>
                </a:solidFill>
              </a:rPr>
              <a:t>z</a:t>
            </a:r>
            <a:r>
              <a:rPr lang="cs-CZ" dirty="0" smtClean="0">
                <a:solidFill>
                  <a:srgbClr val="00B050"/>
                </a:solidFill>
              </a:rPr>
              <a:t>, su</a:t>
            </a:r>
            <a:r>
              <a:rPr lang="cs-CZ" b="1" dirty="0" smtClean="0">
                <a:solidFill>
                  <a:srgbClr val="00B050"/>
                </a:solidFill>
              </a:rPr>
              <a:t>d</a:t>
            </a:r>
            <a:r>
              <a:rPr lang="cs-CZ" dirty="0" smtClean="0">
                <a:solidFill>
                  <a:srgbClr val="00B050"/>
                </a:solidFill>
              </a:rPr>
              <a:t>, obu</a:t>
            </a:r>
            <a:r>
              <a:rPr lang="cs-CZ" b="1" dirty="0" smtClean="0">
                <a:solidFill>
                  <a:srgbClr val="00B050"/>
                </a:solidFill>
              </a:rPr>
              <a:t>v</a:t>
            </a:r>
            <a:r>
              <a:rPr lang="cs-CZ" dirty="0" smtClean="0">
                <a:solidFill>
                  <a:srgbClr val="00B050"/>
                </a:solidFill>
              </a:rPr>
              <a:t>, le</a:t>
            </a:r>
            <a:r>
              <a:rPr lang="cs-CZ" b="1" dirty="0" smtClean="0">
                <a:solidFill>
                  <a:srgbClr val="00B050"/>
                </a:solidFill>
              </a:rPr>
              <a:t>ž</a:t>
            </a:r>
            <a:r>
              <a:rPr lang="cs-CZ" dirty="0" smtClean="0">
                <a:solidFill>
                  <a:srgbClr val="00B050"/>
                </a:solidFill>
              </a:rPr>
              <a:t>, mrke</a:t>
            </a:r>
            <a:r>
              <a:rPr lang="cs-CZ" b="1" dirty="0" smtClean="0">
                <a:solidFill>
                  <a:srgbClr val="00B050"/>
                </a:solidFill>
              </a:rPr>
              <a:t>v</a:t>
            </a:r>
            <a:r>
              <a:rPr lang="cs-CZ" dirty="0" smtClean="0">
                <a:solidFill>
                  <a:srgbClr val="00B050"/>
                </a:solidFill>
              </a:rPr>
              <a:t>, chlév, hou</a:t>
            </a:r>
            <a:r>
              <a:rPr lang="cs-CZ" b="1" dirty="0" smtClean="0">
                <a:solidFill>
                  <a:srgbClr val="00B050"/>
                </a:solidFill>
              </a:rPr>
              <a:t>f</a:t>
            </a:r>
            <a:r>
              <a:rPr lang="cs-CZ" dirty="0" smtClean="0">
                <a:solidFill>
                  <a:srgbClr val="00B050"/>
                </a:solidFill>
              </a:rPr>
              <a:t>, skle</a:t>
            </a:r>
            <a:r>
              <a:rPr lang="cs-CZ" b="1" dirty="0" smtClean="0">
                <a:solidFill>
                  <a:srgbClr val="00B050"/>
                </a:solidFill>
              </a:rPr>
              <a:t>p</a:t>
            </a:r>
            <a:r>
              <a:rPr lang="cs-CZ" dirty="0" smtClean="0">
                <a:solidFill>
                  <a:srgbClr val="00B050"/>
                </a:solidFill>
              </a:rPr>
              <a:t>, my</a:t>
            </a:r>
            <a:r>
              <a:rPr lang="cs-CZ" b="1" dirty="0" smtClean="0">
                <a:solidFill>
                  <a:srgbClr val="00B050"/>
                </a:solidFill>
              </a:rPr>
              <a:t>š</a:t>
            </a:r>
            <a:r>
              <a:rPr lang="cs-CZ" dirty="0" smtClean="0">
                <a:solidFill>
                  <a:srgbClr val="00B050"/>
                </a:solidFill>
              </a:rPr>
              <a:t>, hrá</a:t>
            </a:r>
            <a:r>
              <a:rPr lang="cs-CZ" b="1" dirty="0" smtClean="0">
                <a:solidFill>
                  <a:srgbClr val="00B050"/>
                </a:solidFill>
              </a:rPr>
              <a:t>ch</a:t>
            </a:r>
            <a:r>
              <a:rPr lang="cs-CZ" dirty="0" smtClean="0">
                <a:solidFill>
                  <a:srgbClr val="00B050"/>
                </a:solidFill>
              </a:rPr>
              <a:t>, </a:t>
            </a:r>
            <a:r>
              <a:rPr lang="cs-CZ" dirty="0" smtClean="0"/>
              <a:t>šrou</a:t>
            </a:r>
            <a:r>
              <a:rPr lang="cs-CZ" b="1" dirty="0" smtClean="0"/>
              <a:t>b</a:t>
            </a:r>
            <a:r>
              <a:rPr lang="cs-CZ" dirty="0" smtClean="0"/>
              <a:t>, medvě</a:t>
            </a:r>
            <a:r>
              <a:rPr lang="cs-CZ" b="1" dirty="0" smtClean="0"/>
              <a:t>d</a:t>
            </a:r>
            <a:r>
              <a:rPr lang="cs-CZ" dirty="0" smtClean="0"/>
              <a:t>, ší</a:t>
            </a:r>
            <a:r>
              <a:rPr lang="cs-CZ" b="1" dirty="0" smtClean="0"/>
              <a:t>p</a:t>
            </a:r>
            <a:r>
              <a:rPr lang="cs-CZ" dirty="0" smtClean="0"/>
              <a:t>, jeřá</a:t>
            </a:r>
            <a:r>
              <a:rPr lang="cs-CZ" b="1" dirty="0" smtClean="0"/>
              <a:t>b</a:t>
            </a:r>
            <a:r>
              <a:rPr lang="cs-CZ" dirty="0" smtClean="0"/>
              <a:t>, chru</a:t>
            </a:r>
            <a:r>
              <a:rPr lang="cs-CZ" b="1" dirty="0" smtClean="0"/>
              <a:t>p</a:t>
            </a:r>
            <a:r>
              <a:rPr lang="cs-CZ" dirty="0" smtClean="0"/>
              <a:t>, stře</a:t>
            </a:r>
            <a:r>
              <a:rPr lang="cs-CZ" b="1" dirty="0" smtClean="0"/>
              <a:t>p</a:t>
            </a:r>
            <a:r>
              <a:rPr lang="cs-CZ" dirty="0" smtClean="0"/>
              <a:t>, pla</a:t>
            </a:r>
            <a:r>
              <a:rPr lang="cs-CZ" b="1" dirty="0" smtClean="0"/>
              <a:t>z</a:t>
            </a:r>
            <a:r>
              <a:rPr lang="cs-CZ" dirty="0" smtClean="0"/>
              <a:t>, kli</a:t>
            </a:r>
            <a:r>
              <a:rPr lang="cs-CZ" b="1" dirty="0" smtClean="0"/>
              <a:t>d</a:t>
            </a:r>
            <a:r>
              <a:rPr lang="cs-CZ" dirty="0" smtClean="0"/>
              <a:t>, labu</a:t>
            </a:r>
            <a:r>
              <a:rPr lang="cs-CZ" b="1" dirty="0" smtClean="0"/>
              <a:t>ť</a:t>
            </a:r>
            <a:r>
              <a:rPr lang="cs-CZ" dirty="0" smtClean="0"/>
              <a:t>, láhe</a:t>
            </a:r>
            <a:r>
              <a:rPr lang="cs-CZ" b="1" dirty="0" smtClean="0"/>
              <a:t>v</a:t>
            </a:r>
            <a:r>
              <a:rPr lang="cs-CZ" dirty="0" smtClean="0"/>
              <a:t>, řetě</a:t>
            </a:r>
            <a:r>
              <a:rPr lang="cs-CZ" b="1" dirty="0" smtClean="0"/>
              <a:t>z</a:t>
            </a:r>
            <a:r>
              <a:rPr lang="cs-CZ" dirty="0" smtClean="0"/>
              <a:t>, zápa</a:t>
            </a:r>
            <a:r>
              <a:rPr lang="cs-CZ" b="1" dirty="0" smtClean="0"/>
              <a:t>s</a:t>
            </a:r>
            <a:r>
              <a:rPr lang="cs-CZ" dirty="0" smtClean="0"/>
              <a:t>, gulá</a:t>
            </a:r>
            <a:r>
              <a:rPr lang="cs-CZ" b="1" dirty="0" smtClean="0"/>
              <a:t>š</a:t>
            </a:r>
            <a:r>
              <a:rPr lang="cs-CZ" dirty="0" smtClean="0"/>
              <a:t>, uka</a:t>
            </a:r>
            <a:r>
              <a:rPr lang="cs-CZ" b="1" dirty="0" smtClean="0"/>
              <a:t>ž</a:t>
            </a:r>
            <a:r>
              <a:rPr lang="cs-CZ" dirty="0" smtClean="0"/>
              <a:t>, kru</a:t>
            </a:r>
            <a:r>
              <a:rPr lang="cs-CZ" b="1" dirty="0" smtClean="0"/>
              <a:t>h</a:t>
            </a:r>
            <a:r>
              <a:rPr lang="cs-CZ" dirty="0" smtClean="0"/>
              <a:t>, ji</a:t>
            </a:r>
            <a:r>
              <a:rPr lang="cs-CZ" b="1" dirty="0" smtClean="0"/>
              <a:t>h</a:t>
            </a:r>
            <a:r>
              <a:rPr lang="cs-CZ" dirty="0" smtClean="0"/>
              <a:t>, slou</a:t>
            </a:r>
            <a:r>
              <a:rPr lang="cs-CZ" b="1" dirty="0" smtClean="0"/>
              <a:t>p</a:t>
            </a:r>
            <a:r>
              <a:rPr lang="cs-CZ" dirty="0" smtClean="0"/>
              <a:t>, kabá</a:t>
            </a:r>
            <a:r>
              <a:rPr lang="cs-CZ" b="1" dirty="0" smtClean="0"/>
              <a:t>t</a:t>
            </a:r>
            <a:r>
              <a:rPr lang="cs-CZ" dirty="0" smtClean="0"/>
              <a:t>, věte</a:t>
            </a:r>
            <a:r>
              <a:rPr lang="cs-CZ" b="1" dirty="0" smtClean="0"/>
              <a:t>v</a:t>
            </a:r>
            <a:r>
              <a:rPr lang="cs-CZ" dirty="0" smtClean="0"/>
              <a:t>, ply</a:t>
            </a:r>
            <a:r>
              <a:rPr lang="cs-CZ" b="1" dirty="0" smtClean="0"/>
              <a:t>š</a:t>
            </a:r>
            <a:r>
              <a:rPr lang="cs-CZ" dirty="0" smtClean="0"/>
              <a:t>, hmy</a:t>
            </a:r>
            <a:r>
              <a:rPr lang="cs-CZ" b="1" dirty="0" smtClean="0"/>
              <a:t>z</a:t>
            </a:r>
            <a:r>
              <a:rPr lang="cs-CZ" dirty="0" smtClean="0"/>
              <a:t>, slepý</a:t>
            </a:r>
            <a:r>
              <a:rPr lang="cs-CZ" b="1" dirty="0" smtClean="0"/>
              <a:t>š</a:t>
            </a:r>
            <a:r>
              <a:rPr lang="cs-CZ" dirty="0" smtClean="0"/>
              <a:t>, paro</a:t>
            </a:r>
            <a:r>
              <a:rPr lang="cs-CZ" b="1" dirty="0" smtClean="0"/>
              <a:t>h</a:t>
            </a:r>
            <a:r>
              <a:rPr lang="cs-CZ" dirty="0" smtClean="0"/>
              <a:t>, chlé</a:t>
            </a:r>
            <a:r>
              <a:rPr lang="cs-CZ" b="1" dirty="0" smtClean="0"/>
              <a:t>v</a:t>
            </a:r>
            <a:r>
              <a:rPr lang="cs-CZ" dirty="0" smtClean="0"/>
              <a:t>, drá</a:t>
            </a:r>
            <a:r>
              <a:rPr lang="cs-CZ" b="1" dirty="0" smtClean="0"/>
              <a:t>p</a:t>
            </a:r>
            <a:r>
              <a:rPr lang="cs-CZ" dirty="0" smtClean="0"/>
              <a:t>, smí</a:t>
            </a:r>
            <a:r>
              <a:rPr lang="cs-CZ" b="1" dirty="0" smtClean="0"/>
              <a:t>ch</a:t>
            </a:r>
            <a:r>
              <a:rPr lang="cs-CZ" dirty="0" smtClean="0"/>
              <a:t>, obva</a:t>
            </a:r>
            <a:r>
              <a:rPr lang="cs-CZ" b="1" dirty="0" smtClean="0"/>
              <a:t>z</a:t>
            </a:r>
            <a:endParaRPr lang="cs-CZ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Napiš, co vidíš na obrázku. Odůvodňuj.</a:t>
            </a:r>
            <a:endParaRPr lang="cs-CZ" sz="2400" dirty="0"/>
          </a:p>
        </p:txBody>
      </p:sp>
      <p:pic>
        <p:nvPicPr>
          <p:cNvPr id="1026" name="Picture 2" descr="C:\Documents and Settings\Švehlovi\Local Settings\Temporary Internet Files\Content.IE5\ZSWH02WO\MC9003244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700808"/>
            <a:ext cx="899583" cy="648072"/>
          </a:xfrm>
          <a:prstGeom prst="rect">
            <a:avLst/>
          </a:prstGeom>
          <a:noFill/>
        </p:spPr>
      </p:pic>
      <p:pic>
        <p:nvPicPr>
          <p:cNvPr id="1027" name="Picture 3" descr="C:\Documents and Settings\Švehlovi\Local Settings\Temporary Internet Files\Content.IE5\X2WC5Q8F\MP90040252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1628800"/>
            <a:ext cx="648072" cy="648072"/>
          </a:xfrm>
          <a:prstGeom prst="rect">
            <a:avLst/>
          </a:prstGeom>
          <a:noFill/>
        </p:spPr>
      </p:pic>
      <p:pic>
        <p:nvPicPr>
          <p:cNvPr id="1028" name="Picture 4" descr="C:\Documents and Settings\Švehlovi\Local Settings\Temporary Internet Files\Content.IE5\HEEVQ724\MP90034171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67456" y="1600201"/>
            <a:ext cx="656472" cy="920288"/>
          </a:xfrm>
          <a:prstGeom prst="rect">
            <a:avLst/>
          </a:prstGeom>
          <a:noFill/>
        </p:spPr>
      </p:pic>
      <p:pic>
        <p:nvPicPr>
          <p:cNvPr id="1029" name="Picture 5" descr="C:\Documents and Settings\Švehlovi\Local Settings\Temporary Internet Files\Content.IE5\I74GFA98\MC90019213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99992" y="1700808"/>
            <a:ext cx="679610" cy="820537"/>
          </a:xfrm>
          <a:prstGeom prst="rect">
            <a:avLst/>
          </a:prstGeom>
          <a:noFill/>
        </p:spPr>
      </p:pic>
      <p:pic>
        <p:nvPicPr>
          <p:cNvPr id="1030" name="Picture 6" descr="C:\Documents and Settings\Švehlovi\Local Settings\Temporary Internet Files\Content.IE5\K8561ZO2\MC90033233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52120" y="1772816"/>
            <a:ext cx="766830" cy="792088"/>
          </a:xfrm>
          <a:prstGeom prst="rect">
            <a:avLst/>
          </a:prstGeom>
          <a:noFill/>
        </p:spPr>
      </p:pic>
      <p:pic>
        <p:nvPicPr>
          <p:cNvPr id="1031" name="Picture 7" descr="C:\Documents and Settings\Švehlovi\Local Settings\Temporary Internet Files\Content.IE5\Q6WYLA7I\MC900441807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20272" y="1772816"/>
            <a:ext cx="795536" cy="795536"/>
          </a:xfrm>
          <a:prstGeom prst="rect">
            <a:avLst/>
          </a:prstGeom>
          <a:noFill/>
        </p:spPr>
      </p:pic>
      <p:pic>
        <p:nvPicPr>
          <p:cNvPr id="1032" name="Picture 8" descr="C:\Documents and Settings\Švehlovi\Local Settings\Temporary Internet Files\Content.IE5\1LZNZS9U\MP900390181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39552" y="3501008"/>
            <a:ext cx="656472" cy="920288"/>
          </a:xfrm>
          <a:prstGeom prst="rect">
            <a:avLst/>
          </a:prstGeom>
          <a:noFill/>
        </p:spPr>
      </p:pic>
      <p:pic>
        <p:nvPicPr>
          <p:cNvPr id="1033" name="Picture 9" descr="C:\Documents and Settings\Švehlovi\Local Settings\Temporary Internet Files\Content.IE5\CXAE6O5M\MP900439428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619672" y="3429000"/>
            <a:ext cx="936104" cy="936104"/>
          </a:xfrm>
          <a:prstGeom prst="rect">
            <a:avLst/>
          </a:prstGeom>
          <a:noFill/>
        </p:spPr>
      </p:pic>
      <p:pic>
        <p:nvPicPr>
          <p:cNvPr id="1034" name="Picture 10" descr="C:\Documents and Settings\Švehlovi\Local Settings\Temporary Internet Files\Content.IE5\X2WC5Q8F\MC900411868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843808" y="3573016"/>
            <a:ext cx="771898" cy="757004"/>
          </a:xfrm>
          <a:prstGeom prst="rect">
            <a:avLst/>
          </a:prstGeom>
          <a:noFill/>
        </p:spPr>
      </p:pic>
      <p:pic>
        <p:nvPicPr>
          <p:cNvPr id="1036" name="Picture 12" descr="C:\Documents and Settings\Švehlovi\Local Settings\Temporary Internet Files\Content.IE5\D7VN4734\MC900193374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211960" y="3429000"/>
            <a:ext cx="901389" cy="859755"/>
          </a:xfrm>
          <a:prstGeom prst="rect">
            <a:avLst/>
          </a:prstGeom>
          <a:noFill/>
        </p:spPr>
      </p:pic>
      <p:pic>
        <p:nvPicPr>
          <p:cNvPr id="1037" name="Picture 13" descr="C:\Documents and Settings\Švehlovi\Local Settings\Temporary Internet Files\Content.IE5\1LZNZS9U\MC900109261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652120" y="3501008"/>
            <a:ext cx="831441" cy="883091"/>
          </a:xfrm>
          <a:prstGeom prst="rect">
            <a:avLst/>
          </a:prstGeom>
          <a:noFill/>
        </p:spPr>
      </p:pic>
      <p:pic>
        <p:nvPicPr>
          <p:cNvPr id="1038" name="Picture 14" descr="C:\Documents and Settings\Švehlovi\Local Settings\Temporary Internet Files\Content.IE5\7UK5CGHU\MP900403181[1]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020272" y="3573016"/>
            <a:ext cx="1080120" cy="719798"/>
          </a:xfrm>
          <a:prstGeom prst="rect">
            <a:avLst/>
          </a:prstGeom>
          <a:noFill/>
        </p:spPr>
      </p:pic>
      <p:pic>
        <p:nvPicPr>
          <p:cNvPr id="1041" name="Picture 17" descr="C:\Documents and Settings\Švehlovi\Local Settings\Temporary Internet Files\Content.IE5\12IPC5UJ\MC900351346[1].wmf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395536" y="5373216"/>
            <a:ext cx="705081" cy="809817"/>
          </a:xfrm>
          <a:prstGeom prst="rect">
            <a:avLst/>
          </a:prstGeom>
          <a:noFill/>
        </p:spPr>
      </p:pic>
      <p:pic>
        <p:nvPicPr>
          <p:cNvPr id="1042" name="Picture 18" descr="C:\Documents and Settings\Švehlovi\Local Settings\Temporary Internet Files\Content.IE5\N90DKZWN\MP900201313[1].jp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1619672" y="5517232"/>
            <a:ext cx="864096" cy="568863"/>
          </a:xfrm>
          <a:prstGeom prst="rect">
            <a:avLst/>
          </a:prstGeom>
          <a:noFill/>
        </p:spPr>
      </p:pic>
      <p:pic>
        <p:nvPicPr>
          <p:cNvPr id="1044" name="Picture 20" descr="C:\Documents and Settings\Švehlovi\Local Settings\Temporary Internet Files\Content.IE5\C8JQ4QV2\MC900290078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427984" y="5517232"/>
            <a:ext cx="587021" cy="720080"/>
          </a:xfrm>
          <a:prstGeom prst="rect">
            <a:avLst/>
          </a:prstGeom>
          <a:noFill/>
        </p:spPr>
      </p:pic>
      <p:pic>
        <p:nvPicPr>
          <p:cNvPr id="1045" name="Picture 21" descr="C:\Documents and Settings\Švehlovi\Local Settings\Temporary Internet Files\Content.IE5\Y7773Q7H\MC900250839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5508104" y="5373216"/>
            <a:ext cx="1036792" cy="783498"/>
          </a:xfrm>
          <a:prstGeom prst="rect">
            <a:avLst/>
          </a:prstGeom>
          <a:noFill/>
        </p:spPr>
      </p:pic>
      <p:pic>
        <p:nvPicPr>
          <p:cNvPr id="1046" name="Picture 22" descr="C:\Documents and Settings\Švehlovi\Local Settings\Temporary Internet Files\Content.IE5\SA6MCHS3\MP900405230[1].jpg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6804248" y="5373216"/>
            <a:ext cx="1184176" cy="845840"/>
          </a:xfrm>
          <a:prstGeom prst="rect">
            <a:avLst/>
          </a:prstGeom>
          <a:noFill/>
        </p:spPr>
      </p:pic>
      <p:pic>
        <p:nvPicPr>
          <p:cNvPr id="1047" name="Picture 23" descr="C:\Documents and Settings\Švehlovi\Local Settings\Temporary Internet Files\Content.IE5\I74GFA98\MC900356117[1].wmf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2987824" y="5445224"/>
            <a:ext cx="815130" cy="792088"/>
          </a:xfrm>
          <a:prstGeom prst="rect">
            <a:avLst/>
          </a:prstGeom>
          <a:noFill/>
        </p:spPr>
      </p:pic>
      <p:cxnSp>
        <p:nvCxnSpPr>
          <p:cNvPr id="26" name="Přímá spojovací čára 25"/>
          <p:cNvCxnSpPr/>
          <p:nvPr/>
        </p:nvCxnSpPr>
        <p:spPr>
          <a:xfrm>
            <a:off x="179512" y="3212976"/>
            <a:ext cx="806489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467544" y="5085184"/>
            <a:ext cx="806489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395536" y="6669360"/>
            <a:ext cx="806489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Doplň správnou souhlásku a slova napiš. Zkus vymyslet podobnou skrývačku (např. P B)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ka_        mrá_                       vě_       gulá_</a:t>
            </a:r>
          </a:p>
          <a:p>
            <a:pPr>
              <a:buNone/>
            </a:pPr>
            <a:r>
              <a:rPr lang="cs-CZ" dirty="0" smtClean="0"/>
              <a:t>     pe_                      hla_            ple_                blí_</a:t>
            </a:r>
          </a:p>
          <a:p>
            <a:pPr>
              <a:buNone/>
            </a:pPr>
            <a:r>
              <a:rPr lang="cs-CZ" dirty="0" smtClean="0"/>
              <a:t>      no_                    hrá_             ko_                 uka_</a:t>
            </a:r>
          </a:p>
          <a:p>
            <a:pPr>
              <a:buNone/>
            </a:pPr>
            <a:r>
              <a:rPr lang="cs-CZ" dirty="0" smtClean="0"/>
              <a:t>            vů_         pá_                         ná_       mu_                      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2195736" y="2852936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  Z </a:t>
            </a:r>
            <a:endParaRPr lang="cs-CZ" sz="2400" dirty="0"/>
          </a:p>
        </p:txBody>
      </p:sp>
      <p:sp>
        <p:nvSpPr>
          <p:cNvPr id="5" name="Elipsa 4"/>
          <p:cNvSpPr/>
          <p:nvPr/>
        </p:nvSpPr>
        <p:spPr>
          <a:xfrm>
            <a:off x="6444208" y="292494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Š  Ž </a:t>
            </a:r>
            <a:endParaRPr lang="cs-CZ" sz="2400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3568" y="5157192"/>
            <a:ext cx="36004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683568" y="5661248"/>
            <a:ext cx="36004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683568" y="6165304"/>
            <a:ext cx="36004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5148064" y="6165304"/>
            <a:ext cx="36004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5148064" y="5661248"/>
            <a:ext cx="36004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5148064" y="5157192"/>
            <a:ext cx="36004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správné souhlásky.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Ha</a:t>
            </a:r>
            <a:r>
              <a:rPr lang="cs-CZ" b="1" dirty="0" smtClean="0">
                <a:solidFill>
                  <a:srgbClr val="7030A0"/>
                </a:solidFill>
              </a:rPr>
              <a:t>_</a:t>
            </a:r>
            <a:r>
              <a:rPr lang="cs-CZ" dirty="0" smtClean="0">
                <a:solidFill>
                  <a:srgbClr val="7030A0"/>
                </a:solidFill>
              </a:rPr>
              <a:t>, lo</a:t>
            </a:r>
            <a:r>
              <a:rPr lang="cs-CZ" b="1" dirty="0" smtClean="0">
                <a:solidFill>
                  <a:srgbClr val="7030A0"/>
                </a:solidFill>
              </a:rPr>
              <a:t>_</a:t>
            </a:r>
            <a:r>
              <a:rPr lang="cs-CZ" dirty="0" smtClean="0">
                <a:solidFill>
                  <a:srgbClr val="7030A0"/>
                </a:solidFill>
              </a:rPr>
              <a:t>, bato</a:t>
            </a:r>
            <a:r>
              <a:rPr lang="cs-CZ" b="1" dirty="0" smtClean="0">
                <a:solidFill>
                  <a:srgbClr val="7030A0"/>
                </a:solidFill>
              </a:rPr>
              <a:t>_</a:t>
            </a:r>
            <a:r>
              <a:rPr lang="cs-CZ" dirty="0" smtClean="0">
                <a:solidFill>
                  <a:srgbClr val="7030A0"/>
                </a:solidFill>
              </a:rPr>
              <a:t>, zu</a:t>
            </a:r>
            <a:r>
              <a:rPr lang="cs-CZ" b="1" dirty="0" smtClean="0">
                <a:solidFill>
                  <a:srgbClr val="7030A0"/>
                </a:solidFill>
              </a:rPr>
              <a:t>_</a:t>
            </a:r>
            <a:r>
              <a:rPr lang="cs-CZ" dirty="0" smtClean="0">
                <a:solidFill>
                  <a:srgbClr val="7030A0"/>
                </a:solidFill>
              </a:rPr>
              <a:t>, paře</a:t>
            </a:r>
            <a:r>
              <a:rPr lang="cs-CZ" b="1" dirty="0" smtClean="0">
                <a:solidFill>
                  <a:srgbClr val="7030A0"/>
                </a:solidFill>
              </a:rPr>
              <a:t>_</a:t>
            </a:r>
            <a:r>
              <a:rPr lang="cs-CZ" dirty="0" smtClean="0">
                <a:solidFill>
                  <a:srgbClr val="7030A0"/>
                </a:solidFill>
              </a:rPr>
              <a:t>, soutě</a:t>
            </a:r>
            <a:r>
              <a:rPr lang="cs-CZ" b="1" dirty="0" smtClean="0">
                <a:solidFill>
                  <a:srgbClr val="7030A0"/>
                </a:solidFill>
              </a:rPr>
              <a:t>_</a:t>
            </a:r>
            <a:r>
              <a:rPr lang="cs-CZ" dirty="0" smtClean="0">
                <a:solidFill>
                  <a:srgbClr val="7030A0"/>
                </a:solidFill>
              </a:rPr>
              <a:t>, le</a:t>
            </a:r>
            <a:r>
              <a:rPr lang="cs-CZ" b="1" dirty="0" smtClean="0">
                <a:solidFill>
                  <a:srgbClr val="7030A0"/>
                </a:solidFill>
              </a:rPr>
              <a:t>_</a:t>
            </a:r>
            <a:r>
              <a:rPr lang="cs-CZ" dirty="0" smtClean="0">
                <a:solidFill>
                  <a:srgbClr val="7030A0"/>
                </a:solidFill>
              </a:rPr>
              <a:t>, je</a:t>
            </a:r>
            <a:r>
              <a:rPr lang="cs-CZ" b="1" dirty="0" smtClean="0">
                <a:solidFill>
                  <a:srgbClr val="7030A0"/>
                </a:solidFill>
              </a:rPr>
              <a:t>_</a:t>
            </a:r>
            <a:r>
              <a:rPr lang="cs-CZ" dirty="0" smtClean="0">
                <a:solidFill>
                  <a:srgbClr val="7030A0"/>
                </a:solidFill>
              </a:rPr>
              <a:t>, ze</a:t>
            </a:r>
            <a:r>
              <a:rPr lang="cs-CZ" b="1" dirty="0" smtClean="0">
                <a:solidFill>
                  <a:srgbClr val="7030A0"/>
                </a:solidFill>
              </a:rPr>
              <a:t>_</a:t>
            </a:r>
            <a:r>
              <a:rPr lang="cs-CZ" dirty="0" smtClean="0">
                <a:solidFill>
                  <a:srgbClr val="7030A0"/>
                </a:solidFill>
              </a:rPr>
              <a:t>, sní</a:t>
            </a:r>
            <a:r>
              <a:rPr lang="cs-CZ" b="1" dirty="0" smtClean="0">
                <a:solidFill>
                  <a:srgbClr val="7030A0"/>
                </a:solidFill>
              </a:rPr>
              <a:t>_</a:t>
            </a:r>
            <a:r>
              <a:rPr lang="cs-CZ" dirty="0" smtClean="0">
                <a:solidFill>
                  <a:srgbClr val="7030A0"/>
                </a:solidFill>
              </a:rPr>
              <a:t>, holu</a:t>
            </a:r>
            <a:r>
              <a:rPr lang="cs-CZ" b="1" dirty="0" smtClean="0">
                <a:solidFill>
                  <a:srgbClr val="7030A0"/>
                </a:solidFill>
              </a:rPr>
              <a:t>_</a:t>
            </a:r>
            <a:r>
              <a:rPr lang="cs-CZ" dirty="0" smtClean="0">
                <a:solidFill>
                  <a:srgbClr val="7030A0"/>
                </a:solidFill>
              </a:rPr>
              <a:t>, hrá</a:t>
            </a:r>
            <a:r>
              <a:rPr lang="cs-CZ" b="1" dirty="0" smtClean="0">
                <a:solidFill>
                  <a:srgbClr val="7030A0"/>
                </a:solidFill>
              </a:rPr>
              <a:t>_</a:t>
            </a:r>
            <a:r>
              <a:rPr lang="cs-CZ" dirty="0" smtClean="0">
                <a:solidFill>
                  <a:srgbClr val="7030A0"/>
                </a:solidFill>
              </a:rPr>
              <a:t>, strá</a:t>
            </a:r>
            <a:r>
              <a:rPr lang="cs-CZ" b="1" dirty="0" smtClean="0">
                <a:solidFill>
                  <a:srgbClr val="7030A0"/>
                </a:solidFill>
              </a:rPr>
              <a:t>_</a:t>
            </a:r>
            <a:r>
              <a:rPr lang="cs-CZ" dirty="0" smtClean="0">
                <a:solidFill>
                  <a:srgbClr val="7030A0"/>
                </a:solidFill>
              </a:rPr>
              <a:t>, pá</a:t>
            </a:r>
            <a:r>
              <a:rPr lang="cs-CZ" b="1" dirty="0" smtClean="0">
                <a:solidFill>
                  <a:srgbClr val="7030A0"/>
                </a:solidFill>
              </a:rPr>
              <a:t>_</a:t>
            </a:r>
            <a:r>
              <a:rPr lang="cs-CZ" dirty="0" smtClean="0">
                <a:solidFill>
                  <a:srgbClr val="7030A0"/>
                </a:solidFill>
              </a:rPr>
              <a:t>, le</a:t>
            </a:r>
            <a:r>
              <a:rPr lang="cs-CZ" b="1" dirty="0" smtClean="0">
                <a:solidFill>
                  <a:srgbClr val="7030A0"/>
                </a:solidFill>
              </a:rPr>
              <a:t>_</a:t>
            </a:r>
            <a:r>
              <a:rPr lang="cs-CZ" dirty="0" smtClean="0">
                <a:solidFill>
                  <a:srgbClr val="7030A0"/>
                </a:solidFill>
              </a:rPr>
              <a:t>, se</a:t>
            </a:r>
            <a:r>
              <a:rPr lang="cs-CZ" b="1" dirty="0" smtClean="0">
                <a:solidFill>
                  <a:srgbClr val="7030A0"/>
                </a:solidFill>
              </a:rPr>
              <a:t>_</a:t>
            </a:r>
            <a:r>
              <a:rPr lang="cs-CZ" dirty="0" smtClean="0">
                <a:solidFill>
                  <a:srgbClr val="7030A0"/>
                </a:solidFill>
              </a:rPr>
              <a:t>, bře</a:t>
            </a:r>
            <a:r>
              <a:rPr lang="cs-CZ" b="1" dirty="0" smtClean="0">
                <a:solidFill>
                  <a:srgbClr val="7030A0"/>
                </a:solidFill>
              </a:rPr>
              <a:t>_</a:t>
            </a:r>
            <a:r>
              <a:rPr lang="cs-CZ" dirty="0" smtClean="0">
                <a:solidFill>
                  <a:srgbClr val="7030A0"/>
                </a:solidFill>
              </a:rPr>
              <a:t>, du</a:t>
            </a:r>
            <a:r>
              <a:rPr lang="cs-CZ" b="1" dirty="0" smtClean="0">
                <a:solidFill>
                  <a:srgbClr val="7030A0"/>
                </a:solidFill>
              </a:rPr>
              <a:t>_</a:t>
            </a:r>
            <a:r>
              <a:rPr lang="cs-CZ" dirty="0" smtClean="0">
                <a:solidFill>
                  <a:srgbClr val="7030A0"/>
                </a:solidFill>
              </a:rPr>
              <a:t>, obra</a:t>
            </a:r>
            <a:r>
              <a:rPr lang="cs-CZ" b="1" dirty="0" smtClean="0">
                <a:solidFill>
                  <a:srgbClr val="7030A0"/>
                </a:solidFill>
              </a:rPr>
              <a:t>_</a:t>
            </a:r>
            <a:r>
              <a:rPr lang="cs-CZ" dirty="0" smtClean="0">
                <a:solidFill>
                  <a:srgbClr val="7030A0"/>
                </a:solidFill>
              </a:rPr>
              <a:t>, kalu</a:t>
            </a:r>
            <a:r>
              <a:rPr lang="cs-CZ" b="1" dirty="0" smtClean="0">
                <a:solidFill>
                  <a:srgbClr val="7030A0"/>
                </a:solidFill>
              </a:rPr>
              <a:t>_</a:t>
            </a:r>
            <a:r>
              <a:rPr lang="cs-CZ" dirty="0" smtClean="0">
                <a:solidFill>
                  <a:srgbClr val="7030A0"/>
                </a:solidFill>
              </a:rPr>
              <a:t>, kre</a:t>
            </a:r>
            <a:r>
              <a:rPr lang="cs-CZ" b="1" dirty="0" smtClean="0">
                <a:solidFill>
                  <a:srgbClr val="7030A0"/>
                </a:solidFill>
              </a:rPr>
              <a:t>_</a:t>
            </a:r>
            <a:r>
              <a:rPr lang="cs-CZ" dirty="0" smtClean="0">
                <a:solidFill>
                  <a:srgbClr val="7030A0"/>
                </a:solidFill>
              </a:rPr>
              <a:t>, me</a:t>
            </a:r>
            <a:r>
              <a:rPr lang="cs-CZ" b="1" dirty="0" smtClean="0">
                <a:solidFill>
                  <a:srgbClr val="7030A0"/>
                </a:solidFill>
              </a:rPr>
              <a:t>_</a:t>
            </a:r>
            <a:r>
              <a:rPr lang="cs-CZ" dirty="0" smtClean="0">
                <a:solidFill>
                  <a:srgbClr val="7030A0"/>
                </a:solidFill>
              </a:rPr>
              <a:t>, pora</a:t>
            </a:r>
            <a:r>
              <a:rPr lang="cs-CZ" b="1" dirty="0" smtClean="0">
                <a:solidFill>
                  <a:srgbClr val="7030A0"/>
                </a:solidFill>
              </a:rPr>
              <a:t>_</a:t>
            </a:r>
            <a:r>
              <a:rPr lang="cs-CZ" dirty="0" smtClean="0">
                <a:solidFill>
                  <a:srgbClr val="7030A0"/>
                </a:solidFill>
              </a:rPr>
              <a:t>,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tvaro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_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 hři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_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 domo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_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 hla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_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 pstru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_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 chlé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_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 prova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_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 usma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_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 su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_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 mrá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_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 nů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_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 vů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_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 su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_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 obu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_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 le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_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 mrke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_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 chlé_, hou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_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 skle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_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 my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_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hrá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_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, šrou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_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, medvě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_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, ší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_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, jeřá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_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, chru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_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, stře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_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, pla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_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, kli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_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, labu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_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, láhe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_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, řetě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_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, zápa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_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, gulá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_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, uka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_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, kru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_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, ji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_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, slou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_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, kabá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_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, věte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_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, ply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_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, hmy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_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, slepý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_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, paro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_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, chlé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_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, drá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_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, smí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_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, obva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_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620688"/>
            <a:ext cx="41796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Použity obrázky www.office.microsoft.com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1207</TotalTime>
  <Words>519</Words>
  <Application>Microsoft Office PowerPoint</Application>
  <PresentationFormat>Předvádění na obrazovce (4:3)</PresentationFormat>
  <Paragraphs>29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Odůvodňuj psaní souhlásek na konci slov. Vždy si řekni slovo, které ti pomůže (jiný tvar slova nebo slovo příbuzné).</vt:lpstr>
      <vt:lpstr>Napiš, co vidíš na obrázku. Odůvodňuj.</vt:lpstr>
      <vt:lpstr>Doplň správnou souhlásku a slova napiš. Zkus vymyslet podobnou skrývačku (např. P B)</vt:lpstr>
      <vt:lpstr>Doplňte správné souhlásky.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Švehlová Marie</cp:lastModifiedBy>
  <cp:revision>147</cp:revision>
  <dcterms:created xsi:type="dcterms:W3CDTF">2011-08-21T15:31:45Z</dcterms:created>
  <dcterms:modified xsi:type="dcterms:W3CDTF">2012-02-24T14:41:10Z</dcterms:modified>
</cp:coreProperties>
</file>