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57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9" autoAdjust="0"/>
    <p:restoredTop sz="86380" autoAdjust="0"/>
  </p:normalViewPr>
  <p:slideViewPr>
    <p:cSldViewPr>
      <p:cViewPr varScale="1">
        <p:scale>
          <a:sx n="74" d="100"/>
          <a:sy n="74" d="100"/>
        </p:scale>
        <p:origin x="-103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B717C-0AA9-4F5C-9318-0E2E5070F86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73D582-1FF1-449E-99F7-FF4680060B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73D582-1FF1-449E-99F7-FF4680060B9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BCE85-63A0-462D-A487-7C724BC67BC0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2583D-F185-43D4-9E41-D946078092E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F6C35-C1BD-4852-88C4-F8A6236E780F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71E22-F8C4-473F-9FD1-3A1D5B18C9DF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19F5-FB40-436D-A41F-67DBE544C359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3DEC-FBF0-4981-9446-E600F7C662EE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F3362-7167-4C3E-99F3-57489049A406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946B-9D3E-4D8F-944C-7015E6F0925E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075BA-1887-4733-8C06-2E1E43C9F49F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CE56-45B2-4910-AA65-FB3E3213FDDD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C1E0B-898F-49CB-8CF5-C3705F59E253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0B659F-4259-41E3-9E21-A8BCC07887A7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A60F6-DF3E-47F6-9AEA-222189F9B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6.xml"/><Relationship Id="rId1" Type="http://schemas.openxmlformats.org/officeDocument/2006/relationships/video" Target="file:///C:\Users\Public\Videos\Sample%20Videos\Kovov&#225;%20vazba.avi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1" Type="http://schemas.openxmlformats.org/officeDocument/2006/relationships/video" Target="file:///C:\Documents%20and%20Settings\uzivatel\Dokumenty%20Acer5\Filmy\Html%20animace\Si%20polovodi&#269;.avi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268760"/>
            <a:ext cx="5118517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844824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VYS_32_INOVACE_01_Elektrický proud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Václav Opatrný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Elektrotechnika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28.6.2012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704928"/>
          <a:ext cx="8064896" cy="167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8135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351384">
                <a:tc>
                  <a:txBody>
                    <a:bodyPr/>
                    <a:lstStyle/>
                    <a:p>
                      <a:pPr algn="l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test znalostí problematiky elektrického proudu v kovových vodičích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polovodičích.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sedmi snímcích rozebírá základní problematiku vzniku elektrického proudu. Snímky jsou doplněny animací excitace elektronu vlivem vnější energie, vybrané otázky pak navozují problematiku tohoto děje. Materiál je určen žákům k opakování učiva. </a:t>
                      </a:r>
                      <a:endParaRPr lang="cs-CZ" sz="9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Jednotlivé snímky </a:t>
                      </a:r>
                      <a:r>
                        <a:rPr lang="cs-CZ" sz="1100" baseline="0" dirty="0" smtClean="0"/>
                        <a:t> lze promítat na plátno, lépe však na interaktivní tabuli. Test je určen pro bezprostřední opakování látky frontálně se všemi žáky. U interaktivní tabule lze zakreslovat a zapisovat odpovědi přímo, jinak doporučuji rozdat pracovní list. Animaci doporučuji nechat při prvním spuštění doběhnout do konce. U snímku č.3 je použit videoklip ve formátu </a:t>
                      </a:r>
                      <a:r>
                        <a:rPr lang="cs-CZ" sz="1100" baseline="0" dirty="0" err="1" smtClean="0"/>
                        <a:t>avi</a:t>
                      </a:r>
                      <a:r>
                        <a:rPr lang="cs-CZ" sz="1100" baseline="0" dirty="0" smtClean="0"/>
                        <a:t>, který je nutno připojit k prezentaci.</a:t>
                      </a:r>
                      <a:endParaRPr lang="cs-CZ" sz="11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9"/>
          <p:cNvGrpSpPr>
            <a:grpSpLocks/>
          </p:cNvGrpSpPr>
          <p:nvPr/>
        </p:nvGrpSpPr>
        <p:grpSpPr bwMode="auto">
          <a:xfrm>
            <a:off x="539552" y="692696"/>
            <a:ext cx="3615797" cy="2374900"/>
            <a:chOff x="748" y="1634"/>
            <a:chExt cx="2892" cy="1887"/>
          </a:xfrm>
          <a:solidFill>
            <a:srgbClr val="FFC000"/>
          </a:solidFill>
        </p:grpSpPr>
        <p:grpSp>
          <p:nvGrpSpPr>
            <p:cNvPr id="3" name="Group 10"/>
            <p:cNvGrpSpPr>
              <a:grpSpLocks/>
            </p:cNvGrpSpPr>
            <p:nvPr/>
          </p:nvGrpSpPr>
          <p:grpSpPr bwMode="auto">
            <a:xfrm>
              <a:off x="930" y="2024"/>
              <a:ext cx="317" cy="317"/>
              <a:chOff x="930" y="2024"/>
              <a:chExt cx="317" cy="317"/>
            </a:xfrm>
            <a:grpFill/>
          </p:grpSpPr>
          <p:sp>
            <p:nvSpPr>
              <p:cNvPr id="102" name="Oval 6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103" name="Group 9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104" name="Line 7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5" name="Line 8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4" name="Group 11"/>
            <p:cNvGrpSpPr>
              <a:grpSpLocks/>
            </p:cNvGrpSpPr>
            <p:nvPr/>
          </p:nvGrpSpPr>
          <p:grpSpPr bwMode="auto">
            <a:xfrm>
              <a:off x="1429" y="2024"/>
              <a:ext cx="317" cy="317"/>
              <a:chOff x="930" y="2024"/>
              <a:chExt cx="317" cy="317"/>
            </a:xfrm>
            <a:grpFill/>
          </p:grpSpPr>
          <p:sp>
            <p:nvSpPr>
              <p:cNvPr id="98" name="Oval 12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99" name="Group 13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100" name="Line 14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1" name="Line 15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5" name="Group 16"/>
            <p:cNvGrpSpPr>
              <a:grpSpLocks/>
            </p:cNvGrpSpPr>
            <p:nvPr/>
          </p:nvGrpSpPr>
          <p:grpSpPr bwMode="auto">
            <a:xfrm>
              <a:off x="1973" y="2024"/>
              <a:ext cx="317" cy="317"/>
              <a:chOff x="930" y="2024"/>
              <a:chExt cx="317" cy="317"/>
            </a:xfrm>
            <a:grpFill/>
          </p:grpSpPr>
          <p:sp>
            <p:nvSpPr>
              <p:cNvPr id="94" name="Oval 17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95" name="Group 18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96" name="Line 19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97" name="Line 20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6" name="Group 21"/>
            <p:cNvGrpSpPr>
              <a:grpSpLocks/>
            </p:cNvGrpSpPr>
            <p:nvPr/>
          </p:nvGrpSpPr>
          <p:grpSpPr bwMode="auto">
            <a:xfrm>
              <a:off x="2472" y="2024"/>
              <a:ext cx="317" cy="317"/>
              <a:chOff x="930" y="2024"/>
              <a:chExt cx="317" cy="317"/>
            </a:xfrm>
            <a:grpFill/>
          </p:grpSpPr>
          <p:sp>
            <p:nvSpPr>
              <p:cNvPr id="90" name="Oval 22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91" name="Group 23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92" name="Line 24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93" name="Line 25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7" name="Group 26"/>
            <p:cNvGrpSpPr>
              <a:grpSpLocks/>
            </p:cNvGrpSpPr>
            <p:nvPr/>
          </p:nvGrpSpPr>
          <p:grpSpPr bwMode="auto">
            <a:xfrm>
              <a:off x="930" y="2523"/>
              <a:ext cx="317" cy="317"/>
              <a:chOff x="930" y="2024"/>
              <a:chExt cx="317" cy="317"/>
            </a:xfrm>
            <a:grpFill/>
          </p:grpSpPr>
          <p:sp>
            <p:nvSpPr>
              <p:cNvPr id="86" name="Oval 27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87" name="Group 28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88" name="Line 29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9" name="Line 30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8" name="Group 31"/>
            <p:cNvGrpSpPr>
              <a:grpSpLocks/>
            </p:cNvGrpSpPr>
            <p:nvPr/>
          </p:nvGrpSpPr>
          <p:grpSpPr bwMode="auto">
            <a:xfrm>
              <a:off x="1429" y="2523"/>
              <a:ext cx="317" cy="317"/>
              <a:chOff x="930" y="2024"/>
              <a:chExt cx="317" cy="317"/>
            </a:xfrm>
            <a:grpFill/>
          </p:grpSpPr>
          <p:sp>
            <p:nvSpPr>
              <p:cNvPr id="82" name="Oval 32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83" name="Group 33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84" name="Line 34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5" name="Line 35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9" name="Group 36"/>
            <p:cNvGrpSpPr>
              <a:grpSpLocks/>
            </p:cNvGrpSpPr>
            <p:nvPr/>
          </p:nvGrpSpPr>
          <p:grpSpPr bwMode="auto">
            <a:xfrm>
              <a:off x="1973" y="2523"/>
              <a:ext cx="317" cy="317"/>
              <a:chOff x="930" y="2024"/>
              <a:chExt cx="317" cy="317"/>
            </a:xfrm>
            <a:grpFill/>
          </p:grpSpPr>
          <p:sp>
            <p:nvSpPr>
              <p:cNvPr id="78" name="Oval 37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79" name="Group 38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80" name="Line 39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81" name="Line 40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10" name="Group 41"/>
            <p:cNvGrpSpPr>
              <a:grpSpLocks/>
            </p:cNvGrpSpPr>
            <p:nvPr/>
          </p:nvGrpSpPr>
          <p:grpSpPr bwMode="auto">
            <a:xfrm>
              <a:off x="2472" y="2523"/>
              <a:ext cx="317" cy="317"/>
              <a:chOff x="930" y="2024"/>
              <a:chExt cx="317" cy="317"/>
            </a:xfrm>
            <a:grpFill/>
          </p:grpSpPr>
          <p:sp>
            <p:nvSpPr>
              <p:cNvPr id="74" name="Oval 42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75" name="Group 43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76" name="Line 44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77" name="Line 45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11" name="Group 46"/>
            <p:cNvGrpSpPr>
              <a:grpSpLocks/>
            </p:cNvGrpSpPr>
            <p:nvPr/>
          </p:nvGrpSpPr>
          <p:grpSpPr bwMode="auto">
            <a:xfrm>
              <a:off x="930" y="3022"/>
              <a:ext cx="317" cy="317"/>
              <a:chOff x="930" y="2024"/>
              <a:chExt cx="317" cy="317"/>
            </a:xfrm>
            <a:grpFill/>
          </p:grpSpPr>
          <p:sp>
            <p:nvSpPr>
              <p:cNvPr id="70" name="Oval 47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71" name="Group 48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72" name="Line 49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73" name="Line 50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12" name="Group 51"/>
            <p:cNvGrpSpPr>
              <a:grpSpLocks/>
            </p:cNvGrpSpPr>
            <p:nvPr/>
          </p:nvGrpSpPr>
          <p:grpSpPr bwMode="auto">
            <a:xfrm>
              <a:off x="1429" y="3022"/>
              <a:ext cx="317" cy="317"/>
              <a:chOff x="930" y="2024"/>
              <a:chExt cx="317" cy="317"/>
            </a:xfrm>
            <a:grpFill/>
          </p:grpSpPr>
          <p:sp>
            <p:nvSpPr>
              <p:cNvPr id="66" name="Oval 52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7" name="Group 53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68" name="Line 54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9" name="Line 55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13" name="Group 56"/>
            <p:cNvGrpSpPr>
              <a:grpSpLocks/>
            </p:cNvGrpSpPr>
            <p:nvPr/>
          </p:nvGrpSpPr>
          <p:grpSpPr bwMode="auto">
            <a:xfrm>
              <a:off x="1973" y="3022"/>
              <a:ext cx="317" cy="317"/>
              <a:chOff x="930" y="2024"/>
              <a:chExt cx="317" cy="317"/>
            </a:xfrm>
            <a:grpFill/>
          </p:grpSpPr>
          <p:sp>
            <p:nvSpPr>
              <p:cNvPr id="62" name="Oval 57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3" name="Group 58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64" name="Line 59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" name="Line 60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14" name="Group 61"/>
            <p:cNvGrpSpPr>
              <a:grpSpLocks/>
            </p:cNvGrpSpPr>
            <p:nvPr/>
          </p:nvGrpSpPr>
          <p:grpSpPr bwMode="auto">
            <a:xfrm>
              <a:off x="2472" y="3022"/>
              <a:ext cx="317" cy="317"/>
              <a:chOff x="930" y="2024"/>
              <a:chExt cx="317" cy="317"/>
            </a:xfrm>
            <a:grpFill/>
          </p:grpSpPr>
          <p:sp>
            <p:nvSpPr>
              <p:cNvPr id="58" name="Oval 62"/>
              <p:cNvSpPr>
                <a:spLocks noChangeArrowheads="1"/>
              </p:cNvSpPr>
              <p:nvPr/>
            </p:nvSpPr>
            <p:spPr bwMode="auto">
              <a:xfrm>
                <a:off x="930" y="2024"/>
                <a:ext cx="317" cy="317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59" name="Group 63"/>
              <p:cNvGrpSpPr>
                <a:grpSpLocks/>
              </p:cNvGrpSpPr>
              <p:nvPr/>
            </p:nvGrpSpPr>
            <p:grpSpPr bwMode="auto">
              <a:xfrm>
                <a:off x="975" y="2069"/>
                <a:ext cx="227" cy="228"/>
                <a:chOff x="1020" y="2931"/>
                <a:chExt cx="182" cy="182"/>
              </a:xfrm>
              <a:grpFill/>
            </p:grpSpPr>
            <p:sp>
              <p:nvSpPr>
                <p:cNvPr id="60" name="Line 64"/>
                <p:cNvSpPr>
                  <a:spLocks noChangeShapeType="1"/>
                </p:cNvSpPr>
                <p:nvPr/>
              </p:nvSpPr>
              <p:spPr bwMode="auto">
                <a:xfrm>
                  <a:off x="1111" y="2931"/>
                  <a:ext cx="0" cy="182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" name="Line 65"/>
                <p:cNvSpPr>
                  <a:spLocks noChangeShapeType="1"/>
                </p:cNvSpPr>
                <p:nvPr/>
              </p:nvSpPr>
              <p:spPr bwMode="auto">
                <a:xfrm>
                  <a:off x="1020" y="3022"/>
                  <a:ext cx="182" cy="0"/>
                </a:xfrm>
                <a:prstGeom prst="line">
                  <a:avLst/>
                </a:prstGeom>
                <a:grpFill/>
                <a:ln>
                  <a:headEnd/>
                  <a:tailEnd/>
                </a:ln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/>
                <a:lstStyle/>
                <a:p>
                  <a:endParaRPr lang="cs-CZ"/>
                </a:p>
              </p:txBody>
            </p:sp>
          </p:grpSp>
        </p:grpSp>
        <p:sp>
          <p:nvSpPr>
            <p:cNvPr id="15" name="Line 66"/>
            <p:cNvSpPr>
              <a:spLocks noChangeShapeType="1"/>
            </p:cNvSpPr>
            <p:nvPr/>
          </p:nvSpPr>
          <p:spPr bwMode="auto">
            <a:xfrm>
              <a:off x="1247" y="2160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6" name="Line 67"/>
            <p:cNvSpPr>
              <a:spLocks noChangeShapeType="1"/>
            </p:cNvSpPr>
            <p:nvPr/>
          </p:nvSpPr>
          <p:spPr bwMode="auto">
            <a:xfrm>
              <a:off x="1247" y="2659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7" name="Line 68"/>
            <p:cNvSpPr>
              <a:spLocks noChangeShapeType="1"/>
            </p:cNvSpPr>
            <p:nvPr/>
          </p:nvSpPr>
          <p:spPr bwMode="auto">
            <a:xfrm>
              <a:off x="1247" y="3158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8" name="Line 69"/>
            <p:cNvSpPr>
              <a:spLocks noChangeShapeType="1"/>
            </p:cNvSpPr>
            <p:nvPr/>
          </p:nvSpPr>
          <p:spPr bwMode="auto">
            <a:xfrm>
              <a:off x="1746" y="2160"/>
              <a:ext cx="227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9" name="Line 70"/>
            <p:cNvSpPr>
              <a:spLocks noChangeShapeType="1"/>
            </p:cNvSpPr>
            <p:nvPr/>
          </p:nvSpPr>
          <p:spPr bwMode="auto">
            <a:xfrm>
              <a:off x="1746" y="2659"/>
              <a:ext cx="227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0" name="Line 71"/>
            <p:cNvSpPr>
              <a:spLocks noChangeShapeType="1"/>
            </p:cNvSpPr>
            <p:nvPr/>
          </p:nvSpPr>
          <p:spPr bwMode="auto">
            <a:xfrm>
              <a:off x="1746" y="3158"/>
              <a:ext cx="227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1" name="Line 72"/>
            <p:cNvSpPr>
              <a:spLocks noChangeShapeType="1"/>
            </p:cNvSpPr>
            <p:nvPr/>
          </p:nvSpPr>
          <p:spPr bwMode="auto">
            <a:xfrm>
              <a:off x="2290" y="2160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2" name="Line 73"/>
            <p:cNvSpPr>
              <a:spLocks noChangeShapeType="1"/>
            </p:cNvSpPr>
            <p:nvPr/>
          </p:nvSpPr>
          <p:spPr bwMode="auto">
            <a:xfrm>
              <a:off x="2290" y="2659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3" name="Line 74"/>
            <p:cNvSpPr>
              <a:spLocks noChangeShapeType="1"/>
            </p:cNvSpPr>
            <p:nvPr/>
          </p:nvSpPr>
          <p:spPr bwMode="auto">
            <a:xfrm>
              <a:off x="2290" y="3158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4" name="Line 75"/>
            <p:cNvSpPr>
              <a:spLocks noChangeShapeType="1"/>
            </p:cNvSpPr>
            <p:nvPr/>
          </p:nvSpPr>
          <p:spPr bwMode="auto">
            <a:xfrm>
              <a:off x="748" y="2160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5" name="Line 76"/>
            <p:cNvSpPr>
              <a:spLocks noChangeShapeType="1"/>
            </p:cNvSpPr>
            <p:nvPr/>
          </p:nvSpPr>
          <p:spPr bwMode="auto">
            <a:xfrm>
              <a:off x="748" y="2659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6" name="Line 77"/>
            <p:cNvSpPr>
              <a:spLocks noChangeShapeType="1"/>
            </p:cNvSpPr>
            <p:nvPr/>
          </p:nvSpPr>
          <p:spPr bwMode="auto">
            <a:xfrm>
              <a:off x="748" y="3158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7" name="Line 78"/>
            <p:cNvSpPr>
              <a:spLocks noChangeShapeType="1"/>
            </p:cNvSpPr>
            <p:nvPr/>
          </p:nvSpPr>
          <p:spPr bwMode="auto">
            <a:xfrm>
              <a:off x="2789" y="2160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8" name="Line 79"/>
            <p:cNvSpPr>
              <a:spLocks noChangeShapeType="1"/>
            </p:cNvSpPr>
            <p:nvPr/>
          </p:nvSpPr>
          <p:spPr bwMode="auto">
            <a:xfrm>
              <a:off x="2789" y="2659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9" name="Line 80"/>
            <p:cNvSpPr>
              <a:spLocks noChangeShapeType="1"/>
            </p:cNvSpPr>
            <p:nvPr/>
          </p:nvSpPr>
          <p:spPr bwMode="auto">
            <a:xfrm>
              <a:off x="2789" y="3158"/>
              <a:ext cx="182" cy="0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0" name="Line 81"/>
            <p:cNvSpPr>
              <a:spLocks noChangeShapeType="1"/>
            </p:cNvSpPr>
            <p:nvPr/>
          </p:nvSpPr>
          <p:spPr bwMode="auto">
            <a:xfrm>
              <a:off x="1066" y="1842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1" name="Line 82"/>
            <p:cNvSpPr>
              <a:spLocks noChangeShapeType="1"/>
            </p:cNvSpPr>
            <p:nvPr/>
          </p:nvSpPr>
          <p:spPr bwMode="auto">
            <a:xfrm>
              <a:off x="1565" y="1842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2" name="Line 83"/>
            <p:cNvSpPr>
              <a:spLocks noChangeShapeType="1"/>
            </p:cNvSpPr>
            <p:nvPr/>
          </p:nvSpPr>
          <p:spPr bwMode="auto">
            <a:xfrm>
              <a:off x="2109" y="1842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3" name="Line 84"/>
            <p:cNvSpPr>
              <a:spLocks noChangeShapeType="1"/>
            </p:cNvSpPr>
            <p:nvPr/>
          </p:nvSpPr>
          <p:spPr bwMode="auto">
            <a:xfrm>
              <a:off x="2608" y="1842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4" name="Line 85"/>
            <p:cNvSpPr>
              <a:spLocks noChangeShapeType="1"/>
            </p:cNvSpPr>
            <p:nvPr/>
          </p:nvSpPr>
          <p:spPr bwMode="auto">
            <a:xfrm>
              <a:off x="1066" y="2341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5" name="Line 86"/>
            <p:cNvSpPr>
              <a:spLocks noChangeShapeType="1"/>
            </p:cNvSpPr>
            <p:nvPr/>
          </p:nvSpPr>
          <p:spPr bwMode="auto">
            <a:xfrm>
              <a:off x="1565" y="2341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6" name="Line 87"/>
            <p:cNvSpPr>
              <a:spLocks noChangeShapeType="1"/>
            </p:cNvSpPr>
            <p:nvPr/>
          </p:nvSpPr>
          <p:spPr bwMode="auto">
            <a:xfrm>
              <a:off x="2109" y="2341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7" name="Line 88"/>
            <p:cNvSpPr>
              <a:spLocks noChangeShapeType="1"/>
            </p:cNvSpPr>
            <p:nvPr/>
          </p:nvSpPr>
          <p:spPr bwMode="auto">
            <a:xfrm>
              <a:off x="2608" y="2341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8" name="Line 89"/>
            <p:cNvSpPr>
              <a:spLocks noChangeShapeType="1"/>
            </p:cNvSpPr>
            <p:nvPr/>
          </p:nvSpPr>
          <p:spPr bwMode="auto">
            <a:xfrm>
              <a:off x="1066" y="2840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39" name="Line 90"/>
            <p:cNvSpPr>
              <a:spLocks noChangeShapeType="1"/>
            </p:cNvSpPr>
            <p:nvPr/>
          </p:nvSpPr>
          <p:spPr bwMode="auto">
            <a:xfrm>
              <a:off x="1565" y="2840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40" name="Line 91"/>
            <p:cNvSpPr>
              <a:spLocks noChangeShapeType="1"/>
            </p:cNvSpPr>
            <p:nvPr/>
          </p:nvSpPr>
          <p:spPr bwMode="auto">
            <a:xfrm>
              <a:off x="2109" y="2840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41" name="Line 92"/>
            <p:cNvSpPr>
              <a:spLocks noChangeShapeType="1"/>
            </p:cNvSpPr>
            <p:nvPr/>
          </p:nvSpPr>
          <p:spPr bwMode="auto">
            <a:xfrm>
              <a:off x="2608" y="2840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42" name="Line 93"/>
            <p:cNvSpPr>
              <a:spLocks noChangeShapeType="1"/>
            </p:cNvSpPr>
            <p:nvPr/>
          </p:nvSpPr>
          <p:spPr bwMode="auto">
            <a:xfrm>
              <a:off x="1066" y="3339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43" name="Line 94"/>
            <p:cNvSpPr>
              <a:spLocks noChangeShapeType="1"/>
            </p:cNvSpPr>
            <p:nvPr/>
          </p:nvSpPr>
          <p:spPr bwMode="auto">
            <a:xfrm>
              <a:off x="1565" y="3339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44" name="Line 95"/>
            <p:cNvSpPr>
              <a:spLocks noChangeShapeType="1"/>
            </p:cNvSpPr>
            <p:nvPr/>
          </p:nvSpPr>
          <p:spPr bwMode="auto">
            <a:xfrm>
              <a:off x="2109" y="3339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45" name="Line 96"/>
            <p:cNvSpPr>
              <a:spLocks noChangeShapeType="1"/>
            </p:cNvSpPr>
            <p:nvPr/>
          </p:nvSpPr>
          <p:spPr bwMode="auto">
            <a:xfrm>
              <a:off x="2608" y="3339"/>
              <a:ext cx="0" cy="182"/>
            </a:xfrm>
            <a:prstGeom prst="line">
              <a:avLst/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46" name="AutoShape 97"/>
            <p:cNvSpPr>
              <a:spLocks/>
            </p:cNvSpPr>
            <p:nvPr/>
          </p:nvSpPr>
          <p:spPr bwMode="auto">
            <a:xfrm>
              <a:off x="3064" y="1634"/>
              <a:ext cx="576" cy="254"/>
            </a:xfrm>
            <a:prstGeom prst="borderCallout2">
              <a:avLst>
                <a:gd name="adj1" fmla="val 28347"/>
                <a:gd name="adj2" fmla="val -8333"/>
                <a:gd name="adj3" fmla="val 28347"/>
                <a:gd name="adj4" fmla="val -35417"/>
                <a:gd name="adj5" fmla="val 153542"/>
                <a:gd name="adj6" fmla="val -63370"/>
              </a:avLst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pPr algn="ctr"/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47" name="AutoShape 98"/>
            <p:cNvSpPr>
              <a:spLocks/>
            </p:cNvSpPr>
            <p:nvPr/>
          </p:nvSpPr>
          <p:spPr bwMode="auto">
            <a:xfrm>
              <a:off x="3061" y="2205"/>
              <a:ext cx="576" cy="254"/>
            </a:xfrm>
            <a:prstGeom prst="borderCallout2">
              <a:avLst>
                <a:gd name="adj1" fmla="val 28347"/>
                <a:gd name="adj2" fmla="val -8333"/>
                <a:gd name="adj3" fmla="val 28347"/>
                <a:gd name="adj4" fmla="val -22222"/>
                <a:gd name="adj5" fmla="val 173227"/>
                <a:gd name="adj6" fmla="val -36458"/>
              </a:avLst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pPr algn="ctr"/>
              <a:r>
                <a:rPr lang="cs-CZ" dirty="0" smtClean="0"/>
                <a:t>2</a:t>
              </a:r>
              <a:endParaRPr lang="cs-CZ" dirty="0"/>
            </a:p>
          </p:txBody>
        </p:sp>
        <p:grpSp>
          <p:nvGrpSpPr>
            <p:cNvPr id="48" name="Group 101"/>
            <p:cNvGrpSpPr>
              <a:grpSpLocks/>
            </p:cNvGrpSpPr>
            <p:nvPr/>
          </p:nvGrpSpPr>
          <p:grpSpPr bwMode="auto">
            <a:xfrm>
              <a:off x="2426" y="2840"/>
              <a:ext cx="91" cy="91"/>
              <a:chOff x="2744" y="3702"/>
              <a:chExt cx="91" cy="91"/>
            </a:xfrm>
            <a:grpFill/>
          </p:grpSpPr>
          <p:sp>
            <p:nvSpPr>
              <p:cNvPr id="56" name="Oval 99"/>
              <p:cNvSpPr>
                <a:spLocks noChangeArrowheads="1"/>
              </p:cNvSpPr>
              <p:nvPr/>
            </p:nvSpPr>
            <p:spPr bwMode="auto">
              <a:xfrm>
                <a:off x="2744" y="3702"/>
                <a:ext cx="91" cy="91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7" name="Line 100"/>
              <p:cNvSpPr>
                <a:spLocks noChangeShapeType="1"/>
              </p:cNvSpPr>
              <p:nvPr/>
            </p:nvSpPr>
            <p:spPr bwMode="auto">
              <a:xfrm>
                <a:off x="2744" y="3748"/>
                <a:ext cx="91" cy="0"/>
              </a:xfrm>
              <a:prstGeom prst="lin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9" name="Group 102"/>
            <p:cNvGrpSpPr>
              <a:grpSpLocks/>
            </p:cNvGrpSpPr>
            <p:nvPr/>
          </p:nvGrpSpPr>
          <p:grpSpPr bwMode="auto">
            <a:xfrm>
              <a:off x="1791" y="2296"/>
              <a:ext cx="91" cy="91"/>
              <a:chOff x="2744" y="3702"/>
              <a:chExt cx="91" cy="91"/>
            </a:xfrm>
            <a:grpFill/>
          </p:grpSpPr>
          <p:sp>
            <p:nvSpPr>
              <p:cNvPr id="54" name="Oval 103"/>
              <p:cNvSpPr>
                <a:spLocks noChangeArrowheads="1"/>
              </p:cNvSpPr>
              <p:nvPr/>
            </p:nvSpPr>
            <p:spPr bwMode="auto">
              <a:xfrm>
                <a:off x="2744" y="3702"/>
                <a:ext cx="91" cy="91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5" name="Line 104"/>
              <p:cNvSpPr>
                <a:spLocks noChangeShapeType="1"/>
              </p:cNvSpPr>
              <p:nvPr/>
            </p:nvSpPr>
            <p:spPr bwMode="auto">
              <a:xfrm>
                <a:off x="2744" y="3748"/>
                <a:ext cx="91" cy="0"/>
              </a:xfrm>
              <a:prstGeom prst="lin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50" name="Group 105"/>
            <p:cNvGrpSpPr>
              <a:grpSpLocks/>
            </p:cNvGrpSpPr>
            <p:nvPr/>
          </p:nvGrpSpPr>
          <p:grpSpPr bwMode="auto">
            <a:xfrm>
              <a:off x="1292" y="3339"/>
              <a:ext cx="91" cy="91"/>
              <a:chOff x="2744" y="3702"/>
              <a:chExt cx="91" cy="91"/>
            </a:xfrm>
            <a:grpFill/>
          </p:grpSpPr>
          <p:sp>
            <p:nvSpPr>
              <p:cNvPr id="52" name="Oval 106"/>
              <p:cNvSpPr>
                <a:spLocks noChangeArrowheads="1"/>
              </p:cNvSpPr>
              <p:nvPr/>
            </p:nvSpPr>
            <p:spPr bwMode="auto">
              <a:xfrm>
                <a:off x="2744" y="3702"/>
                <a:ext cx="91" cy="91"/>
              </a:xfrm>
              <a:prstGeom prst="ellips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3" name="Line 107"/>
              <p:cNvSpPr>
                <a:spLocks noChangeShapeType="1"/>
              </p:cNvSpPr>
              <p:nvPr/>
            </p:nvSpPr>
            <p:spPr bwMode="auto">
              <a:xfrm>
                <a:off x="2744" y="3748"/>
                <a:ext cx="91" cy="0"/>
              </a:xfrm>
              <a:prstGeom prst="line">
                <a:avLst/>
              </a:prstGeom>
              <a:grpFill/>
              <a:ln>
                <a:headEnd/>
                <a:tailEnd/>
              </a:ln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51" name="AutoShape 108"/>
            <p:cNvSpPr>
              <a:spLocks/>
            </p:cNvSpPr>
            <p:nvPr/>
          </p:nvSpPr>
          <p:spPr bwMode="auto">
            <a:xfrm>
              <a:off x="3061" y="2931"/>
              <a:ext cx="567" cy="248"/>
            </a:xfrm>
            <a:prstGeom prst="borderCallout2">
              <a:avLst>
                <a:gd name="adj1" fmla="val 19833"/>
                <a:gd name="adj2" fmla="val -7046"/>
                <a:gd name="adj3" fmla="val 19833"/>
                <a:gd name="adj4" fmla="val -45079"/>
                <a:gd name="adj5" fmla="val -5029"/>
                <a:gd name="adj6" fmla="val -95172"/>
              </a:avLst>
            </a:prstGeom>
            <a:grpFill/>
            <a:ln>
              <a:headEnd/>
              <a:tailEnd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pPr algn="ctr"/>
              <a:r>
                <a:rPr lang="cs-CZ" dirty="0" smtClean="0"/>
                <a:t>3</a:t>
              </a:r>
              <a:endParaRPr lang="cs-CZ" dirty="0"/>
            </a:p>
          </p:txBody>
        </p:sp>
      </p:grpSp>
      <p:sp>
        <p:nvSpPr>
          <p:cNvPr id="106" name="Šipka doprava 105"/>
          <p:cNvSpPr/>
          <p:nvPr/>
        </p:nvSpPr>
        <p:spPr>
          <a:xfrm>
            <a:off x="4499992" y="1484784"/>
            <a:ext cx="1008112" cy="936104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7" name="Tabulka 106"/>
          <p:cNvGraphicFramePr>
            <a:graphicFrameLocks noGrp="1"/>
          </p:cNvGraphicFramePr>
          <p:nvPr/>
        </p:nvGraphicFramePr>
        <p:xfrm>
          <a:off x="5652120" y="1196752"/>
          <a:ext cx="3120008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120"/>
                <a:gridCol w="20398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09" name="Skupina 46"/>
          <p:cNvGrpSpPr/>
          <p:nvPr/>
        </p:nvGrpSpPr>
        <p:grpSpPr>
          <a:xfrm>
            <a:off x="1619672" y="4149080"/>
            <a:ext cx="6215106" cy="1143008"/>
            <a:chOff x="1285852" y="1857364"/>
            <a:chExt cx="6215106" cy="1143008"/>
          </a:xfrm>
        </p:grpSpPr>
        <p:sp>
          <p:nvSpPr>
            <p:cNvPr id="110" name="Obdélník 109"/>
            <p:cNvSpPr/>
            <p:nvPr/>
          </p:nvSpPr>
          <p:spPr>
            <a:xfrm>
              <a:off x="1285852" y="1857364"/>
              <a:ext cx="6215106" cy="1143008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Elipsa 110"/>
            <p:cNvSpPr/>
            <p:nvPr/>
          </p:nvSpPr>
          <p:spPr>
            <a:xfrm>
              <a:off x="1714480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12" name="Elipsa 111"/>
            <p:cNvSpPr/>
            <p:nvPr/>
          </p:nvSpPr>
          <p:spPr>
            <a:xfrm>
              <a:off x="1714480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13" name="Elipsa 112"/>
            <p:cNvSpPr/>
            <p:nvPr/>
          </p:nvSpPr>
          <p:spPr>
            <a:xfrm>
              <a:off x="2500298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14" name="Elipsa 113"/>
            <p:cNvSpPr/>
            <p:nvPr/>
          </p:nvSpPr>
          <p:spPr>
            <a:xfrm>
              <a:off x="2500298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15" name="Elipsa 114"/>
            <p:cNvSpPr/>
            <p:nvPr/>
          </p:nvSpPr>
          <p:spPr>
            <a:xfrm>
              <a:off x="3286116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16" name="Elipsa 115"/>
            <p:cNvSpPr/>
            <p:nvPr/>
          </p:nvSpPr>
          <p:spPr>
            <a:xfrm>
              <a:off x="3286116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17" name="Elipsa 116"/>
            <p:cNvSpPr/>
            <p:nvPr/>
          </p:nvSpPr>
          <p:spPr>
            <a:xfrm>
              <a:off x="4071934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18" name="Elipsa 117"/>
            <p:cNvSpPr/>
            <p:nvPr/>
          </p:nvSpPr>
          <p:spPr>
            <a:xfrm>
              <a:off x="4071934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19" name="Elipsa 118"/>
            <p:cNvSpPr/>
            <p:nvPr/>
          </p:nvSpPr>
          <p:spPr>
            <a:xfrm>
              <a:off x="4857752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20" name="Elipsa 119"/>
            <p:cNvSpPr/>
            <p:nvPr/>
          </p:nvSpPr>
          <p:spPr>
            <a:xfrm>
              <a:off x="4857752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21" name="Elipsa 120"/>
            <p:cNvSpPr/>
            <p:nvPr/>
          </p:nvSpPr>
          <p:spPr>
            <a:xfrm>
              <a:off x="5643570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22" name="Elipsa 121"/>
            <p:cNvSpPr/>
            <p:nvPr/>
          </p:nvSpPr>
          <p:spPr>
            <a:xfrm>
              <a:off x="5643570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23" name="Elipsa 122"/>
            <p:cNvSpPr/>
            <p:nvPr/>
          </p:nvSpPr>
          <p:spPr>
            <a:xfrm>
              <a:off x="6429388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24" name="Elipsa 123"/>
            <p:cNvSpPr/>
            <p:nvPr/>
          </p:nvSpPr>
          <p:spPr>
            <a:xfrm>
              <a:off x="6429388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cxnSp>
          <p:nvCxnSpPr>
            <p:cNvPr id="125" name="Přímá spojovací čára 124"/>
            <p:cNvCxnSpPr>
              <a:stCxn id="111" idx="6"/>
              <a:endCxn id="113" idx="2"/>
            </p:cNvCxnSpPr>
            <p:nvPr/>
          </p:nvCxnSpPr>
          <p:spPr>
            <a:xfrm>
              <a:off x="2143108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Přímá spojovací čára 125"/>
            <p:cNvCxnSpPr>
              <a:stCxn id="111" idx="4"/>
              <a:endCxn id="112" idx="0"/>
            </p:cNvCxnSpPr>
            <p:nvPr/>
          </p:nvCxnSpPr>
          <p:spPr>
            <a:xfrm rot="5400000">
              <a:off x="1785918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Přímá spojovací čára 126"/>
            <p:cNvCxnSpPr>
              <a:stCxn id="112" idx="6"/>
              <a:endCxn id="114" idx="2"/>
            </p:cNvCxnSpPr>
            <p:nvPr/>
          </p:nvCxnSpPr>
          <p:spPr>
            <a:xfrm>
              <a:off x="2143108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ovací čára 127"/>
            <p:cNvCxnSpPr/>
            <p:nvPr/>
          </p:nvCxnSpPr>
          <p:spPr>
            <a:xfrm>
              <a:off x="2928926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Přímá spojovací čára 128"/>
            <p:cNvCxnSpPr/>
            <p:nvPr/>
          </p:nvCxnSpPr>
          <p:spPr>
            <a:xfrm rot="5400000">
              <a:off x="2571736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ovací čára 129"/>
            <p:cNvCxnSpPr/>
            <p:nvPr/>
          </p:nvCxnSpPr>
          <p:spPr>
            <a:xfrm>
              <a:off x="2928926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ovací čára 130"/>
            <p:cNvCxnSpPr/>
            <p:nvPr/>
          </p:nvCxnSpPr>
          <p:spPr>
            <a:xfrm>
              <a:off x="3714744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Přímá spojovací čára 131"/>
            <p:cNvCxnSpPr/>
            <p:nvPr/>
          </p:nvCxnSpPr>
          <p:spPr>
            <a:xfrm rot="5400000">
              <a:off x="3357554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Přímá spojovací čára 132"/>
            <p:cNvCxnSpPr/>
            <p:nvPr/>
          </p:nvCxnSpPr>
          <p:spPr>
            <a:xfrm>
              <a:off x="3714744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ovací čára 133"/>
            <p:cNvCxnSpPr/>
            <p:nvPr/>
          </p:nvCxnSpPr>
          <p:spPr>
            <a:xfrm>
              <a:off x="4500562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Přímá spojovací čára 134"/>
            <p:cNvCxnSpPr/>
            <p:nvPr/>
          </p:nvCxnSpPr>
          <p:spPr>
            <a:xfrm rot="5400000">
              <a:off x="4143372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Přímá spojovací čára 135"/>
            <p:cNvCxnSpPr/>
            <p:nvPr/>
          </p:nvCxnSpPr>
          <p:spPr>
            <a:xfrm>
              <a:off x="4500562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ovací čára 136"/>
            <p:cNvCxnSpPr/>
            <p:nvPr/>
          </p:nvCxnSpPr>
          <p:spPr>
            <a:xfrm>
              <a:off x="5286380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Přímá spojovací čára 137"/>
            <p:cNvCxnSpPr/>
            <p:nvPr/>
          </p:nvCxnSpPr>
          <p:spPr>
            <a:xfrm rot="5400000">
              <a:off x="4929190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Přímá spojovací čára 138"/>
            <p:cNvCxnSpPr/>
            <p:nvPr/>
          </p:nvCxnSpPr>
          <p:spPr>
            <a:xfrm>
              <a:off x="5286380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ovací čára 139"/>
            <p:cNvCxnSpPr/>
            <p:nvPr/>
          </p:nvCxnSpPr>
          <p:spPr>
            <a:xfrm>
              <a:off x="6072198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Přímá spojovací čára 140"/>
            <p:cNvCxnSpPr/>
            <p:nvPr/>
          </p:nvCxnSpPr>
          <p:spPr>
            <a:xfrm rot="5400000">
              <a:off x="5715008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Přímá spojovací čára 141"/>
            <p:cNvCxnSpPr/>
            <p:nvPr/>
          </p:nvCxnSpPr>
          <p:spPr>
            <a:xfrm>
              <a:off x="6072198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ovací čára 142"/>
            <p:cNvCxnSpPr/>
            <p:nvPr/>
          </p:nvCxnSpPr>
          <p:spPr>
            <a:xfrm>
              <a:off x="6858016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Přímá spojovací čára 143"/>
            <p:cNvCxnSpPr/>
            <p:nvPr/>
          </p:nvCxnSpPr>
          <p:spPr>
            <a:xfrm rot="5400000">
              <a:off x="6500826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Přímá spojovací čára 144"/>
            <p:cNvCxnSpPr/>
            <p:nvPr/>
          </p:nvCxnSpPr>
          <p:spPr>
            <a:xfrm>
              <a:off x="6858016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ovací čára 145"/>
            <p:cNvCxnSpPr>
              <a:stCxn id="111" idx="2"/>
            </p:cNvCxnSpPr>
            <p:nvPr/>
          </p:nvCxnSpPr>
          <p:spPr>
            <a:xfrm rot="10800000">
              <a:off x="1428728" y="207167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Přímá spojovací čára 146"/>
            <p:cNvCxnSpPr/>
            <p:nvPr/>
          </p:nvCxnSpPr>
          <p:spPr>
            <a:xfrm rot="10800000">
              <a:off x="1428728" y="278605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8" name="Obdélník 147"/>
          <p:cNvSpPr/>
          <p:nvPr/>
        </p:nvSpPr>
        <p:spPr>
          <a:xfrm>
            <a:off x="1476796" y="4363394"/>
            <a:ext cx="142876" cy="7858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bdélník 148"/>
          <p:cNvSpPr/>
          <p:nvPr/>
        </p:nvSpPr>
        <p:spPr>
          <a:xfrm>
            <a:off x="7834778" y="4363394"/>
            <a:ext cx="142876" cy="7858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Elipsa 151"/>
          <p:cNvSpPr/>
          <p:nvPr/>
        </p:nvSpPr>
        <p:spPr>
          <a:xfrm>
            <a:off x="2476928" y="4577708"/>
            <a:ext cx="285752" cy="285752"/>
          </a:xfrm>
          <a:prstGeom prst="ellips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905292" y="4434832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+</a:t>
            </a:r>
            <a:endParaRPr lang="cs-CZ" sz="3600" b="1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3262746" y="3577576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Q</a:t>
            </a:r>
            <a:endParaRPr lang="cs-CZ" sz="3600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2476928" y="400620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q</a:t>
            </a:r>
            <a:endParaRPr lang="cs-CZ" sz="3200" dirty="0"/>
          </a:p>
        </p:txBody>
      </p:sp>
      <p:sp>
        <p:nvSpPr>
          <p:cNvPr id="157" name="Šipka dolů 156"/>
          <p:cNvSpPr/>
          <p:nvPr/>
        </p:nvSpPr>
        <p:spPr>
          <a:xfrm>
            <a:off x="2771800" y="2996952"/>
            <a:ext cx="4176464" cy="936104"/>
          </a:xfrm>
          <a:prstGeom prst="downArrow">
            <a:avLst>
              <a:gd name="adj1" fmla="val 77351"/>
              <a:gd name="adj2" fmla="val 4098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Nakresli směr pohybu elektronu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6732240" y="548680"/>
            <a:ext cx="833883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3 body</a:t>
            </a:r>
            <a:endParaRPr lang="cs-CZ" b="1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6732240" y="2924944"/>
            <a:ext cx="724878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1 bod</a:t>
            </a:r>
            <a:endParaRPr lang="cs-CZ" b="1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3143672" y="5661248"/>
            <a:ext cx="10102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q = - </a:t>
            </a:r>
            <a:endParaRPr lang="cs-CZ" sz="3200" dirty="0"/>
          </a:p>
        </p:txBody>
      </p:sp>
      <p:graphicFrame>
        <p:nvGraphicFramePr>
          <p:cNvPr id="161" name="Tabulka 160"/>
          <p:cNvGraphicFramePr>
            <a:graphicFrameLocks noGrp="1"/>
          </p:cNvGraphicFramePr>
          <p:nvPr/>
        </p:nvGraphicFramePr>
        <p:xfrm>
          <a:off x="3995936" y="5805264"/>
          <a:ext cx="224408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440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2" name="TextovéPole 161"/>
          <p:cNvSpPr txBox="1"/>
          <p:nvPr/>
        </p:nvSpPr>
        <p:spPr>
          <a:xfrm>
            <a:off x="6300192" y="5661248"/>
            <a:ext cx="404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endParaRPr lang="cs-CZ" dirty="0"/>
          </a:p>
        </p:txBody>
      </p:sp>
      <p:sp>
        <p:nvSpPr>
          <p:cNvPr id="163" name="Šipka doprava 162"/>
          <p:cNvSpPr/>
          <p:nvPr/>
        </p:nvSpPr>
        <p:spPr>
          <a:xfrm>
            <a:off x="539552" y="5589240"/>
            <a:ext cx="2448272" cy="792088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 velikost náboje</a:t>
            </a:r>
            <a:endParaRPr lang="cs-CZ" dirty="0"/>
          </a:p>
        </p:txBody>
      </p:sp>
      <p:sp>
        <p:nvSpPr>
          <p:cNvPr id="164" name="Nadpis 163"/>
          <p:cNvSpPr>
            <a:spLocks noGrp="1"/>
          </p:cNvSpPr>
          <p:nvPr>
            <p:ph type="title" idx="4294967295"/>
          </p:nvPr>
        </p:nvSpPr>
        <p:spPr>
          <a:xfrm>
            <a:off x="539552" y="404664"/>
            <a:ext cx="1872208" cy="28803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600" b="1" dirty="0" smtClean="0"/>
              <a:t>T1 – kovová vazba</a:t>
            </a:r>
            <a:endParaRPr lang="cs-CZ" sz="1600" b="1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6732240" y="5805264"/>
            <a:ext cx="724878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1 bod</a:t>
            </a:r>
            <a:endParaRPr lang="cs-CZ" b="1" dirty="0"/>
          </a:p>
        </p:txBody>
      </p:sp>
      <p:sp>
        <p:nvSpPr>
          <p:cNvPr id="166" name="Zástupný symbol pro zápatí 16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2736304" cy="34605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600" b="1" dirty="0" smtClean="0"/>
              <a:t>T2 - vedení proudu v látkách</a:t>
            </a:r>
            <a:endParaRPr lang="cs-CZ" sz="1600" b="1" dirty="0"/>
          </a:p>
        </p:txBody>
      </p:sp>
      <p:pic>
        <p:nvPicPr>
          <p:cNvPr id="4" name="Kovová vazba.avi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467544" y="980728"/>
            <a:ext cx="5544616" cy="44976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56176" y="1196752"/>
            <a:ext cx="2699792" cy="64633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Jaký směr má intenzita elektrického pole?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5" y="2348880"/>
            <a:ext cx="2736304" cy="92333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Vyjmenujte tři možné způsoby uvolnění elektronu z vazby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56176" y="3429000"/>
          <a:ext cx="2736304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8343"/>
                <a:gridCol w="230796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156176" y="764704"/>
            <a:ext cx="724878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1 bod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1916832"/>
            <a:ext cx="833883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3 body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5085184"/>
            <a:ext cx="2736304" cy="64633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Jak se nazývá elektron, který se uvolní z vazby?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156176" y="5877272"/>
          <a:ext cx="2736304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363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156176" y="4653136"/>
            <a:ext cx="724878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1 bod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5661248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i="1" dirty="0" smtClean="0"/>
              <a:t>Video lze spustit klepnutím myší na obrázek, zastaví se opětovným klepnutím myší. Odpovězte na tři otázky klepnutím mimo obrázek</a:t>
            </a:r>
            <a:endParaRPr lang="cs-CZ" sz="1400" i="1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33" repeatCount="indefinite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5" grpId="0" animBg="1"/>
      <p:bldP spid="6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2242592" cy="418058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1600" b="1" dirty="0" smtClean="0"/>
              <a:t>Vedení proudu v látkách 2</a:t>
            </a:r>
            <a:endParaRPr lang="cs-CZ" sz="1600" b="1" dirty="0"/>
          </a:p>
        </p:txBody>
      </p:sp>
      <p:grpSp>
        <p:nvGrpSpPr>
          <p:cNvPr id="3" name="Skupina 46"/>
          <p:cNvGrpSpPr/>
          <p:nvPr/>
        </p:nvGrpSpPr>
        <p:grpSpPr>
          <a:xfrm>
            <a:off x="1691680" y="1124744"/>
            <a:ext cx="6215106" cy="1143008"/>
            <a:chOff x="1285852" y="1857364"/>
            <a:chExt cx="6215106" cy="1143008"/>
          </a:xfrm>
        </p:grpSpPr>
        <p:sp>
          <p:nvSpPr>
            <p:cNvPr id="4" name="Obdélník 3"/>
            <p:cNvSpPr/>
            <p:nvPr/>
          </p:nvSpPr>
          <p:spPr>
            <a:xfrm>
              <a:off x="1285852" y="1857364"/>
              <a:ext cx="6215106" cy="1143008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Elipsa 4"/>
            <p:cNvSpPr/>
            <p:nvPr/>
          </p:nvSpPr>
          <p:spPr>
            <a:xfrm>
              <a:off x="1714480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6" name="Elipsa 5"/>
            <p:cNvSpPr/>
            <p:nvPr/>
          </p:nvSpPr>
          <p:spPr>
            <a:xfrm>
              <a:off x="1714480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7" name="Elipsa 6"/>
            <p:cNvSpPr/>
            <p:nvPr/>
          </p:nvSpPr>
          <p:spPr>
            <a:xfrm>
              <a:off x="2500298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8" name="Elipsa 7"/>
            <p:cNvSpPr/>
            <p:nvPr/>
          </p:nvSpPr>
          <p:spPr>
            <a:xfrm>
              <a:off x="2500298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9" name="Elipsa 8"/>
            <p:cNvSpPr/>
            <p:nvPr/>
          </p:nvSpPr>
          <p:spPr>
            <a:xfrm>
              <a:off x="3286116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0" name="Elipsa 9"/>
            <p:cNvSpPr/>
            <p:nvPr/>
          </p:nvSpPr>
          <p:spPr>
            <a:xfrm>
              <a:off x="3286116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1" name="Elipsa 10"/>
            <p:cNvSpPr/>
            <p:nvPr/>
          </p:nvSpPr>
          <p:spPr>
            <a:xfrm>
              <a:off x="4071934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2" name="Elipsa 11"/>
            <p:cNvSpPr/>
            <p:nvPr/>
          </p:nvSpPr>
          <p:spPr>
            <a:xfrm>
              <a:off x="4071934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3" name="Elipsa 12"/>
            <p:cNvSpPr/>
            <p:nvPr/>
          </p:nvSpPr>
          <p:spPr>
            <a:xfrm>
              <a:off x="4857752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4" name="Elipsa 13"/>
            <p:cNvSpPr/>
            <p:nvPr/>
          </p:nvSpPr>
          <p:spPr>
            <a:xfrm>
              <a:off x="4857752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5" name="Elipsa 14"/>
            <p:cNvSpPr/>
            <p:nvPr/>
          </p:nvSpPr>
          <p:spPr>
            <a:xfrm>
              <a:off x="5643570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6" name="Elipsa 15"/>
            <p:cNvSpPr/>
            <p:nvPr/>
          </p:nvSpPr>
          <p:spPr>
            <a:xfrm>
              <a:off x="5643570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7" name="Elipsa 16"/>
            <p:cNvSpPr/>
            <p:nvPr/>
          </p:nvSpPr>
          <p:spPr>
            <a:xfrm>
              <a:off x="6429388" y="185736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sp>
          <p:nvSpPr>
            <p:cNvPr id="18" name="Elipsa 17"/>
            <p:cNvSpPr/>
            <p:nvPr/>
          </p:nvSpPr>
          <p:spPr>
            <a:xfrm>
              <a:off x="6429388" y="2571744"/>
              <a:ext cx="428628" cy="42862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+</a:t>
              </a:r>
              <a:endParaRPr lang="cs-CZ" dirty="0"/>
            </a:p>
          </p:txBody>
        </p:sp>
        <p:cxnSp>
          <p:nvCxnSpPr>
            <p:cNvPr id="19" name="Přímá spojovací čára 18"/>
            <p:cNvCxnSpPr>
              <a:stCxn id="5" idx="6"/>
              <a:endCxn id="7" idx="2"/>
            </p:cNvCxnSpPr>
            <p:nvPr/>
          </p:nvCxnSpPr>
          <p:spPr>
            <a:xfrm>
              <a:off x="2143108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>
              <a:stCxn id="5" idx="4"/>
              <a:endCxn id="6" idx="0"/>
            </p:cNvCxnSpPr>
            <p:nvPr/>
          </p:nvCxnSpPr>
          <p:spPr>
            <a:xfrm rot="5400000">
              <a:off x="1785918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>
              <a:stCxn id="6" idx="6"/>
              <a:endCxn id="8" idx="2"/>
            </p:cNvCxnSpPr>
            <p:nvPr/>
          </p:nvCxnSpPr>
          <p:spPr>
            <a:xfrm>
              <a:off x="2143108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2928926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2571736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2928926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>
              <a:off x="3714744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3357554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3714744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4500562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5400000">
              <a:off x="4143372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4500562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>
              <a:off x="5286380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rot="5400000">
              <a:off x="4929190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>
              <a:off x="5286380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>
              <a:off x="6072198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 rot="5400000">
              <a:off x="5715008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/>
            <p:nvPr/>
          </p:nvCxnSpPr>
          <p:spPr>
            <a:xfrm>
              <a:off x="6072198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6858016" y="207167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 rot="5400000">
              <a:off x="6500826" y="242886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>
              <a:off x="6858016" y="2786058"/>
              <a:ext cx="357190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>
              <a:stCxn id="5" idx="2"/>
            </p:cNvCxnSpPr>
            <p:nvPr/>
          </p:nvCxnSpPr>
          <p:spPr>
            <a:xfrm rot="10800000">
              <a:off x="1428728" y="207167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10800000">
              <a:off x="1428728" y="2786058"/>
              <a:ext cx="28575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Obdélník 41"/>
          <p:cNvSpPr/>
          <p:nvPr/>
        </p:nvSpPr>
        <p:spPr>
          <a:xfrm>
            <a:off x="1548804" y="1339058"/>
            <a:ext cx="142876" cy="7858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906786" y="1339058"/>
            <a:ext cx="142876" cy="7858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7308304" y="1556792"/>
            <a:ext cx="285752" cy="285752"/>
          </a:xfrm>
          <a:prstGeom prst="ellips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977300" y="1410496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+</a:t>
            </a:r>
            <a:endParaRPr lang="cs-CZ" sz="36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27584" y="2420888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Na obrázku je školní, „šablonovitá“, animace cesty elektronu (černý bod) fiktivním vodičem velmi malého průřezu. Je zde zjednodušeně ukázán elektrický proud jako fyzikální jev, jedna z forem fyzikálního pohybu.</a:t>
            </a:r>
            <a:endParaRPr lang="cs-CZ" sz="1600" b="1" dirty="0"/>
          </a:p>
        </p:txBody>
      </p:sp>
      <p:graphicFrame>
        <p:nvGraphicFramePr>
          <p:cNvPr id="48" name="Tabulka 47"/>
          <p:cNvGraphicFramePr>
            <a:graphicFrameLocks noGrp="1"/>
          </p:cNvGraphicFramePr>
          <p:nvPr/>
        </p:nvGraphicFramePr>
        <p:xfrm>
          <a:off x="467544" y="3429000"/>
          <a:ext cx="8424936" cy="2509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12468"/>
                <a:gridCol w="42124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Otázka: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Odpověď: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Proč je cesta pohybu tak chaotická?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Zajímá nás při matematickém ohodnocení tohoto pohybu skutečná rychlost pohybu elektronu nebo jeho průměrná (driftová) rychlost</a:t>
                      </a:r>
                      <a:r>
                        <a:rPr lang="cs-CZ" sz="1400" baseline="0" dirty="0" smtClean="0"/>
                        <a:t> jedním směrem?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Je elektrický proud (I, jednotka ampér) vektorová veličina?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Je driftová rychlost elektronu větší nebo menší než rychlost chaotického pohybu?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9" name="TextovéPole 48"/>
          <p:cNvSpPr txBox="1"/>
          <p:nvPr/>
        </p:nvSpPr>
        <p:spPr>
          <a:xfrm>
            <a:off x="7812360" y="332656"/>
            <a:ext cx="833883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4 body</a:t>
            </a:r>
            <a:endParaRPr lang="cs-CZ" b="1" dirty="0"/>
          </a:p>
        </p:txBody>
      </p:sp>
      <p:sp>
        <p:nvSpPr>
          <p:cNvPr id="50" name="Zástupný symbol pro zápatí 4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repeatCount="indefinite" accel="50000" decel="5000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972 C -0.01979 -0.00486 -0.03889 -0.01945 -0.05503 -0.0125 C -0.07118 -0.00556 -0.08628 0.04745 -0.09757 0.05208 C -0.10903 0.05671 -0.11163 0.03148 -0.12344 0.01574 C -0.1349 3.33333E-6 -0.15486 -0.03704 -0.16719 -0.04283 C -0.17951 -0.04861 -0.19583 -0.03102 -0.19757 -0.01852 C -0.19948 -0.00602 -0.17951 0.02129 -0.17778 0.03194 C -0.17604 0.04259 -0.17778 0.05208 -0.1868 0.04606 C -0.19583 0.04004 -0.21805 0.0081 -0.23229 -0.0044 C -0.24653 -0.0169 -0.26163 -0.03311 -0.2717 -0.02871 C -0.28177 -0.02431 -0.28299 0.01805 -0.29288 0.02176 C -0.30278 0.02546 -0.32101 0.00926 -0.3309 -0.00648 C -0.3408 -0.02223 -0.34496 -0.07292 -0.35208 -0.07315 C -0.3592 -0.07338 -0.36267 -0.02616 -0.37326 -0.00857 C -0.38385 0.00902 -0.4033 0.02986 -0.41562 0.03194 C -0.42795 0.03402 -0.44028 0.01342 -0.44757 0.0037 C -0.45486 -0.00602 -0.45521 -0.02986 -0.45955 -0.02662 C -0.46389 -0.02338 -0.47569 0.01111 -0.47326 0.02384 C -0.47083 0.03657 -0.44549 0.04352 -0.44444 0.05 C -0.4434 0.05648 -0.4559 0.06666 -0.46719 0.06227 C -0.47847 0.05787 -0.50104 0.04143 -0.51267 0.02384 C -0.5243 0.00625 -0.52847 -0.03773 -0.5368 -0.04283 C -0.54514 -0.04792 -0.54983 -0.01482 -0.56267 -0.00648 C -0.57552 0.00185 -0.60573 0.00532 -0.61424 0.00764 " pathEditMode="relative" rAng="0" ptsTypes="aaaaaaaaaaaaaaaaaaaaaaaA">
                                      <p:cBhvr>
                                        <p:cTn id="6" dur="5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" y="-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746648" cy="418058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1600" dirty="0" smtClean="0"/>
              <a:t>Vedení proudu v polovodičích</a:t>
            </a:r>
            <a:endParaRPr lang="cs-CZ" sz="1600" dirty="0"/>
          </a:p>
        </p:txBody>
      </p:sp>
      <p:pic>
        <p:nvPicPr>
          <p:cNvPr id="3" name="Si polovodič.avi">
            <a:hlinkClick r:id="" action="ppaction://media"/>
          </p:cNvPr>
          <p:cNvPicPr>
            <a:picLocks noRot="1" noChangeAspect="1" noChangeArrowheads="1"/>
          </p:cNvPicPr>
          <p:nvPr>
            <a:videoFile r:link="rId1"/>
          </p:nvPr>
        </p:nvPicPr>
        <p:blipFill>
          <a:blip r:embed="rId3" cstate="print"/>
          <a:srcRect l="13026" t="3486" r="12763" b="47908"/>
          <a:stretch>
            <a:fillRect/>
          </a:stretch>
        </p:blipFill>
        <p:spPr>
          <a:xfrm>
            <a:off x="251520" y="980728"/>
            <a:ext cx="5570333" cy="27363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5796136" y="1700808"/>
            <a:ext cx="833883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2 body</a:t>
            </a:r>
            <a:endParaRPr lang="cs-CZ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796136" y="1124744"/>
          <a:ext cx="3204864" cy="51816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764704"/>
                <a:gridCol w="14401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 se nazývá vazba mezi atomy křemíku?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796136" y="692696"/>
            <a:ext cx="724878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1 bod</a:t>
            </a:r>
            <a:endParaRPr lang="cs-CZ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796136" y="2132856"/>
          <a:ext cx="3204864" cy="73152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764704"/>
                <a:gridCol w="14401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Jaké druhy vodivosti lze pozorovat u křemíku?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796136" y="3356992"/>
          <a:ext cx="3204864" cy="51816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764704"/>
                <a:gridCol w="14401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Jaký druh polovodiče vidíme na obrázku?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5796136" y="2924944"/>
            <a:ext cx="724878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1 bod</a:t>
            </a:r>
            <a:endParaRPr lang="cs-CZ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23528" y="4293096"/>
          <a:ext cx="5256584" cy="79208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894449"/>
                <a:gridCol w="2362135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Vyjmenujte alespoň tři nejzákladnější vlivy, které způsobují uvolnění elektronů</a:t>
                      </a:r>
                      <a:r>
                        <a:rPr lang="cs-CZ" sz="1400" baseline="0" dirty="0" smtClean="0"/>
                        <a:t> z vazby</a:t>
                      </a:r>
                      <a:r>
                        <a:rPr lang="cs-CZ" sz="1400" dirty="0" smtClean="0"/>
                        <a:t> 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23528" y="3861048"/>
            <a:ext cx="833883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3 body</a:t>
            </a:r>
            <a:endParaRPr lang="cs-CZ" b="1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796136" y="4365104"/>
          <a:ext cx="3204864" cy="73152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764704"/>
                <a:gridCol w="14401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 se nazývá jev,</a:t>
                      </a:r>
                      <a:r>
                        <a:rPr lang="cs-CZ" sz="1400" baseline="0" dirty="0" smtClean="0"/>
                        <a:t> při kterém zaniká pár elektron – díra?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5796136" y="3933056"/>
            <a:ext cx="724878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1 bod</a:t>
            </a:r>
            <a:endParaRPr lang="cs-CZ" b="1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video>
              <p:cMediaNode>
                <p:cTn id="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el_proud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988840"/>
            <a:ext cx="4130801" cy="30243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779912" y="1052736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Na obrázku je velmi zpomalený předpokládaný pohyb elektrického náboje v určité látce:</a:t>
            </a:r>
            <a:endParaRPr lang="cs-CZ" sz="1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44008" y="1916832"/>
          <a:ext cx="4236642" cy="3241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/>
                <a:gridCol w="178837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Jaká je to látka?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Jaká částice se zde pohybuje?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Jaký má náboj?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r>
                        <a:rPr lang="cs-CZ" sz="1600" dirty="0" smtClean="0"/>
                        <a:t>Co je v tomto případě příčinou</a:t>
                      </a:r>
                      <a:r>
                        <a:rPr lang="cs-CZ" sz="1600" baseline="0" dirty="0" smtClean="0"/>
                        <a:t> pohybu? (2 možnosti)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r>
                        <a:rPr lang="cs-CZ" sz="1600" dirty="0" smtClean="0"/>
                        <a:t>Obrázek představuje (zatrhni správnou možnost)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a) Elektrický proud jako fyzikální veličina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b) Elektrický proud jako fyzikální jev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467544" y="692696"/>
            <a:ext cx="2746648" cy="34605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600" dirty="0" smtClean="0"/>
              <a:t>Vedení proudu v otázkách</a:t>
            </a:r>
            <a:endParaRPr lang="cs-CZ" sz="1600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8028384" y="692696"/>
            <a:ext cx="848309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6 bodů</a:t>
            </a: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908720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Na obrázku je velmi zpomalený předpokládaný pohyb elektrického náboje v určité látce:</a:t>
            </a:r>
            <a:endParaRPr lang="cs-CZ" sz="1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16016" y="1484784"/>
          <a:ext cx="4236642" cy="3713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/>
                <a:gridCol w="178837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Jaká je to látka?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r>
                        <a:rPr lang="cs-CZ" sz="1600" dirty="0" smtClean="0"/>
                        <a:t>Jaké nosiče elektrického proudu se zde pohybují?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modrý</a:t>
                      </a:r>
                      <a:r>
                        <a:rPr lang="cs-CZ" sz="1200" baseline="0" dirty="0" smtClean="0"/>
                        <a:t> kroužek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křížek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r>
                        <a:rPr lang="cs-CZ" dirty="0" smtClean="0"/>
                        <a:t>Jaký mají náboj?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r>
                        <a:rPr lang="cs-CZ" sz="1600" dirty="0" smtClean="0"/>
                        <a:t>Co je v tomto případě příčinou</a:t>
                      </a:r>
                      <a:r>
                        <a:rPr lang="cs-CZ" sz="1600" baseline="0" dirty="0" smtClean="0"/>
                        <a:t> pohybu? (2 možnosti)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r>
                        <a:rPr lang="cs-CZ" sz="1600" dirty="0" smtClean="0"/>
                        <a:t>Obrázek představuje (zatrhni správnou možnost)</a:t>
                      </a:r>
                      <a:endParaRPr lang="cs-CZ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a) Elektrický proud jako fyzikální veličina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b) Elektrický proud jako fyzikální jev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467544" y="332656"/>
            <a:ext cx="2746648" cy="34605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600" dirty="0" smtClean="0"/>
              <a:t>Vedení proudu v otázkách</a:t>
            </a:r>
            <a:endParaRPr lang="cs-CZ" sz="1600" dirty="0"/>
          </a:p>
        </p:txBody>
      </p:sp>
      <p:pic>
        <p:nvPicPr>
          <p:cNvPr id="7" name="Obrázek 6" descr="vl_polovodic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700808"/>
            <a:ext cx="4425857" cy="3240360"/>
          </a:xfrm>
          <a:prstGeom prst="rect">
            <a:avLst/>
          </a:prstGeom>
        </p:spPr>
      </p:pic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všechny animace a obrázky - archiv autora </a:t>
            </a:r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028384" y="332656"/>
            <a:ext cx="848309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7 bodů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0" y="5445224"/>
            <a:ext cx="9144000" cy="93610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Celkem </a:t>
            </a:r>
            <a:r>
              <a:rPr lang="cs-CZ" dirty="0" smtClean="0"/>
              <a:t>29 </a:t>
            </a:r>
            <a:r>
              <a:rPr lang="cs-CZ" dirty="0" smtClean="0"/>
              <a:t>bodů, možné hodnocení:</a:t>
            </a:r>
          </a:p>
          <a:p>
            <a:r>
              <a:rPr lang="cs-CZ" sz="1200" b="1" dirty="0" smtClean="0"/>
              <a:t>29 </a:t>
            </a:r>
            <a:r>
              <a:rPr lang="cs-CZ" sz="1200" b="1" dirty="0" smtClean="0"/>
              <a:t>až </a:t>
            </a:r>
            <a:r>
              <a:rPr lang="cs-CZ" sz="1200" b="1" dirty="0" smtClean="0"/>
              <a:t>25 </a:t>
            </a:r>
            <a:r>
              <a:rPr lang="cs-CZ" sz="1200" b="1" dirty="0" smtClean="0"/>
              <a:t>bodů … 1;	</a:t>
            </a:r>
            <a:r>
              <a:rPr lang="cs-CZ" sz="1200" b="1" dirty="0" smtClean="0"/>
              <a:t>24 </a:t>
            </a:r>
            <a:r>
              <a:rPr lang="cs-CZ" sz="1200" b="1" dirty="0" smtClean="0"/>
              <a:t>až </a:t>
            </a:r>
            <a:r>
              <a:rPr lang="cs-CZ" sz="1200" b="1" dirty="0" smtClean="0"/>
              <a:t>20 </a:t>
            </a:r>
            <a:r>
              <a:rPr lang="cs-CZ" sz="1200" b="1" dirty="0" smtClean="0"/>
              <a:t>bodů …2;	</a:t>
            </a:r>
            <a:r>
              <a:rPr lang="cs-CZ" sz="1200" b="1" dirty="0" smtClean="0"/>
              <a:t>19 </a:t>
            </a:r>
            <a:r>
              <a:rPr lang="cs-CZ" sz="1200" b="1" dirty="0" smtClean="0"/>
              <a:t>až </a:t>
            </a:r>
            <a:r>
              <a:rPr lang="cs-CZ" sz="1200" b="1" dirty="0" smtClean="0"/>
              <a:t>15 </a:t>
            </a:r>
            <a:r>
              <a:rPr lang="cs-CZ" sz="1200" b="1" dirty="0" smtClean="0"/>
              <a:t>bodů … 3; 	</a:t>
            </a:r>
            <a:r>
              <a:rPr lang="cs-CZ" sz="1200" b="1" dirty="0" smtClean="0"/>
              <a:t>14 </a:t>
            </a:r>
            <a:r>
              <a:rPr lang="cs-CZ" sz="1200" b="1" dirty="0" smtClean="0"/>
              <a:t>až </a:t>
            </a:r>
            <a:r>
              <a:rPr lang="cs-CZ" sz="1200" b="1" dirty="0" smtClean="0"/>
              <a:t>11 </a:t>
            </a:r>
            <a:r>
              <a:rPr lang="cs-CZ" sz="1200" b="1" dirty="0" smtClean="0"/>
              <a:t>bodů … </a:t>
            </a:r>
            <a:r>
              <a:rPr lang="cs-CZ" sz="1200" b="1" dirty="0" smtClean="0"/>
              <a:t>4;	méně </a:t>
            </a:r>
            <a:r>
              <a:rPr lang="cs-CZ" sz="1200" b="1" dirty="0" smtClean="0"/>
              <a:t>než </a:t>
            </a:r>
            <a:r>
              <a:rPr lang="cs-CZ" sz="1200" b="1" dirty="0" smtClean="0"/>
              <a:t>11 </a:t>
            </a:r>
            <a:r>
              <a:rPr lang="cs-CZ" sz="1200" b="1" dirty="0" smtClean="0"/>
              <a:t>bodů … 5</a:t>
            </a:r>
            <a:endParaRPr lang="cs-CZ" sz="12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655</Words>
  <Application>Microsoft Office PowerPoint</Application>
  <PresentationFormat>Předvádění na obrazovce (4:3)</PresentationFormat>
  <Paragraphs>132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T1 – kovová vazba</vt:lpstr>
      <vt:lpstr>T2 - vedení proudu v látkách</vt:lpstr>
      <vt:lpstr>Vedení proudu v látkách 2</vt:lpstr>
      <vt:lpstr>Vedení proudu v polovodičích</vt:lpstr>
      <vt:lpstr>Vedení proudu v otázkách</vt:lpstr>
      <vt:lpstr>Vedení proudu v otázkách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proud - test</dc:title>
  <dc:creator>Opatrný</dc:creator>
  <cp:lastModifiedBy>Opatrný</cp:lastModifiedBy>
  <cp:revision>34</cp:revision>
  <dcterms:created xsi:type="dcterms:W3CDTF">2012-09-30T18:45:53Z</dcterms:created>
  <dcterms:modified xsi:type="dcterms:W3CDTF">2012-10-07T16:18:00Z</dcterms:modified>
</cp:coreProperties>
</file>