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D39FABD-F97A-4BAE-892A-DCF8E66A9689}" type="datetimeFigureOut">
              <a:rPr lang="cs-CZ" smtClean="0"/>
              <a:pPr/>
              <a:t>26.3.2012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35BF300-FF72-450E-ADE9-06B8AB456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unted.com/story/2006/10/15/164240/32/travel/Watch+Out!+Siberia's" TargetMode="External"/><Relationship Id="rId7" Type="http://schemas.openxmlformats.org/officeDocument/2006/relationships/hyperlink" Target="http://www.google.cz/imgres?q=hromada+oble&#269;en&#237;" TargetMode="External"/><Relationship Id="rId2" Type="http://schemas.openxmlformats.org/officeDocument/2006/relationships/hyperlink" Target="http://www.google.com/imgres?q=sibi&#345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z/imgres?q=oteplovac&#237;+kalhoty" TargetMode="External"/><Relationship Id="rId5" Type="http://schemas.openxmlformats.org/officeDocument/2006/relationships/hyperlink" Target="http://www.google.cz/imgres?q=ko&#382;ich" TargetMode="External"/><Relationship Id="rId4" Type="http://schemas.openxmlformats.org/officeDocument/2006/relationships/hyperlink" Target="http://www.google.com/search?q=sibi&#345;an&#233;+oble&#269;en&#237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933056"/>
            <a:ext cx="8208912" cy="256713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Téma k zimnímu období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Povídání o Sibiři</a:t>
            </a:r>
            <a:endParaRPr lang="cs-CZ" sz="2800" dirty="0">
              <a:solidFill>
                <a:srgbClr val="C00000"/>
              </a:solidFill>
            </a:endParaRPr>
          </a:p>
          <a:p>
            <a:r>
              <a:rPr lang="cs-CZ" sz="2800" dirty="0" smtClean="0">
                <a:solidFill>
                  <a:srgbClr val="C00000"/>
                </a:solidFill>
              </a:rPr>
              <a:t>Pohybová hra – </a:t>
            </a:r>
            <a:r>
              <a:rPr lang="cs-CZ" sz="2800" dirty="0" err="1" smtClean="0">
                <a:solidFill>
                  <a:srgbClr val="C00000"/>
                </a:solidFill>
              </a:rPr>
              <a:t>Sibirjak</a:t>
            </a:r>
            <a:endParaRPr lang="cs-CZ" sz="2800" dirty="0" smtClean="0">
              <a:solidFill>
                <a:srgbClr val="C00000"/>
              </a:solidFill>
            </a:endParaRPr>
          </a:p>
          <a:p>
            <a:endParaRPr lang="cs-CZ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5">
                  <a:lumMod val="50000"/>
                </a:schemeClr>
              </a:solidFill>
            </a:endParaRPr>
          </a:p>
          <a:p>
            <a:pPr algn="r"/>
            <a:r>
              <a:rPr lang="cs-CZ" b="1" dirty="0" err="1" smtClean="0">
                <a:solidFill>
                  <a:schemeClr val="accent5">
                    <a:lumMod val="50000"/>
                  </a:schemeClr>
                </a:solidFill>
              </a:rPr>
              <a:t>BC.Cuperová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459432"/>
            <a:ext cx="7990656" cy="3888432"/>
          </a:xfrm>
        </p:spPr>
        <p:txBody>
          <a:bodyPr/>
          <a:lstStyle/>
          <a:p>
            <a:r>
              <a:rPr lang="cs-CZ" sz="6600" b="1" i="1" dirty="0" smtClean="0">
                <a:solidFill>
                  <a:schemeClr val="accent6">
                    <a:lumMod val="50000"/>
                  </a:schemeClr>
                </a:solidFill>
              </a:rPr>
              <a:t>Člověk a zdraví</a:t>
            </a:r>
            <a:br>
              <a:rPr lang="cs-CZ" sz="6600" b="1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i="1" dirty="0" smtClean="0">
                <a:solidFill>
                  <a:schemeClr val="accent6">
                    <a:lumMod val="50000"/>
                  </a:schemeClr>
                </a:solidFill>
              </a:rPr>
              <a:t>Tělesná výchova</a:t>
            </a:r>
            <a:endParaRPr lang="cs-CZ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23593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>
            <a:noAutofit/>
          </a:bodyPr>
          <a:lstStyle/>
          <a:p>
            <a:r>
              <a:rPr lang="cs-CZ" sz="6000" dirty="0" smtClean="0"/>
              <a:t>Sibiř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Sibiř</a:t>
            </a:r>
            <a:r>
              <a:rPr lang="cs-CZ" sz="3200" dirty="0" smtClean="0">
                <a:solidFill>
                  <a:srgbClr val="C00000"/>
                </a:solidFill>
              </a:rPr>
              <a:t> je území v Rusku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Je </a:t>
            </a:r>
            <a:r>
              <a:rPr lang="cs-CZ" sz="3200" dirty="0" smtClean="0">
                <a:solidFill>
                  <a:srgbClr val="C00000"/>
                </a:solidFill>
              </a:rPr>
              <a:t>velice řídce osídlena a mnoho oblastí je dostupných pouze letecky. </a:t>
            </a:r>
          </a:p>
          <a:p>
            <a:r>
              <a:rPr lang="cs-CZ" sz="3200" dirty="0" smtClean="0">
                <a:solidFill>
                  <a:srgbClr val="C00000"/>
                </a:solidFill>
              </a:rPr>
              <a:t>V </a:t>
            </a:r>
            <a:r>
              <a:rPr lang="cs-CZ" sz="3200" dirty="0" smtClean="0">
                <a:solidFill>
                  <a:srgbClr val="C00000"/>
                </a:solidFill>
              </a:rPr>
              <a:t>zimě dosahují teploty až −60 °</a:t>
            </a:r>
            <a:r>
              <a:rPr lang="cs-CZ" sz="3200" dirty="0" smtClean="0">
                <a:solidFill>
                  <a:srgbClr val="C00000"/>
                </a:solidFill>
              </a:rPr>
              <a:t>C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2776"/>
            <a:ext cx="3600400" cy="2515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33056"/>
            <a:ext cx="3614436" cy="2404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76746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Obyvatelé </a:t>
            </a:r>
            <a:r>
              <a:rPr lang="cs-CZ" b="1" dirty="0"/>
              <a:t>Sibiře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2781300"/>
          </a:xfrm>
        </p:spPr>
        <p:txBody>
          <a:bodyPr>
            <a:normAutofit/>
          </a:bodyPr>
          <a:lstStyle/>
          <a:p>
            <a:r>
              <a:rPr lang="cs-CZ" dirty="0" smtClean="0"/>
              <a:t>žijí především v průmyslových městech na jihu. </a:t>
            </a:r>
          </a:p>
          <a:p>
            <a:r>
              <a:rPr lang="cs-CZ" dirty="0" smtClean="0"/>
              <a:t>K původní obyvatelům Sibiře patří </a:t>
            </a:r>
            <a:r>
              <a:rPr lang="cs-CZ" dirty="0" err="1" smtClean="0"/>
              <a:t>Jakuti</a:t>
            </a:r>
            <a:r>
              <a:rPr lang="cs-CZ" dirty="0" smtClean="0"/>
              <a:t>.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896544"/>
          </a:xfrm>
        </p:spPr>
        <p:txBody>
          <a:bodyPr>
            <a:normAutofit/>
          </a:bodyPr>
          <a:lstStyle/>
          <a:p>
            <a:r>
              <a:rPr lang="cs-CZ" dirty="0" smtClean="0"/>
              <a:t>Živí se rybolovem a tradičním </a:t>
            </a:r>
            <a:r>
              <a:rPr lang="cs-CZ" dirty="0"/>
              <a:t>chovem sobů.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40"/>
            <a:ext cx="2952328" cy="236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36912"/>
            <a:ext cx="4013950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016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243408"/>
            <a:ext cx="4464496" cy="2088232"/>
          </a:xfrm>
        </p:spPr>
        <p:txBody>
          <a:bodyPr/>
          <a:lstStyle/>
          <a:p>
            <a:r>
              <a:rPr lang="cs-CZ" sz="7200" b="1" i="1" dirty="0" err="1" smtClean="0">
                <a:solidFill>
                  <a:srgbClr val="002060"/>
                </a:solidFill>
              </a:rPr>
              <a:t>Sibirjak</a:t>
            </a:r>
            <a:r>
              <a:rPr lang="cs-CZ" b="1" i="1" u="sng" dirty="0" smtClean="0">
                <a:solidFill>
                  <a:srgbClr val="002060"/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002060"/>
                </a:solidFill>
              </a:rPr>
              <a:t>– popis </a:t>
            </a:r>
            <a:r>
              <a:rPr lang="cs-CZ" dirty="0" smtClean="0">
                <a:solidFill>
                  <a:srgbClr val="002060"/>
                </a:solidFill>
              </a:rPr>
              <a:t>děje příběhu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708920"/>
            <a:ext cx="8229600" cy="414908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Na Sibiři, v krajině plné ledu a chladu dokáže přežít jen člověk silný a odolný.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Kdysi se po velké sněhové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vánici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sešlo v krčmě několik lidí. Třásli se zimou a ohřívali se okolo vysoké pece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 tom vešel další host. Všichni se posunuli, aby mu udělali místo u pece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On je však překvapil, protože se postavil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doprostřed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 začal se vyvlékat až zůstal pouze v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podvlékacích kalhotách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 tričku. </a:t>
            </a: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Pak nahlas zvolal „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Ja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accent1">
                    <a:lumMod val="50000"/>
                  </a:schemeClr>
                </a:solidFill>
              </a:rPr>
              <a:t>S</a:t>
            </a:r>
            <a:r>
              <a:rPr lang="cs-CZ" b="1" dirty="0" err="1" smtClean="0">
                <a:solidFill>
                  <a:schemeClr val="accent1">
                    <a:lumMod val="50000"/>
                  </a:schemeClr>
                </a:solidFill>
              </a:rPr>
              <a:t>ibirjak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“ 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3086"/>
            <a:ext cx="2880320" cy="215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5938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7030A0"/>
                </a:solidFill>
              </a:rPr>
              <a:t>Postup hry</a:t>
            </a:r>
            <a:endParaRPr lang="cs-CZ" sz="4800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7"/>
            <a:ext cx="8229600" cy="2808312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Hráči se rozdělí na 2-3 slupiny. Každá si zvolí jednoho, který bude prezentovat </a:t>
            </a:r>
            <a:r>
              <a:rPr lang="cs-CZ" b="1" dirty="0" err="1" smtClean="0">
                <a:solidFill>
                  <a:srgbClr val="C00000"/>
                </a:solidFill>
              </a:rPr>
              <a:t>Sibirjaka</a:t>
            </a:r>
            <a:r>
              <a:rPr lang="cs-CZ" b="1" dirty="0" smtClean="0">
                <a:solidFill>
                  <a:srgbClr val="C00000"/>
                </a:solidFill>
              </a:rPr>
              <a:t>. </a:t>
            </a:r>
            <a:r>
              <a:rPr lang="cs-CZ" b="1" dirty="0" smtClean="0">
                <a:solidFill>
                  <a:srgbClr val="C00000"/>
                </a:solidFill>
              </a:rPr>
              <a:t>Úkolem </a:t>
            </a:r>
            <a:r>
              <a:rPr lang="cs-CZ" b="1" dirty="0" smtClean="0">
                <a:solidFill>
                  <a:srgbClr val="C00000"/>
                </a:solidFill>
              </a:rPr>
              <a:t>je obléci </a:t>
            </a:r>
            <a:r>
              <a:rPr lang="cs-CZ" b="1" dirty="0" smtClean="0">
                <a:solidFill>
                  <a:srgbClr val="C00000"/>
                </a:solidFill>
              </a:rPr>
              <a:t>stejný počet kusů oděvu. </a:t>
            </a:r>
            <a:r>
              <a:rPr lang="cs-CZ" b="1" dirty="0" smtClean="0">
                <a:solidFill>
                  <a:srgbClr val="C00000"/>
                </a:solidFill>
              </a:rPr>
              <a:t>Všechno musí být správně oblečeno. Po </a:t>
            </a:r>
            <a:r>
              <a:rPr lang="cs-CZ" b="1" dirty="0" smtClean="0">
                <a:solidFill>
                  <a:srgbClr val="C00000"/>
                </a:solidFill>
              </a:rPr>
              <a:t>té skupiny představí svého reprezentanta</a:t>
            </a:r>
            <a:r>
              <a:rPr lang="cs-CZ" b="1" dirty="0" smtClean="0">
                <a:solidFill>
                  <a:srgbClr val="C00000"/>
                </a:solidFill>
              </a:rPr>
              <a:t>. Ukážou na něho a zvolají: „</a:t>
            </a:r>
            <a:r>
              <a:rPr lang="cs-CZ" b="1" dirty="0" err="1" smtClean="0">
                <a:solidFill>
                  <a:srgbClr val="C00000"/>
                </a:solidFill>
              </a:rPr>
              <a:t>Vot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Sibirjak</a:t>
            </a:r>
            <a:r>
              <a:rPr lang="cs-CZ" b="1" dirty="0" smtClean="0">
                <a:solidFill>
                  <a:srgbClr val="C00000"/>
                </a:solidFill>
              </a:rPr>
              <a:t>“ Potom </a:t>
            </a:r>
            <a:r>
              <a:rPr lang="cs-CZ" b="1" dirty="0" smtClean="0">
                <a:solidFill>
                  <a:srgbClr val="C00000"/>
                </a:solidFill>
              </a:rPr>
              <a:t>se </a:t>
            </a:r>
            <a:r>
              <a:rPr lang="cs-CZ" b="1" dirty="0" err="1" smtClean="0">
                <a:solidFill>
                  <a:srgbClr val="C00000"/>
                </a:solidFill>
              </a:rPr>
              <a:t>Sibirjaci</a:t>
            </a:r>
            <a:r>
              <a:rPr lang="cs-CZ" b="1" dirty="0" smtClean="0">
                <a:solidFill>
                  <a:srgbClr val="C00000"/>
                </a:solidFill>
              </a:rPr>
              <a:t> vysvlékají </a:t>
            </a:r>
            <a:r>
              <a:rPr lang="cs-CZ" b="1" dirty="0" smtClean="0">
                <a:solidFill>
                  <a:srgbClr val="C00000"/>
                </a:solidFill>
              </a:rPr>
              <a:t>po odstartování - </a:t>
            </a:r>
            <a:r>
              <a:rPr lang="cs-CZ" b="1" dirty="0" smtClean="0">
                <a:solidFill>
                  <a:srgbClr val="C00000"/>
                </a:solidFill>
              </a:rPr>
              <a:t>jednotlivé </a:t>
            </a:r>
            <a:r>
              <a:rPr lang="cs-CZ" b="1" dirty="0" smtClean="0">
                <a:solidFill>
                  <a:srgbClr val="C00000"/>
                </a:solidFill>
              </a:rPr>
              <a:t>kusy </a:t>
            </a:r>
            <a:r>
              <a:rPr lang="cs-CZ" b="1" dirty="0" smtClean="0">
                <a:solidFill>
                  <a:srgbClr val="C00000"/>
                </a:solidFill>
              </a:rPr>
              <a:t>oblečení. Vítěz  je ten, kdo se vysvlékl jako první a zvolal: </a:t>
            </a:r>
            <a:r>
              <a:rPr lang="cs-CZ" b="1" dirty="0" smtClean="0">
                <a:solidFill>
                  <a:srgbClr val="C00000"/>
                </a:solidFill>
              </a:rPr>
              <a:t>„</a:t>
            </a:r>
            <a:r>
              <a:rPr lang="cs-CZ" b="1" dirty="0" err="1" smtClean="0">
                <a:solidFill>
                  <a:srgbClr val="C00000"/>
                </a:solidFill>
              </a:rPr>
              <a:t>Ja</a:t>
            </a: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</a:rPr>
              <a:t>Sibirjak</a:t>
            </a:r>
            <a:r>
              <a:rPr lang="cs-CZ" b="1" dirty="0" smtClean="0">
                <a:solidFill>
                  <a:srgbClr val="C00000"/>
                </a:solidFill>
              </a:rPr>
              <a:t>“</a:t>
            </a:r>
            <a:endParaRPr lang="cs-CZ" b="1" dirty="0" smtClean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293096"/>
            <a:ext cx="1736255" cy="2078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93096"/>
            <a:ext cx="1403367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1353862" cy="1075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45224"/>
            <a:ext cx="1296144" cy="864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293096"/>
            <a:ext cx="1191160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3590" y="4293096"/>
            <a:ext cx="1380768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93068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28600"/>
            <a:ext cx="8080576" cy="75895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          </a:t>
            </a:r>
            <a:r>
              <a:rPr lang="cs-CZ" sz="4900" dirty="0" smtClean="0">
                <a:solidFill>
                  <a:srgbClr val="C00000"/>
                </a:solidFill>
              </a:rPr>
              <a:t>Postřehy</a:t>
            </a:r>
            <a:endParaRPr lang="cs-CZ" sz="49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2492896"/>
            <a:ext cx="8503920" cy="3606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Hra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přináší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spoustu zábavy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, smíchu 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uvolnění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Upevňuje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se při ní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skupinová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soudržnost a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vztahy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ozvíjí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se jemná motorika a koordinace pohybů. 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Nesmí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se však překročit hranice etiky.</a:t>
            </a:r>
          </a:p>
          <a:p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101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Závěr hry –debata na téma: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udržování zdraví</a:t>
            </a:r>
            <a:endParaRPr lang="cs-CZ" b="1" dirty="0">
              <a:solidFill>
                <a:srgbClr val="C00000"/>
              </a:solidFill>
            </a:endParaRPr>
          </a:p>
          <a:p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type="subTitle" idx="4294967295"/>
          </p:nvPr>
        </p:nvSpPr>
        <p:spPr>
          <a:xfrm>
            <a:off x="3563888" y="1412776"/>
            <a:ext cx="5580112" cy="58325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 a  vhodné </a:t>
            </a:r>
            <a:r>
              <a:rPr lang="cs-CZ" b="1" dirty="0">
                <a:solidFill>
                  <a:srgbClr val="C00000"/>
                </a:solidFill>
              </a:rPr>
              <a:t>oblékání </a:t>
            </a:r>
            <a:r>
              <a:rPr lang="cs-CZ" b="1" dirty="0" smtClean="0">
                <a:solidFill>
                  <a:srgbClr val="C00000"/>
                </a:solidFill>
              </a:rPr>
              <a:t>se </a:t>
            </a:r>
            <a:endParaRPr lang="cs-CZ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       v zimním období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420888"/>
            <a:ext cx="4924610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2516234" cy="170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37112"/>
            <a:ext cx="262890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2990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Použitý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http://www.google.com/imgres?q=sibiř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http://www.jaunted.com/story/2006/10/15/164240/32/travel/Watch+Out!+Siberia's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http://www.google.com/</a:t>
            </a:r>
            <a:r>
              <a:rPr lang="cs-CZ" sz="2000" dirty="0" err="1" smtClean="0">
                <a:hlinkClick r:id="rId4"/>
              </a:rPr>
              <a:t>search?q</a:t>
            </a:r>
            <a:r>
              <a:rPr lang="cs-CZ" sz="2000" dirty="0" smtClean="0">
                <a:hlinkClick r:id="rId4"/>
              </a:rPr>
              <a:t>=</a:t>
            </a:r>
            <a:r>
              <a:rPr lang="cs-CZ" sz="2000" dirty="0" err="1" smtClean="0">
                <a:hlinkClick r:id="rId4"/>
              </a:rPr>
              <a:t>sibiřané+oblečení</a:t>
            </a:r>
            <a:endParaRPr lang="cs-CZ" sz="2000" dirty="0" smtClean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www.google.cz/imgres?q=kožich</a:t>
            </a:r>
            <a:endParaRPr lang="cs-CZ" sz="2000" dirty="0" smtClean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www.google.cz/</a:t>
            </a:r>
            <a:r>
              <a:rPr lang="cs-CZ" sz="2000" dirty="0" err="1" smtClean="0">
                <a:hlinkClick r:id="rId6"/>
              </a:rPr>
              <a:t>imgres?q</a:t>
            </a:r>
            <a:r>
              <a:rPr lang="cs-CZ" sz="2000" dirty="0" smtClean="0">
                <a:hlinkClick r:id="rId6"/>
              </a:rPr>
              <a:t>=</a:t>
            </a:r>
            <a:r>
              <a:rPr lang="cs-CZ" sz="2000" dirty="0" err="1" smtClean="0">
                <a:hlinkClick r:id="rId6"/>
              </a:rPr>
              <a:t>oteplovací+kalhoty</a:t>
            </a:r>
            <a:endParaRPr lang="cs-CZ" sz="2000" dirty="0" smtClean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www.google.cz/</a:t>
            </a:r>
            <a:r>
              <a:rPr lang="cs-CZ" sz="2000" dirty="0" err="1" smtClean="0">
                <a:hlinkClick r:id="rId7"/>
              </a:rPr>
              <a:t>imgres?q</a:t>
            </a:r>
            <a:r>
              <a:rPr lang="cs-CZ" sz="2000" dirty="0" smtClean="0">
                <a:hlinkClick r:id="rId7"/>
              </a:rPr>
              <a:t>=</a:t>
            </a:r>
            <a:r>
              <a:rPr lang="cs-CZ" sz="2000" dirty="0" err="1" smtClean="0">
                <a:hlinkClick r:id="rId7"/>
              </a:rPr>
              <a:t>hromada+oblečení</a:t>
            </a:r>
            <a:endParaRPr lang="cs-CZ" sz="20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025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172</TotalTime>
  <Words>303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Člověk a zdraví  Tělesná výchova</vt:lpstr>
      <vt:lpstr>Sibiř</vt:lpstr>
      <vt:lpstr>Obyvatelé Sibiře </vt:lpstr>
      <vt:lpstr>Sibirjak  – popis děje příběhu</vt:lpstr>
      <vt:lpstr>Postup hry</vt:lpstr>
      <vt:lpstr>                            Postřehy</vt:lpstr>
      <vt:lpstr>Závěr hry –debata na téma:</vt:lpstr>
      <vt:lpstr>Použitý materiál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Radek Cuper</cp:lastModifiedBy>
  <cp:revision>18</cp:revision>
  <dcterms:created xsi:type="dcterms:W3CDTF">2012-02-06T17:35:58Z</dcterms:created>
  <dcterms:modified xsi:type="dcterms:W3CDTF">2012-03-26T19:44:23Z</dcterms:modified>
</cp:coreProperties>
</file>