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56" r:id="rId3"/>
    <p:sldId id="260" r:id="rId4"/>
    <p:sldId id="257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heel spokes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youtube.com/watch?v=GpwRtkF2o5o&amp;feature=fvsr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ytara" TargetMode="External"/><Relationship Id="rId2" Type="http://schemas.openxmlformats.org/officeDocument/2006/relationships/hyperlink" Target="http://cs.wikipedia.org/wiki/Ostrav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Housle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sm%C3%ADr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c&#237;rkev" TargetMode="External"/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691680" y="704088"/>
            <a:ext cx="554461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      Hudební výchova   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653136"/>
          </a:xfrm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dirty="0" smtClean="0"/>
              <a:t>Rozbor tematické písně  k jarnímu období </a:t>
            </a:r>
          </a:p>
          <a:p>
            <a:pPr algn="ctr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Vlaštovko leť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      - poslech písně z internetových stránek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      - seznámení se s autorem písně  a s pojmy, které se v textu písně </a:t>
            </a:r>
          </a:p>
          <a:p>
            <a:pPr>
              <a:buNone/>
            </a:pPr>
            <a:r>
              <a:rPr lang="cs-CZ" sz="1800" dirty="0" smtClean="0"/>
              <a:t>                     objevují: Čínská zeď, poušť Gobi, </a:t>
            </a:r>
            <a:r>
              <a:rPr lang="cs-CZ" sz="1800" dirty="0" err="1" smtClean="0"/>
              <a:t>Jurij</a:t>
            </a:r>
            <a:r>
              <a:rPr lang="cs-CZ" sz="1800" dirty="0" smtClean="0"/>
              <a:t> </a:t>
            </a:r>
            <a:r>
              <a:rPr lang="cs-CZ" sz="1800" dirty="0" err="1" smtClean="0"/>
              <a:t>Gagarin</a:t>
            </a:r>
            <a:r>
              <a:rPr lang="cs-CZ" sz="1800" dirty="0" smtClean="0"/>
              <a:t>, </a:t>
            </a:r>
            <a:r>
              <a:rPr lang="cs-CZ" sz="1800" dirty="0" err="1" smtClean="0"/>
              <a:t>Ludwig</a:t>
            </a:r>
            <a:r>
              <a:rPr lang="cs-CZ" sz="1800" dirty="0" smtClean="0"/>
              <a:t> Van </a:t>
            </a:r>
            <a:r>
              <a:rPr lang="cs-CZ" sz="1800" dirty="0" err="1" smtClean="0"/>
              <a:t>Bethoven</a:t>
            </a:r>
            <a:r>
              <a:rPr lang="cs-CZ" sz="1800" dirty="0" smtClean="0"/>
              <a:t>, </a:t>
            </a:r>
          </a:p>
          <a:p>
            <a:pPr>
              <a:buNone/>
            </a:pPr>
            <a:r>
              <a:rPr lang="cs-CZ" sz="1800" dirty="0" smtClean="0"/>
              <a:t>                     </a:t>
            </a:r>
            <a:r>
              <a:rPr lang="cs-CZ" sz="1800" dirty="0" err="1" smtClean="0"/>
              <a:t>světlonoš</a:t>
            </a:r>
            <a:r>
              <a:rPr lang="cs-CZ" sz="1800" dirty="0" smtClean="0"/>
              <a:t>, Máří Magdaléna</a:t>
            </a:r>
          </a:p>
          <a:p>
            <a:pPr>
              <a:buNone/>
            </a:pPr>
            <a:r>
              <a:rPr lang="cs-CZ" sz="1800" dirty="0" smtClean="0"/>
              <a:t>      </a:t>
            </a:r>
          </a:p>
          <a:p>
            <a:pPr>
              <a:buNone/>
            </a:pPr>
            <a:r>
              <a:rPr lang="cs-CZ" sz="1800" dirty="0" smtClean="0"/>
              <a:t>                   - nácvik písně s doprovodem hry na kytaru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      - na závěr malý test vědomostí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                                                                                                         </a:t>
            </a:r>
            <a:r>
              <a:rPr lang="cs-CZ" sz="1800" dirty="0" err="1" smtClean="0"/>
              <a:t>Bc.Kateřina</a:t>
            </a:r>
            <a:r>
              <a:rPr lang="cs-CZ" sz="1800" dirty="0" smtClean="0"/>
              <a:t> Cuperová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                      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Vlaštovko leť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Jaromír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Nohavica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?v=GpwRtkF2o5o&amp;feature=</a:t>
            </a:r>
            <a:r>
              <a:rPr lang="cs-CZ" dirty="0" err="1" smtClean="0">
                <a:hlinkClick r:id="rId2"/>
              </a:rPr>
              <a:t>fvsr</a:t>
            </a:r>
            <a:r>
              <a:rPr lang="cs-CZ" dirty="0" smtClean="0">
                <a:hlinkClick r:id="rId2"/>
              </a:rPr>
              <a:t> </a:t>
            </a:r>
            <a:endParaRPr lang="cs-CZ" dirty="0" smtClean="0"/>
          </a:p>
        </p:txBody>
      </p:sp>
      <p:pic>
        <p:nvPicPr>
          <p:cNvPr id="5" name="Zástupný symbol pro obsah 4" descr="Jaromír Nohavic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51585" y="1920875"/>
            <a:ext cx="3431829" cy="443388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Jarek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Nohavica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- Životopis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Jaromír 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Nohavica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/>
              <a:t>pochází z </a:t>
            </a:r>
            <a:r>
              <a:rPr lang="cs-CZ" sz="4000" dirty="0" smtClean="0">
                <a:hlinkClick r:id="rId2" tooltip="Ostrava"/>
              </a:rPr>
              <a:t>Ostravy</a:t>
            </a:r>
            <a:r>
              <a:rPr lang="cs-CZ" sz="4000" dirty="0" smtClean="0"/>
              <a:t>. První píseň napsal již v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8-mi </a:t>
            </a:r>
            <a:r>
              <a:rPr lang="cs-CZ" sz="4000" dirty="0" smtClean="0"/>
              <a:t>letech. Na </a:t>
            </a:r>
            <a:r>
              <a:rPr lang="cs-CZ" sz="4000" dirty="0" smtClean="0">
                <a:hlinkClick r:id="rId3" tooltip="Kytara"/>
              </a:rPr>
              <a:t>kytaru</a:t>
            </a:r>
            <a:r>
              <a:rPr lang="cs-CZ" sz="4000" dirty="0" smtClean="0"/>
              <a:t> hraje od svých 13-ti let, přičemž původně jeho otec chtěl, aby hrál na </a:t>
            </a:r>
            <a:r>
              <a:rPr lang="cs-CZ" sz="4000" dirty="0" smtClean="0">
                <a:hlinkClick r:id="rId4" tooltip="Housle"/>
              </a:rPr>
              <a:t>housle</a:t>
            </a:r>
            <a:r>
              <a:rPr lang="cs-CZ" sz="4000" dirty="0" smtClean="0"/>
              <a:t>, k těm ale nepřilnul. 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212744"/>
          </a:xfrm>
        </p:spPr>
        <p:txBody>
          <a:bodyPr>
            <a:noAutofit/>
          </a:bodyPr>
          <a:lstStyle/>
          <a:p>
            <a:r>
              <a:rPr lang="cs-CZ" sz="4400" dirty="0" smtClean="0"/>
              <a:t>Text písně     </a:t>
            </a:r>
            <a:br>
              <a:rPr lang="cs-CZ" sz="4400" dirty="0" smtClean="0"/>
            </a:b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Vlaštovko leť</a:t>
            </a:r>
            <a:endParaRPr lang="cs-CZ" sz="4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924944"/>
            <a:ext cx="4038600" cy="328271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900" b="1" dirty="0" smtClean="0">
                <a:solidFill>
                  <a:srgbClr val="FF0000"/>
                </a:solidFill>
              </a:rPr>
              <a:t>Vlaštovko</a:t>
            </a:r>
            <a:r>
              <a:rPr lang="cs-CZ" sz="2900" b="1" dirty="0" smtClean="0"/>
              <a:t> leť</a:t>
            </a:r>
          </a:p>
          <a:p>
            <a:pPr>
              <a:buNone/>
            </a:pPr>
            <a:r>
              <a:rPr lang="cs-CZ" sz="2900" b="1" dirty="0" smtClean="0"/>
              <a:t>přes </a:t>
            </a:r>
            <a:r>
              <a:rPr lang="cs-CZ" sz="2900" b="1" dirty="0" smtClean="0">
                <a:solidFill>
                  <a:srgbClr val="FF0000"/>
                </a:solidFill>
              </a:rPr>
              <a:t>Čínskou zeď</a:t>
            </a:r>
          </a:p>
          <a:p>
            <a:pPr>
              <a:buNone/>
            </a:pPr>
            <a:r>
              <a:rPr lang="cs-CZ" sz="2900" b="1" dirty="0" smtClean="0"/>
              <a:t>přes písek </a:t>
            </a:r>
            <a:r>
              <a:rPr lang="cs-CZ" sz="2900" b="1" dirty="0" smtClean="0">
                <a:solidFill>
                  <a:srgbClr val="FF0000"/>
                </a:solidFill>
              </a:rPr>
              <a:t>pouště Gobi</a:t>
            </a:r>
          </a:p>
          <a:p>
            <a:pPr>
              <a:buNone/>
            </a:pPr>
            <a:r>
              <a:rPr lang="cs-CZ" sz="2900" b="1" dirty="0" smtClean="0"/>
              <a:t>oblétni Zem          </a:t>
            </a:r>
          </a:p>
          <a:p>
            <a:pPr>
              <a:buNone/>
            </a:pPr>
            <a:r>
              <a:rPr lang="cs-CZ" sz="2900" b="1" dirty="0" smtClean="0"/>
              <a:t>přileť až sem                 </a:t>
            </a:r>
          </a:p>
          <a:p>
            <a:pPr>
              <a:buNone/>
            </a:pPr>
            <a:r>
              <a:rPr lang="cs-CZ" sz="2900" b="1" dirty="0" smtClean="0"/>
              <a:t>jen ať se císař zlobí</a:t>
            </a:r>
          </a:p>
          <a:p>
            <a:pPr>
              <a:buNone/>
            </a:pPr>
            <a:r>
              <a:rPr lang="cs-CZ" sz="2900" b="1" dirty="0" smtClean="0"/>
              <a:t>dnes v noci zdál se mi sen</a:t>
            </a:r>
          </a:p>
          <a:p>
            <a:pPr>
              <a:buNone/>
            </a:pPr>
            <a:r>
              <a:rPr lang="cs-CZ" sz="2900" b="1" dirty="0" smtClean="0"/>
              <a:t>že ti zrní nasypal</a:t>
            </a:r>
          </a:p>
          <a:p>
            <a:pPr>
              <a:buNone/>
            </a:pPr>
            <a:r>
              <a:rPr lang="cs-CZ" sz="2900" b="1" dirty="0" err="1" smtClean="0">
                <a:solidFill>
                  <a:srgbClr val="FF0000"/>
                </a:solidFill>
              </a:rPr>
              <a:t>Ludwig</a:t>
            </a:r>
            <a:r>
              <a:rPr lang="cs-CZ" sz="2900" b="1" dirty="0" smtClean="0">
                <a:solidFill>
                  <a:srgbClr val="FF0000"/>
                </a:solidFill>
              </a:rPr>
              <a:t> van Beethoven</a:t>
            </a:r>
          </a:p>
          <a:p>
            <a:pPr>
              <a:buNone/>
            </a:pPr>
            <a:r>
              <a:rPr lang="cs-CZ" sz="2900" b="1" dirty="0" smtClean="0"/>
              <a:t>Vlaštovko leť</a:t>
            </a:r>
          </a:p>
          <a:p>
            <a:pPr>
              <a:buNone/>
            </a:pPr>
            <a:r>
              <a:rPr lang="cs-CZ" sz="2900" b="1" dirty="0" smtClean="0"/>
              <a:t>nás chudé veď….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1340768"/>
            <a:ext cx="4038600" cy="504056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900" b="1" dirty="0" smtClean="0"/>
              <a:t>Zeptej se ryb,kde je jim líp</a:t>
            </a:r>
          </a:p>
          <a:p>
            <a:pPr>
              <a:buNone/>
            </a:pPr>
            <a:r>
              <a:rPr lang="cs-CZ" sz="2900" b="1" dirty="0" smtClean="0"/>
              <a:t>zeptej se plameňáků</a:t>
            </a:r>
          </a:p>
          <a:p>
            <a:pPr>
              <a:buNone/>
            </a:pPr>
            <a:r>
              <a:rPr lang="cs-CZ" sz="2900" b="1" dirty="0" smtClean="0"/>
              <a:t>kdo závidí, nic nevidí</a:t>
            </a:r>
          </a:p>
          <a:p>
            <a:pPr>
              <a:buNone/>
            </a:pPr>
            <a:r>
              <a:rPr lang="cs-CZ" sz="2900" b="1" dirty="0" smtClean="0"/>
              <a:t>z té krásy zpod oblaků</a:t>
            </a:r>
          </a:p>
          <a:p>
            <a:pPr>
              <a:buNone/>
            </a:pPr>
            <a:r>
              <a:rPr lang="cs-CZ" sz="2900" b="1" dirty="0" smtClean="0"/>
              <a:t>až spatříš nad sebou stín</a:t>
            </a:r>
          </a:p>
          <a:p>
            <a:pPr>
              <a:buNone/>
            </a:pPr>
            <a:r>
              <a:rPr lang="cs-CZ" sz="2900" b="1" dirty="0" smtClean="0"/>
              <a:t>věz že ti mává sám pan </a:t>
            </a:r>
          </a:p>
          <a:p>
            <a:pPr>
              <a:buNone/>
            </a:pPr>
            <a:r>
              <a:rPr lang="cs-CZ" sz="2900" b="1" dirty="0" err="1" smtClean="0">
                <a:solidFill>
                  <a:srgbClr val="FF0000"/>
                </a:solidFill>
              </a:rPr>
              <a:t>Jurij</a:t>
            </a:r>
            <a:r>
              <a:rPr lang="cs-CZ" sz="2900" b="1" dirty="0" smtClean="0">
                <a:solidFill>
                  <a:srgbClr val="FF0000"/>
                </a:solidFill>
              </a:rPr>
              <a:t> </a:t>
            </a:r>
            <a:r>
              <a:rPr lang="cs-CZ" sz="2900" b="1" dirty="0" err="1" smtClean="0">
                <a:solidFill>
                  <a:srgbClr val="FF0000"/>
                </a:solidFill>
              </a:rPr>
              <a:t>Gagarin</a:t>
            </a:r>
            <a:endParaRPr lang="cs-CZ" sz="29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900" b="1" dirty="0" smtClean="0"/>
              <a:t>Vlaštovko leť,nás chudé veď</a:t>
            </a:r>
          </a:p>
          <a:p>
            <a:pPr>
              <a:buNone/>
            </a:pPr>
            <a:r>
              <a:rPr lang="cs-CZ" sz="2900" b="1" dirty="0" smtClean="0"/>
              <a:t>Vlaštovko leť,rychle a teď</a:t>
            </a:r>
          </a:p>
          <a:p>
            <a:pPr>
              <a:buNone/>
            </a:pPr>
            <a:r>
              <a:rPr lang="cs-CZ" sz="2900" b="1" dirty="0" smtClean="0"/>
              <a:t>nesu tři zlaté groše</a:t>
            </a:r>
          </a:p>
          <a:p>
            <a:pPr>
              <a:buNone/>
            </a:pPr>
            <a:r>
              <a:rPr lang="cs-CZ" sz="2900" b="1" dirty="0" smtClean="0"/>
              <a:t>první je můj,druhý je tvůj</a:t>
            </a:r>
          </a:p>
          <a:p>
            <a:pPr>
              <a:buNone/>
            </a:pPr>
            <a:r>
              <a:rPr lang="cs-CZ" sz="2900" b="1" dirty="0" smtClean="0"/>
              <a:t>třetí pro </a:t>
            </a:r>
            <a:r>
              <a:rPr lang="cs-CZ" sz="2900" b="1" dirty="0" err="1" smtClean="0">
                <a:solidFill>
                  <a:srgbClr val="FF0000"/>
                </a:solidFill>
              </a:rPr>
              <a:t>světlonoše</a:t>
            </a:r>
            <a:endParaRPr lang="cs-CZ" sz="29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900" b="1" dirty="0" smtClean="0"/>
              <a:t>až budeš unavená,</a:t>
            </a:r>
          </a:p>
          <a:p>
            <a:pPr>
              <a:buNone/>
            </a:pPr>
            <a:r>
              <a:rPr lang="cs-CZ" sz="2900" b="1" dirty="0" smtClean="0"/>
              <a:t>pírka ti pofouká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FF0000"/>
                </a:solidFill>
              </a:rPr>
              <a:t>Máří Magdaléna</a:t>
            </a:r>
          </a:p>
          <a:p>
            <a:pPr>
              <a:buNone/>
            </a:pPr>
            <a:r>
              <a:rPr lang="cs-CZ" sz="2900" b="1" dirty="0" smtClean="0"/>
              <a:t>Vlaštovko leť,nás chudé veď….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zem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916832"/>
            <a:ext cx="1184920" cy="1216518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500"/>
                            </p:stCondLst>
                            <p:childTnLst>
                              <p:par>
                                <p:cTn id="3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500"/>
                            </p:stCondLst>
                            <p:childTnLst>
                              <p:par>
                                <p:cTn id="5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000"/>
                            </p:stCondLst>
                            <p:childTnLst>
                              <p:par>
                                <p:cTn id="5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500"/>
                            </p:stCondLst>
                            <p:childTnLst>
                              <p:par>
                                <p:cTn id="6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3000"/>
                            </p:stCondLst>
                            <p:childTnLst>
                              <p:par>
                                <p:cTn id="6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3500"/>
                            </p:stCondLst>
                            <p:childTnLst>
                              <p:par>
                                <p:cTn id="7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4000"/>
                            </p:stCondLst>
                            <p:childTnLst>
                              <p:par>
                                <p:cTn id="7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4500"/>
                            </p:stCondLst>
                            <p:childTnLst>
                              <p:par>
                                <p:cTn id="8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8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500"/>
                            </p:stCondLst>
                            <p:childTnLst>
                              <p:par>
                                <p:cTn id="9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6000"/>
                            </p:stCondLst>
                            <p:childTnLst>
                              <p:par>
                                <p:cTn id="9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6500"/>
                            </p:stCondLst>
                            <p:childTnLst>
                              <p:par>
                                <p:cTn id="10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7500"/>
                            </p:stCondLst>
                            <p:childTnLst>
                              <p:par>
                                <p:cTn id="11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8000"/>
                            </p:stCondLst>
                            <p:childTnLst>
                              <p:par>
                                <p:cTn id="11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8500"/>
                            </p:stCondLst>
                            <p:childTnLst>
                              <p:par>
                                <p:cTn id="12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9000"/>
                            </p:stCondLst>
                            <p:childTnLst>
                              <p:par>
                                <p:cTn id="12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9500"/>
                            </p:stCondLst>
                            <p:childTnLst>
                              <p:par>
                                <p:cTn id="13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3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500"/>
                            </p:stCondLst>
                            <p:childTnLst>
                              <p:par>
                                <p:cTn id="14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1000"/>
                            </p:stCondLst>
                            <p:childTnLst>
                              <p:par>
                                <p:cTn id="14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514352"/>
            <a:ext cx="3033464" cy="116205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Rozbor písně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200" b="1" dirty="0" smtClean="0">
                <a:solidFill>
                  <a:schemeClr val="tx1"/>
                </a:solidFill>
              </a:rPr>
              <a:t>Vlaštovko</a:t>
            </a:r>
            <a:r>
              <a:rPr lang="cs-CZ" sz="2200" b="1" dirty="0" smtClean="0">
                <a:solidFill>
                  <a:srgbClr val="002060"/>
                </a:solidFill>
              </a:rPr>
              <a:t> leť ……..</a:t>
            </a:r>
            <a:endParaRPr lang="cs-CZ" sz="2200" b="1" dirty="0">
              <a:solidFill>
                <a:srgbClr val="00206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>
          <a:xfrm>
            <a:off x="4644008" y="1700808"/>
            <a:ext cx="4176464" cy="447503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Vlaštovku můžeme vidět jak v otevřené krajině, tak v blízkosti lidských obydlí, kde si staví svá typická miskovitá hnízda. </a:t>
            </a:r>
          </a:p>
          <a:p>
            <a:r>
              <a:rPr lang="cs-CZ" sz="2800" dirty="0" smtClean="0"/>
              <a:t>„Kde si vlaštovky postaví hnízdo, tam přinesou štěstí“. 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427984" y="836712"/>
            <a:ext cx="4104456" cy="64807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cs-CZ" sz="17600" dirty="0" smtClean="0">
                <a:solidFill>
                  <a:srgbClr val="FF0000"/>
                </a:solidFill>
              </a:rPr>
              <a:t>Vlaštovka</a:t>
            </a:r>
          </a:p>
          <a:p>
            <a:pPr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Zástupný symbol pro obsah 7" descr="Vlaštovka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539552" y="2420938"/>
            <a:ext cx="3499048" cy="298291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337 -0.50855 C -0.26025 -0.4963 -0.24584 -0.49976 -0.23802 -0.49907 C -0.19792 -0.49514 -0.15834 -0.49005 -0.11841 -0.48404 C -0.11702 -0.48334 -0.11563 -0.48265 -0.11407 -0.48219 C -0.11094 -0.48126 -0.10747 -0.48149 -0.10434 -0.48034 C -0.10278 -0.47964 -0.10157 -0.47756 -0.1 -0.47664 C -0.09289 -0.47201 -0.07605 -0.47317 -0.07327 -0.47294 C -0.06407 -0.46993 -0.05608 -0.46276 -0.04653 -0.45976 C -0.04514 -0.4586 -0.04393 -0.45698 -0.04236 -0.45605 C -0.03959 -0.45444 -0.03386 -0.45235 -0.03386 -0.45235 C -0.02518 -0.44472 -0.01702 -0.43593 -0.00712 -0.43154 C 0.00139 -0.42321 0.00555 -0.4179 0.01545 -0.41466 C 0.02343 -0.40679 0.01875 -0.41003 0.02951 -0.40541 C 0.03281 -0.40402 0.03472 -0.39847 0.03802 -0.39778 C 0.04079 -0.39708 0.04357 -0.39662 0.04635 -0.39593 C 0.05451 -0.39061 0.06371 -0.38806 0.0717 -0.38274 C 0.07326 -0.38182 0.07448 -0.37974 0.07604 -0.37904 C 0.07968 -0.37742 0.08368 -0.37719 0.08732 -0.37534 C 0.1 -0.36864 0.11198 -0.35915 0.12534 -0.35476 C 0.13784 -0.34435 0.13246 -0.34713 0.14079 -0.34343 C 0.14791 -0.33626 0.15312 -0.33071 0.16198 -0.3284 C 0.171 -0.31637 0.16041 -0.32909 0.17309 -0.31914 C 0.17656 -0.31637 0.17951 -0.31244 0.18298 -0.30966 C 0.19357 -0.30111 0.18923 -0.30666 0.2 -0.30018 C 0.20798 -0.29532 0.21545 -0.29093 0.22395 -0.28723 C 0.23437 -0.27243 0.24913 -0.26318 0.26041 -0.24953 C 0.26718 -0.24144 0.27378 -0.23381 0.2802 -0.22525 C 0.28333 -0.22109 0.28836 -0.21808 0.29149 -0.21392 C 0.30052 -0.20189 0.29027 -0.20999 0.30139 -0.20282 C 0.30468 -0.19819 0.31267 -0.19148 0.31267 -0.19148 C 0.31979 -0.17853 0.3302 -0.16998 0.33941 -0.15957 C 0.3467 -0.15124 0.35225 -0.14176 0.36041 -0.13529 C 0.36753 -0.12349 0.37552 -0.11054 0.38593 -0.10522 C 0.39305 -0.09042 0.38402 -0.10753 0.39288 -0.09574 C 0.4059 -0.0784 0.39479 -0.08903 0.40416 -0.08071 C 0.41007 -0.06105 0.42014 -0.04972 0.42951 -0.03376 C 0.43454 -0.0252 0.43941 -0.01549 0.44635 -0.00948 C 0.44982 -0.00069 0.45538 0.00602 0.45902 0.01481 C 0.46475 0.02845 0.46823 0.03747 0.47882 0.04672 C 0.4842 0.05805 0.49149 0.07147 0.5 0.07864 C 0.50312 0.08534 0.50329 0.08927 0.50833 0.09367 C 0.51111 0.10107 0.51493 0.10569 0.51823 0.1124 C 0.52014 0.12304 0.52309 0.12234 0.52812 0.13113 C 0.53177 0.14593 0.52882 0.13969 0.53663 0.1501 C 0.53975 0.17091 0.54618 0.20583 0.53368 0.22133 C 0.53159 0.22965 0.52656 0.2352 0.52239 0.24191 C 0.50329 0.27267 0.47048 0.28053 0.44218 0.28331 C 0.43281 0.28423 0.42343 0.28446 0.41406 0.28516 C 0.40659 0.28562 0.39895 0.28631 0.39149 0.28701 C 0.375 0.29048 0.35781 0.29024 0.34218 0.29811 C 0.33177 0.30343 0.32239 0.30782 0.31128 0.30944 C 0.2993 0.31129 0.27812 0.31245 0.26753 0.31314 C -0.04636 0.30828 0.10902 0.32262 0.00833 0.30389 C -0.00695 0.29487 -0.02292 0.28863 -0.03802 0.27938 C -0.04046 0.27776 -0.04254 0.27521 -0.04514 0.27382 C -0.04931 0.27151 -0.05782 0.26827 -0.05782 0.26827 C -0.06337 0.26296 -0.07101 0.25717 -0.07761 0.25509 C -0.08559 0.24977 -0.09462 0.24607 -0.10139 0.23821 C -0.11042 0.2278 -0.11997 0.2174 -0.12969 0.20815 C -0.14757 0.19126 -0.16893 0.17831 -0.18455 0.1575 C -0.19028 0.14987 -0.19028 0.13853 -0.19306 0.12928 C -0.19948 0.10754 -0.19532 0.12928 -0.20139 0.105 C -0.21059 0.06869 -0.1948 0.12281 -0.20573 0.08627 C -0.20712 0.07655 -0.2099 0.06777 -0.21129 0.05805 C -0.20851 -0.12904 -0.22327 -0.07238 -0.20139 -0.15009 C -0.20035 -0.1605 -0.20018 -0.16951 -0.19584 -0.1783 C -0.19341 -0.19125 -0.19532 -0.18362 -0.18872 -0.20074 C -0.18559 -0.20906 -0.18247 -0.21692 -0.179 -0.22525 C -0.1783 -0.22687 -0.17848 -0.22918 -0.17761 -0.2308 C -0.17518 -0.23496 -0.17136 -0.23774 -0.1691 -0.24213 C -0.16042 -0.25948 -0.14827 -0.27358 -0.13247 -0.27775 C -0.11198 -0.29139 -0.0875 -0.29394 -0.06493 -0.29833 C -0.0415 -0.29764 -0.01789 -0.29764 0.00555 -0.29648 C 0.01423 -0.29602 0.02187 -0.287 0.02951 -0.2833 C 0.03316 -0.28145 0.04079 -0.2796 0.04079 -0.2796 C 0.04618 -0.27474 0.0526 -0.27405 0.05764 -0.2685 C 0.06232 -0.26341 0.06371 -0.25624 0.06614 -0.24953 C 0.06979 -0.23959 0.07326 -0.23034 0.07604 -0.2197 C 0.07725 -0.20999 0.07777 -0.20513 0.08159 -0.19704 C 0.08316 -0.182 0.08611 -0.16928 0.08732 -0.15402 C 0.0868 -0.13575 0.0868 -0.11771 0.08593 -0.09944 C 0.08541 -0.08788 0.07829 -0.08094 0.07465 -0.07146 C 0.06614 -0.04926 0.05434 -0.0215 0.03507 -0.01318 C 0.02534 -0.00346 0.03385 -0.01017 0.01961 -0.00578 C 0.01215 -0.00346 0.00781 -1.70213E-6 1.11111E-6 -1.70213E-6 " pathEditMode="relative" ptsTypes="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0"/>
                            </p:stCondLst>
                            <p:childTnLst>
                              <p:par>
                                <p:cTn id="18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898424"/>
          </a:xfrm>
        </p:spPr>
        <p:txBody>
          <a:bodyPr/>
          <a:lstStyle/>
          <a:p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5050" y="764704"/>
            <a:ext cx="5111750" cy="548369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ja-JP" altLang="en-US" sz="7300" dirty="0" smtClean="0">
                <a:solidFill>
                  <a:srgbClr val="FF0000"/>
                </a:solidFill>
              </a:rPr>
              <a:t>万里长城</a:t>
            </a:r>
            <a:r>
              <a:rPr lang="cs-CZ" altLang="ja-JP" sz="7300" dirty="0" smtClean="0">
                <a:solidFill>
                  <a:srgbClr val="FF0000"/>
                </a:solidFill>
              </a:rPr>
              <a:t>- čínská zeď</a:t>
            </a:r>
            <a:endParaRPr lang="cs-CZ" sz="73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900" b="1" dirty="0" smtClean="0">
                <a:solidFill>
                  <a:srgbClr val="FF0000"/>
                </a:solidFill>
              </a:rPr>
              <a:t>„Nekonečně dlouhá zeď.“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0070C0"/>
                </a:solidFill>
              </a:rPr>
              <a:t>Celková délka je asi 9000 km. 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0070C0"/>
                </a:solidFill>
              </a:rPr>
              <a:t>Na stavbu byly nasazeny statisíce lidí, 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0070C0"/>
                </a:solidFill>
              </a:rPr>
              <a:t>především zajatců 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0070C0"/>
                </a:solidFill>
              </a:rPr>
              <a:t>a trestanců. 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0070C0"/>
                </a:solidFill>
              </a:rPr>
              <a:t>Jejím účelem  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0070C0"/>
                </a:solidFill>
              </a:rPr>
              <a:t>je chránit Čínu</a:t>
            </a:r>
          </a:p>
          <a:p>
            <a:pPr>
              <a:buNone/>
            </a:pPr>
            <a:r>
              <a:rPr lang="cs-CZ" sz="2900" b="1" dirty="0" smtClean="0">
                <a:solidFill>
                  <a:srgbClr val="0070C0"/>
                </a:solidFill>
              </a:rPr>
              <a:t>před mongolskými nájezdy. </a:t>
            </a:r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5" name="Obrázek 4" descr="čínská zeď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052736"/>
            <a:ext cx="3168352" cy="5328592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14352"/>
            <a:ext cx="3033464" cy="970432"/>
          </a:xfrm>
        </p:spPr>
        <p:txBody>
          <a:bodyPr>
            <a:normAutofit/>
          </a:bodyPr>
          <a:lstStyle/>
          <a:p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779912" y="620688"/>
            <a:ext cx="4906888" cy="56277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Gobi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ja-JP" altLang="en-US" sz="4000" b="1" dirty="0" smtClean="0">
                <a:solidFill>
                  <a:srgbClr val="FF0000"/>
                </a:solidFill>
              </a:rPr>
              <a:t>戈壁沙漠</a:t>
            </a:r>
            <a:endParaRPr lang="cs-CZ" altLang="ja-JP" sz="4000" dirty="0" smtClean="0"/>
          </a:p>
          <a:p>
            <a:pPr>
              <a:buNone/>
            </a:pPr>
            <a:r>
              <a:rPr lang="cs-CZ" altLang="ja-JP" b="1" dirty="0" smtClean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e největší poušť světa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Rozkládá se v severní Číně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a jižním Mongolsku.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Písečné oblasti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zabírají pouze 3%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z celkové rozlohy, jsou tam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i hory a lesy.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Mongolská poušť Gobi je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nalezištěm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zkamenělin dinosaurů. </a:t>
            </a:r>
          </a:p>
        </p:txBody>
      </p:sp>
      <p:pic>
        <p:nvPicPr>
          <p:cNvPr id="5" name="Obrázek 4" descr="poušť Gob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692696"/>
            <a:ext cx="3502422" cy="5688632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4042792" cy="1152128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1" dirty="0" err="1" smtClean="0">
                <a:solidFill>
                  <a:srgbClr val="FF0000"/>
                </a:solidFill>
              </a:rPr>
              <a:t>Ludwig</a:t>
            </a:r>
            <a:r>
              <a:rPr lang="cs-CZ" sz="3200" b="1" dirty="0" smtClean="0">
                <a:solidFill>
                  <a:srgbClr val="FF0000"/>
                </a:solidFill>
              </a:rPr>
              <a:t> Van Beethoven.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5805264"/>
            <a:ext cx="3008313" cy="320899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5" name="Zástupný symbol pro obsah 4" descr="Beethov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862826"/>
            <a:ext cx="3888432" cy="4374486"/>
          </a:xfrm>
        </p:spPr>
      </p:pic>
      <p:sp>
        <p:nvSpPr>
          <p:cNvPr id="15" name="Obdélník 14"/>
          <p:cNvSpPr/>
          <p:nvPr/>
        </p:nvSpPr>
        <p:spPr>
          <a:xfrm>
            <a:off x="4788024" y="980728"/>
            <a:ext cx="4032448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- </a:t>
            </a:r>
            <a:r>
              <a:rPr lang="cs-CZ" sz="2800" b="1" dirty="0" smtClean="0">
                <a:solidFill>
                  <a:srgbClr val="0070C0"/>
                </a:solidFill>
              </a:rPr>
              <a:t>Byl hudební skladatel,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Prvním učitelem mladého </a:t>
            </a:r>
            <a:r>
              <a:rPr lang="cs-CZ" sz="2800" b="1" dirty="0" err="1" smtClean="0">
                <a:solidFill>
                  <a:srgbClr val="0070C0"/>
                </a:solidFill>
              </a:rPr>
              <a:t>Ludwiga</a:t>
            </a:r>
            <a:r>
              <a:rPr lang="cs-CZ" sz="2800" b="1" dirty="0" smtClean="0">
                <a:solidFill>
                  <a:srgbClr val="0070C0"/>
                </a:solidFill>
              </a:rPr>
              <a:t> byl jeho přísný otec.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V pozdějším věku měl problémy se sluchem, Jeho mimořádný hudební talent mu však umožnil vytvořit největší díla v době, kdy už byl zcela hluchý. 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052736"/>
            <a:ext cx="2743200" cy="2520280"/>
          </a:xfrm>
        </p:spPr>
        <p:txBody>
          <a:bodyPr/>
          <a:lstStyle/>
          <a:p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5076056" y="764704"/>
            <a:ext cx="3672408" cy="54836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„</a:t>
            </a:r>
            <a:r>
              <a:rPr lang="cs-CZ" sz="2800" b="1" i="1" dirty="0" smtClean="0">
                <a:solidFill>
                  <a:srgbClr val="00B050"/>
                </a:solidFill>
              </a:rPr>
              <a:t>Když jsem v </a:t>
            </a:r>
          </a:p>
          <a:p>
            <a:r>
              <a:rPr lang="cs-CZ" sz="2800" b="1" i="1" dirty="0" smtClean="0">
                <a:solidFill>
                  <a:srgbClr val="00B050"/>
                </a:solidFill>
              </a:rPr>
              <a:t>kosmické lodi obletěl Zemi,</a:t>
            </a:r>
          </a:p>
          <a:p>
            <a:r>
              <a:rPr lang="cs-CZ" sz="2800" b="1" i="1" dirty="0" smtClean="0">
                <a:solidFill>
                  <a:srgbClr val="00B050"/>
                </a:solidFill>
              </a:rPr>
              <a:t>viděl jsem, </a:t>
            </a:r>
          </a:p>
          <a:p>
            <a:r>
              <a:rPr lang="cs-CZ" sz="2800" b="1" i="1" dirty="0" smtClean="0">
                <a:solidFill>
                  <a:srgbClr val="00B050"/>
                </a:solidFill>
              </a:rPr>
              <a:t>jak je naše planeta krásná. </a:t>
            </a:r>
          </a:p>
          <a:p>
            <a:r>
              <a:rPr lang="cs-CZ" sz="2800" b="1" i="1" dirty="0" smtClean="0">
                <a:solidFill>
                  <a:srgbClr val="00B050"/>
                </a:solidFill>
              </a:rPr>
              <a:t>Lidé, chraňme </a:t>
            </a:r>
          </a:p>
          <a:p>
            <a:r>
              <a:rPr lang="cs-CZ" sz="2800" b="1" i="1" dirty="0" smtClean="0">
                <a:solidFill>
                  <a:srgbClr val="00B050"/>
                </a:solidFill>
              </a:rPr>
              <a:t>a rozmnožujme tuto krásu. </a:t>
            </a:r>
          </a:p>
          <a:p>
            <a:r>
              <a:rPr lang="cs-CZ" sz="2800" b="1" i="1" dirty="0" smtClean="0">
                <a:solidFill>
                  <a:srgbClr val="00B050"/>
                </a:solidFill>
              </a:rPr>
              <a:t>Neničme ji!</a:t>
            </a:r>
            <a:r>
              <a:rPr lang="cs-CZ" sz="2800" b="1" dirty="0" smtClean="0">
                <a:solidFill>
                  <a:srgbClr val="00B050"/>
                </a:solidFill>
              </a:rPr>
              <a:t>“</a:t>
            </a:r>
          </a:p>
          <a:p>
            <a:r>
              <a:rPr lang="cs-CZ" sz="1600" dirty="0" err="1" smtClean="0">
                <a:solidFill>
                  <a:schemeClr val="accent3">
                    <a:lumMod val="50000"/>
                  </a:schemeClr>
                </a:solidFill>
              </a:rPr>
              <a:t>Gagarinova</a:t>
            </a:r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</a:rPr>
              <a:t> slova po letu</a:t>
            </a:r>
            <a:r>
              <a:rPr lang="cs-CZ" sz="1600" baseline="30000" dirty="0" smtClean="0">
                <a:solidFill>
                  <a:schemeClr val="accent3">
                    <a:lumMod val="50000"/>
                  </a:schemeClr>
                </a:solidFill>
              </a:rPr>
              <a:t>[</a:t>
            </a:r>
            <a:endParaRPr lang="cs-CZ" sz="16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Zástupný symbol pro obsah 4" descr="J.Gagari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476671"/>
            <a:ext cx="4248472" cy="3933019"/>
          </a:xfrm>
        </p:spPr>
      </p:pic>
      <p:sp>
        <p:nvSpPr>
          <p:cNvPr id="6" name="Obdélník 5"/>
          <p:cNvSpPr/>
          <p:nvPr/>
        </p:nvSpPr>
        <p:spPr>
          <a:xfrm>
            <a:off x="683568" y="4653136"/>
            <a:ext cx="4608512" cy="15758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2800" b="1" dirty="0" err="1" smtClean="0">
                <a:solidFill>
                  <a:srgbClr val="FF0000"/>
                </a:solidFill>
              </a:rPr>
              <a:t>Jurij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Alexejevič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Gagarin</a:t>
            </a:r>
            <a:r>
              <a:rPr lang="cs-CZ" sz="2800" dirty="0" smtClean="0">
                <a:solidFill>
                  <a:srgbClr val="FF0000"/>
                </a:solidFill>
              </a:rPr>
              <a:t> </a:t>
            </a:r>
          </a:p>
          <a:p>
            <a:pPr lvl="0"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1900" dirty="0" smtClean="0">
                <a:solidFill>
                  <a:srgbClr val="0070C0"/>
                </a:solidFill>
              </a:rPr>
              <a:t>byl první člověk, </a:t>
            </a:r>
          </a:p>
          <a:p>
            <a:pPr lvl="0"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1900" dirty="0" smtClean="0">
                <a:solidFill>
                  <a:srgbClr val="0070C0"/>
                </a:solidFill>
              </a:rPr>
              <a:t>který vzlétl do </a:t>
            </a:r>
            <a:r>
              <a:rPr lang="cs-CZ" sz="1900" dirty="0" smtClean="0">
                <a:solidFill>
                  <a:srgbClr val="0070C0"/>
                </a:solidFill>
                <a:hlinkClick r:id="rId3" tooltip="Vesmír"/>
              </a:rPr>
              <a:t>vesmíru</a:t>
            </a:r>
            <a:r>
              <a:rPr lang="cs-CZ" sz="1900" dirty="0" smtClean="0">
                <a:solidFill>
                  <a:srgbClr val="0070C0"/>
                </a:solidFill>
              </a:rPr>
              <a:t>. </a:t>
            </a:r>
          </a:p>
          <a:p>
            <a:pPr lvl="0">
              <a:spcBef>
                <a:spcPct val="20000"/>
              </a:spcBef>
              <a:buClr>
                <a:srgbClr val="9BBB59"/>
              </a:buClr>
              <a:buSzPct val="95000"/>
            </a:pPr>
            <a:r>
              <a:rPr lang="cs-CZ" sz="1900" dirty="0" smtClean="0">
                <a:solidFill>
                  <a:srgbClr val="0070C0"/>
                </a:solidFill>
              </a:rPr>
              <a:t>Obletěl Zemi a po 108 minutách přistál.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2842640"/>
          </a:xfrm>
        </p:spPr>
        <p:txBody>
          <a:bodyPr/>
          <a:lstStyle/>
          <a:p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2627784" y="3140968"/>
            <a:ext cx="801216" cy="5760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83568" y="4293096"/>
            <a:ext cx="9217024" cy="181128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6500" b="1" dirty="0" err="1" smtClean="0">
                <a:solidFill>
                  <a:srgbClr val="FF0000"/>
                </a:solidFill>
              </a:rPr>
              <a:t>Světlonoš</a:t>
            </a:r>
            <a:endParaRPr lang="cs-CZ" sz="65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100" dirty="0" smtClean="0">
                <a:solidFill>
                  <a:srgbClr val="0070C0"/>
                </a:solidFill>
              </a:rPr>
              <a:t>Je člověk který přináší na zemi </a:t>
            </a:r>
          </a:p>
          <a:p>
            <a:pPr>
              <a:buNone/>
            </a:pPr>
            <a:r>
              <a:rPr lang="cs-CZ" sz="4100" dirty="0" smtClean="0">
                <a:solidFill>
                  <a:srgbClr val="0070C0"/>
                </a:solidFill>
              </a:rPr>
              <a:t>Lásku, Svobodu a </a:t>
            </a:r>
            <a:r>
              <a:rPr lang="cs-CZ" sz="4100" dirty="0" err="1" smtClean="0">
                <a:solidFill>
                  <a:srgbClr val="0070C0"/>
                </a:solidFill>
              </a:rPr>
              <a:t>Naději</a:t>
            </a:r>
            <a:r>
              <a:rPr lang="cs-CZ" sz="4100" dirty="0" smtClean="0">
                <a:solidFill>
                  <a:srgbClr val="0070C0"/>
                </a:solidFill>
              </a:rPr>
              <a:t>.Zapaluje světélka  lásky </a:t>
            </a:r>
          </a:p>
          <a:p>
            <a:pPr>
              <a:buNone/>
            </a:pPr>
            <a:r>
              <a:rPr lang="cs-CZ" sz="4100" dirty="0" smtClean="0">
                <a:solidFill>
                  <a:srgbClr val="0070C0"/>
                </a:solidFill>
              </a:rPr>
              <a:t>v duších jiných lidí.</a:t>
            </a: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</p:txBody>
      </p:sp>
      <p:pic>
        <p:nvPicPr>
          <p:cNvPr id="5" name="Obrázek 4" descr="světlono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476671"/>
            <a:ext cx="3960440" cy="3608401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2743200" cy="2448272"/>
          </a:xfrm>
        </p:spPr>
        <p:txBody>
          <a:bodyPr/>
          <a:lstStyle/>
          <a:p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 flipH="1">
            <a:off x="4427984" y="1052736"/>
            <a:ext cx="4320480" cy="5544616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Máří Magdaléna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Jmenovala se Marie a pocházela z </a:t>
            </a:r>
            <a:r>
              <a:rPr lang="cs-CZ" sz="2800" b="1" dirty="0" err="1" smtClean="0">
                <a:solidFill>
                  <a:srgbClr val="0070C0"/>
                </a:solidFill>
              </a:rPr>
              <a:t>Magdaly</a:t>
            </a:r>
            <a:r>
              <a:rPr lang="cs-CZ" sz="2800" b="1" dirty="0" smtClean="0">
                <a:solidFill>
                  <a:srgbClr val="0070C0"/>
                </a:solidFill>
              </a:rPr>
              <a:t> a žila  okolo roku Ježíšova narození. 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Díky legendám se stala Maří Magdalena patronkou mnoha řemesel a živností. Je také patronkou holičů </a:t>
            </a:r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dirty="0"/>
          </a:p>
        </p:txBody>
      </p:sp>
      <p:pic>
        <p:nvPicPr>
          <p:cNvPr id="5" name="Zástupný symbol pro obsah 4" descr="Máří Magdalén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340768"/>
            <a:ext cx="3667977" cy="4915845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0352" y="1052736"/>
            <a:ext cx="7772400" cy="1224136"/>
          </a:xfrm>
        </p:spPr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30352" y="3140968"/>
            <a:ext cx="7772400" cy="2736304"/>
          </a:xfrm>
        </p:spPr>
        <p:txBody>
          <a:bodyPr>
            <a:normAutofit/>
          </a:bodyPr>
          <a:lstStyle/>
          <a:p>
            <a:r>
              <a:rPr lang="cs-CZ" dirty="0" smtClean="0"/>
              <a:t>Napiš vše,co si vybavíš pod pojmem Gobi?</a:t>
            </a:r>
          </a:p>
          <a:p>
            <a:r>
              <a:rPr lang="cs-CZ" dirty="0" smtClean="0"/>
              <a:t>Kdo byla Máří Magdaléna?</a:t>
            </a:r>
          </a:p>
          <a:p>
            <a:r>
              <a:rPr lang="cs-CZ" dirty="0" smtClean="0"/>
              <a:t>Kdo je to </a:t>
            </a:r>
            <a:r>
              <a:rPr lang="cs-CZ" dirty="0" err="1" smtClean="0"/>
              <a:t>světlonoš</a:t>
            </a:r>
            <a:r>
              <a:rPr lang="cs-CZ" dirty="0" smtClean="0"/>
              <a:t>?</a:t>
            </a:r>
          </a:p>
          <a:p>
            <a:r>
              <a:rPr lang="cs-CZ" dirty="0" smtClean="0"/>
              <a:t>Co víš o </a:t>
            </a:r>
            <a:r>
              <a:rPr lang="cs-CZ" dirty="0" err="1" smtClean="0"/>
              <a:t>Ludwig</a:t>
            </a:r>
            <a:r>
              <a:rPr lang="cs-CZ" dirty="0" smtClean="0"/>
              <a:t> Van </a:t>
            </a:r>
            <a:r>
              <a:rPr lang="cs-CZ" smtClean="0"/>
              <a:t>Bethovenovi?</a:t>
            </a:r>
            <a:endParaRPr lang="cs-CZ" dirty="0" smtClean="0"/>
          </a:p>
          <a:p>
            <a:r>
              <a:rPr lang="cs-CZ" dirty="0" smtClean="0"/>
              <a:t>Popiš, jak vypadá Čínská zeď?</a:t>
            </a:r>
          </a:p>
          <a:p>
            <a:r>
              <a:rPr lang="cs-CZ" dirty="0" smtClean="0"/>
              <a:t>Čím se proslavil </a:t>
            </a:r>
            <a:r>
              <a:rPr lang="cs-CZ" dirty="0" err="1" smtClean="0"/>
              <a:t>Jurij</a:t>
            </a:r>
            <a:r>
              <a:rPr lang="cs-CZ" dirty="0" smtClean="0"/>
              <a:t> </a:t>
            </a:r>
            <a:r>
              <a:rPr lang="cs-CZ" dirty="0" err="1" smtClean="0"/>
              <a:t>Gagarin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odkazy: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ctr"/>
            <a:r>
              <a:rPr lang="cs-CZ" dirty="0" smtClean="0"/>
              <a:t>Internetové stránky:</a:t>
            </a:r>
          </a:p>
          <a:p>
            <a:pPr algn="ctr"/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/>
              <a:t> - píseň</a:t>
            </a:r>
          </a:p>
          <a:p>
            <a:pPr algn="ctr"/>
            <a:r>
              <a:rPr lang="cs-CZ" sz="2400" dirty="0" smtClean="0">
                <a:solidFill>
                  <a:srgbClr val="00B0F0"/>
                </a:solidFill>
                <a:hlinkClick r:id="rId3"/>
              </a:rPr>
              <a:t>http</a:t>
            </a:r>
            <a:r>
              <a:rPr lang="cs-CZ" sz="2400" dirty="0" smtClean="0">
                <a:solidFill>
                  <a:srgbClr val="00B0F0"/>
                </a:solidFill>
                <a:hlinkClick r:id="rId3"/>
              </a:rPr>
              <a:t>://cs.wikipedia.org/wiki/Čínskázeď</a:t>
            </a:r>
          </a:p>
          <a:p>
            <a:pPr algn="ctr"/>
            <a:r>
              <a:rPr lang="cs-CZ" sz="2400" dirty="0" smtClean="0">
                <a:solidFill>
                  <a:srgbClr val="00B0F0"/>
                </a:solidFill>
                <a:hlinkClick r:id="rId3"/>
              </a:rPr>
              <a:t>http://cs.wikipedia.org/wiki/JurijAlexejevičGagarin</a:t>
            </a:r>
          </a:p>
          <a:p>
            <a:pPr algn="ctr"/>
            <a:r>
              <a:rPr lang="cs-CZ" sz="2400" dirty="0" smtClean="0">
                <a:solidFill>
                  <a:srgbClr val="00B0F0"/>
                </a:solidFill>
                <a:hlinkClick r:id="rId3"/>
              </a:rPr>
              <a:t>http://cs.wikipedia.org/wiki/LudvigVanBethoven</a:t>
            </a:r>
          </a:p>
          <a:p>
            <a:pPr algn="ctr"/>
            <a:r>
              <a:rPr lang="cs-CZ" sz="2800" dirty="0" smtClean="0">
                <a:solidFill>
                  <a:srgbClr val="00B0F0"/>
                </a:solidFill>
                <a:hlinkClick r:id="rId3"/>
              </a:rPr>
              <a:t> http://cs.wikipedia.org/wiki/MáříMagdaléna</a:t>
            </a:r>
          </a:p>
          <a:p>
            <a:pPr algn="ctr"/>
            <a:r>
              <a:rPr lang="cs-CZ" sz="2800" dirty="0" smtClean="0">
                <a:solidFill>
                  <a:srgbClr val="00B0F0"/>
                </a:solidFill>
                <a:hlinkClick r:id="rId3"/>
              </a:rPr>
              <a:t>http://cs.wikipedia.org/wiki/Světlonoš</a:t>
            </a:r>
          </a:p>
          <a:p>
            <a:pPr algn="ctr"/>
            <a:r>
              <a:rPr lang="cs-CZ" sz="2800" dirty="0" smtClean="0">
                <a:solidFill>
                  <a:srgbClr val="00B0F0"/>
                </a:solidFill>
                <a:hlinkClick r:id="rId3"/>
              </a:rPr>
              <a:t>http://cs.wikipedia.org/wiki/poušťGobi</a:t>
            </a:r>
          </a:p>
          <a:p>
            <a:pPr algn="ctr"/>
            <a:endParaRPr lang="cs-CZ" sz="2800" dirty="0" smtClean="0">
              <a:solidFill>
                <a:srgbClr val="00B0F0"/>
              </a:solidFill>
              <a:hlinkClick r:id="rId3"/>
            </a:endParaRPr>
          </a:p>
          <a:p>
            <a:pPr algn="ctr"/>
            <a:endParaRPr lang="cs-CZ" sz="2800" dirty="0" smtClean="0">
              <a:solidFill>
                <a:srgbClr val="00B0F0"/>
              </a:solidFill>
              <a:hlinkClick r:id="rId3"/>
            </a:endParaRPr>
          </a:p>
          <a:p>
            <a:pPr algn="ctr"/>
            <a:endParaRPr lang="cs-CZ" sz="2800" dirty="0" smtClean="0">
              <a:solidFill>
                <a:srgbClr val="00B0F0"/>
              </a:solidFill>
              <a:hlinkClick r:id="rId3"/>
            </a:endParaRPr>
          </a:p>
          <a:p>
            <a:pPr algn="ctr"/>
            <a:endParaRPr lang="cs-CZ" sz="2800" dirty="0" smtClean="0">
              <a:solidFill>
                <a:srgbClr val="00B0F0"/>
              </a:solidFill>
              <a:hlinkClick r:id="rId3"/>
            </a:endParaRPr>
          </a:p>
          <a:p>
            <a:pPr algn="ctr"/>
            <a:endParaRPr lang="cs-CZ" sz="2800" dirty="0" smtClean="0">
              <a:solidFill>
                <a:srgbClr val="00B0F0"/>
              </a:solidFill>
              <a:hlinkClick r:id="rId3"/>
            </a:endParaRPr>
          </a:p>
          <a:p>
            <a:pPr algn="ctr"/>
            <a:endParaRPr lang="cs-CZ" sz="2800" dirty="0" smtClean="0">
              <a:solidFill>
                <a:srgbClr val="00B0F0"/>
              </a:solidFill>
              <a:hlinkClick r:id="rId3"/>
            </a:endParaRPr>
          </a:p>
          <a:p>
            <a:pPr algn="ctr"/>
            <a:endParaRPr lang="cs-CZ" sz="2800" dirty="0" smtClean="0">
              <a:solidFill>
                <a:srgbClr val="00B0F0"/>
              </a:solidFill>
              <a:hlinkClick r:id="rId3"/>
            </a:endParaRPr>
          </a:p>
          <a:p>
            <a:pPr algn="ctr"/>
            <a:endParaRPr lang="cs-CZ" dirty="0" smtClean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572</TotalTime>
  <Words>424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       Hudební výchova     </vt:lpstr>
      <vt:lpstr>Vlaštovko leť       Jaromír Nohavica</vt:lpstr>
      <vt:lpstr>Jarek Nohavica - Životopis </vt:lpstr>
      <vt:lpstr>Text písně      Vlaštovko leť</vt:lpstr>
      <vt:lpstr>Rozbor písně Vlaštovko leť ……..</vt:lpstr>
      <vt:lpstr>Prezentace aplikace PowerPoint</vt:lpstr>
      <vt:lpstr>Prezentace aplikace PowerPoint</vt:lpstr>
      <vt:lpstr> Ludwig Van Beethoven.</vt:lpstr>
      <vt:lpstr>  </vt:lpstr>
      <vt:lpstr> </vt:lpstr>
      <vt:lpstr>Prezentace aplikace PowerPoint</vt:lpstr>
      <vt:lpstr>test</vt:lpstr>
      <vt:lpstr>Použité odkazy: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Vlaštovko leť</dc:title>
  <cp:lastModifiedBy>Martin a Lída</cp:lastModifiedBy>
  <cp:revision>63</cp:revision>
  <dcterms:modified xsi:type="dcterms:W3CDTF">2012-10-08T15:45:02Z</dcterms:modified>
</cp:coreProperties>
</file>