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7" r:id="rId2"/>
    <p:sldId id="266" r:id="rId3"/>
    <p:sldId id="256" r:id="rId4"/>
    <p:sldId id="257" r:id="rId5"/>
    <p:sldId id="265" r:id="rId6"/>
    <p:sldId id="263" r:id="rId7"/>
    <p:sldId id="264" r:id="rId8"/>
    <p:sldId id="261" r:id="rId9"/>
    <p:sldId id="268" r:id="rId10"/>
    <p:sldId id="262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1242C26-3BDF-458E-8BE6-33967315113B}" type="presOf" srcId="{1D8420EA-BFA0-403B-80F5-647FA396CC45}" destId="{8467D0EB-87A2-4285-8ACA-0398EFBF29BC}" srcOrd="1" destOrd="0" presId="urn:microsoft.com/office/officeart/2005/8/layout/target3"/>
    <dgm:cxn modelId="{FC9A0CE7-AF4C-4037-BC21-4F9839BA75B6}" type="presOf" srcId="{914700B9-77B5-440A-A438-DE98B6D4894D}" destId="{E73F1C26-6DCD-4001-88B9-355E01E2BCE7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6DE4EEC7-90A8-4686-9925-0DDE43662E6C}" type="presOf" srcId="{1D8420EA-BFA0-403B-80F5-647FA396CC45}" destId="{F7B3C0B7-F0F7-4F49-B02C-3630F8C5FAE5}" srcOrd="0" destOrd="0" presId="urn:microsoft.com/office/officeart/2005/8/layout/target3"/>
    <dgm:cxn modelId="{0462D865-42E0-4930-8B49-77AC5106749D}" type="presOf" srcId="{100B6B2E-82E6-4C11-B19B-F2DB3A0EA64F}" destId="{DBA8199F-D892-4A8E-A352-2B7844050E09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F55E3C10-DF69-479F-9DA2-5C470EDB2FC6}" type="presOf" srcId="{27FE2D31-D344-4B63-A89A-A89AB0D9F3E3}" destId="{FE47432B-CA46-450C-8D8F-66C300A95B52}" srcOrd="0" destOrd="0" presId="urn:microsoft.com/office/officeart/2005/8/layout/target3"/>
    <dgm:cxn modelId="{5365CF3D-6B4C-4466-83FF-73B0E8F84D53}" type="presOf" srcId="{100B6B2E-82E6-4C11-B19B-F2DB3A0EA64F}" destId="{645AA564-2E9E-4954-AD87-AE01782CEC59}" srcOrd="0" destOrd="0" presId="urn:microsoft.com/office/officeart/2005/8/layout/target3"/>
    <dgm:cxn modelId="{B36CBF51-DEB3-47EA-B98E-954C771AC3FA}" type="presOf" srcId="{914700B9-77B5-440A-A438-DE98B6D4894D}" destId="{BD9AF279-D483-48F2-BBBD-45F8E8923512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DA0C9F46-1B3E-4A14-A61A-624FF1BE85ED}" type="presOf" srcId="{130831A4-0540-4EC5-8F5A-93030E89D2D9}" destId="{F69CC921-512E-49F4-824C-A648EC5F27A5}" srcOrd="0" destOrd="0" presId="urn:microsoft.com/office/officeart/2005/8/layout/target3"/>
    <dgm:cxn modelId="{9D3FDCBE-806C-48BD-86D6-173691AAD3B7}" type="presOf" srcId="{130831A4-0540-4EC5-8F5A-93030E89D2D9}" destId="{8E23E229-92FC-49D1-B5FE-0303176B8A4E}" srcOrd="1" destOrd="0" presId="urn:microsoft.com/office/officeart/2005/8/layout/target3"/>
    <dgm:cxn modelId="{1066C6BB-D6DE-4126-BB34-D66DC93DC9EF}" type="presParOf" srcId="{FE47432B-CA46-450C-8D8F-66C300A95B52}" destId="{B522209E-30D0-49D6-A340-2D383A11C668}" srcOrd="0" destOrd="0" presId="urn:microsoft.com/office/officeart/2005/8/layout/target3"/>
    <dgm:cxn modelId="{2758F6F9-8E54-4974-BE96-B7D585165AB3}" type="presParOf" srcId="{FE47432B-CA46-450C-8D8F-66C300A95B52}" destId="{ED5A8377-51D5-4DC5-B0E7-680166966720}" srcOrd="1" destOrd="0" presId="urn:microsoft.com/office/officeart/2005/8/layout/target3"/>
    <dgm:cxn modelId="{C1B9A098-6963-47C8-91AA-F34430854628}" type="presParOf" srcId="{FE47432B-CA46-450C-8D8F-66C300A95B52}" destId="{F69CC921-512E-49F4-824C-A648EC5F27A5}" srcOrd="2" destOrd="0" presId="urn:microsoft.com/office/officeart/2005/8/layout/target3"/>
    <dgm:cxn modelId="{2D18F815-BBFD-41E8-8505-9167FB1BC433}" type="presParOf" srcId="{FE47432B-CA46-450C-8D8F-66C300A95B52}" destId="{61C9CE18-EDA6-4EDF-BA1C-09779D38FBBF}" srcOrd="3" destOrd="0" presId="urn:microsoft.com/office/officeart/2005/8/layout/target3"/>
    <dgm:cxn modelId="{4F03FF43-9213-4462-A868-3D5C25383DD9}" type="presParOf" srcId="{FE47432B-CA46-450C-8D8F-66C300A95B52}" destId="{D60DEAAB-7AFE-435A-ACF6-18851E4B0426}" srcOrd="4" destOrd="0" presId="urn:microsoft.com/office/officeart/2005/8/layout/target3"/>
    <dgm:cxn modelId="{5684F2BD-81A1-41F6-8F3D-85D8C6CE84B2}" type="presParOf" srcId="{FE47432B-CA46-450C-8D8F-66C300A95B52}" destId="{F7B3C0B7-F0F7-4F49-B02C-3630F8C5FAE5}" srcOrd="5" destOrd="0" presId="urn:microsoft.com/office/officeart/2005/8/layout/target3"/>
    <dgm:cxn modelId="{FE1AC4D4-C17F-43D9-9E26-5CA5D530F79D}" type="presParOf" srcId="{FE47432B-CA46-450C-8D8F-66C300A95B52}" destId="{C9DA9446-E2D3-4F6A-8960-3CADFBF870B8}" srcOrd="6" destOrd="0" presId="urn:microsoft.com/office/officeart/2005/8/layout/target3"/>
    <dgm:cxn modelId="{43FA4659-7305-4482-AEF3-898A8C725186}" type="presParOf" srcId="{FE47432B-CA46-450C-8D8F-66C300A95B52}" destId="{9726EC6F-D322-4CD3-B489-1BE3DF7CE70B}" srcOrd="7" destOrd="0" presId="urn:microsoft.com/office/officeart/2005/8/layout/target3"/>
    <dgm:cxn modelId="{2856DB80-1C67-4EBB-9829-E42ECDFDE290}" type="presParOf" srcId="{FE47432B-CA46-450C-8D8F-66C300A95B52}" destId="{645AA564-2E9E-4954-AD87-AE01782CEC59}" srcOrd="8" destOrd="0" presId="urn:microsoft.com/office/officeart/2005/8/layout/target3"/>
    <dgm:cxn modelId="{FA8ACECF-FE31-440D-9D27-4E2962C0E666}" type="presParOf" srcId="{FE47432B-CA46-450C-8D8F-66C300A95B52}" destId="{8538CAC4-6A86-42B8-B5AF-2FF155DB9D02}" srcOrd="9" destOrd="0" presId="urn:microsoft.com/office/officeart/2005/8/layout/target3"/>
    <dgm:cxn modelId="{99C6ACD3-3B6E-4DA8-9083-37564D87535B}" type="presParOf" srcId="{FE47432B-CA46-450C-8D8F-66C300A95B52}" destId="{26FD6024-A07F-46D0-8BC0-B5E595C5673D}" srcOrd="10" destOrd="0" presId="urn:microsoft.com/office/officeart/2005/8/layout/target3"/>
    <dgm:cxn modelId="{8351BE31-50FB-4184-BBE8-9CCDB3465F51}" type="presParOf" srcId="{FE47432B-CA46-450C-8D8F-66C300A95B52}" destId="{E73F1C26-6DCD-4001-88B9-355E01E2BCE7}" srcOrd="11" destOrd="0" presId="urn:microsoft.com/office/officeart/2005/8/layout/target3"/>
    <dgm:cxn modelId="{6698838C-4E5C-4123-8224-A79AC91D639A}" type="presParOf" srcId="{FE47432B-CA46-450C-8D8F-66C300A95B52}" destId="{8E23E229-92FC-49D1-B5FE-0303176B8A4E}" srcOrd="12" destOrd="0" presId="urn:microsoft.com/office/officeart/2005/8/layout/target3"/>
    <dgm:cxn modelId="{92880764-D57D-470C-9FF1-DFE88098E494}" type="presParOf" srcId="{FE47432B-CA46-450C-8D8F-66C300A95B52}" destId="{8467D0EB-87A2-4285-8ACA-0398EFBF29BC}" srcOrd="13" destOrd="0" presId="urn:microsoft.com/office/officeart/2005/8/layout/target3"/>
    <dgm:cxn modelId="{40F87765-D8D6-410F-A6F6-508A3553193A}" type="presParOf" srcId="{FE47432B-CA46-450C-8D8F-66C300A95B52}" destId="{DBA8199F-D892-4A8E-A352-2B7844050E09}" srcOrd="14" destOrd="0" presId="urn:microsoft.com/office/officeart/2005/8/layout/target3"/>
    <dgm:cxn modelId="{DBCEA238-8B5E-4227-994C-86F086DEA143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8A7D3-B93F-4BC9-AB17-F4391336C753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6366D01-0BD1-43D5-BE15-5BC24A8DEAD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A98A7D3-B93F-4BC9-AB17-F4391336C753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96366D01-0BD1-43D5-BE15-5BC24A8DEAD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8A7D3-B93F-4BC9-AB17-F4391336C753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66D01-0BD1-43D5-BE15-5BC24A8DEAD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8A7D3-B93F-4BC9-AB17-F4391336C753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66D01-0BD1-43D5-BE15-5BC24A8DEAD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66D01-0BD1-43D5-BE15-5BC24A8DEAD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8A7D3-B93F-4BC9-AB17-F4391336C753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8A7D3-B93F-4BC9-AB17-F4391336C753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66D01-0BD1-43D5-BE15-5BC24A8DEAD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8A7D3-B93F-4BC9-AB17-F4391336C753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66D01-0BD1-43D5-BE15-5BC24A8DEAD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A98A7D3-B93F-4BC9-AB17-F4391336C753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6366D01-0BD1-43D5-BE15-5BC24A8DEAD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8A7D3-B93F-4BC9-AB17-F4391336C753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6366D01-0BD1-43D5-BE15-5BC24A8DEAD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8A7D3-B93F-4BC9-AB17-F4391336C753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66D01-0BD1-43D5-BE15-5BC24A8DEAD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8A7D3-B93F-4BC9-AB17-F4391336C753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66D01-0BD1-43D5-BE15-5BC24A8DEAD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A98A7D3-B93F-4BC9-AB17-F4391336C753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96366D01-0BD1-43D5-BE15-5BC24A8DEAD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newsflash/>
    <p:sndAc>
      <p:stSnd>
        <p:snd r:embed="rId13" name="whoosh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liska_hlava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Otakarek2.jpg" TargetMode="External"/><Relationship Id="rId4" Type="http://schemas.openxmlformats.org/officeDocument/2006/relationships/hyperlink" Target="http://cs.wikipedia.org/wiki/Soubor:Vasik3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5.emf"/><Relationship Id="rId5" Type="http://schemas.openxmlformats.org/officeDocument/2006/relationships/oleObject" Target="../embeddings/Dokument_aplikace_Microsoft_Word_97_20031.doc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9151962"/>
              </p:ext>
            </p:extLst>
          </p:nvPr>
        </p:nvGraphicFramePr>
        <p:xfrm>
          <a:off x="1670738" y="2924944"/>
          <a:ext cx="7056784" cy="222217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VY_32_INOVACE_03_S06-D-7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společnost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Přemyslovci  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4883507"/>
              </p:ext>
            </p:extLst>
          </p:nvPr>
        </p:nvGraphicFramePr>
        <p:xfrm>
          <a:off x="539552" y="3573016"/>
          <a:ext cx="8280920" cy="25603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005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005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005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005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005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Součástí prezentace je i 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 zaměřený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zopakovat si český panovnický rod Přemyslovců a připomenout události, které se za vlády této dynastie staly.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zopakuje osobnosti přemyslovské dynastie, na základě indícií  pozná osobnost . Připomene si události, které se staly za vlády tohoto rodu a správně je přiřadí k letopočtu.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3643314"/>
            <a:ext cx="8429684" cy="2714644"/>
          </a:xfrm>
        </p:spPr>
        <p:txBody>
          <a:bodyPr/>
          <a:lstStyle/>
          <a:p>
            <a:endParaRPr lang="cs-CZ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Dějepis  7. ročník</a:t>
            </a:r>
          </a:p>
          <a:p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2071678"/>
            <a:ext cx="8305800" cy="1714512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85720" y="1785926"/>
            <a:ext cx="8501122" cy="1500198"/>
          </a:xfrm>
          <a:prstGeom prst="ellipse">
            <a:avLst/>
          </a:prstGeom>
          <a:noFill/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Přemyslovci </a:t>
            </a:r>
            <a:endParaRPr lang="cs-CZ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Slunce 4"/>
          <p:cNvSpPr/>
          <p:nvPr/>
        </p:nvSpPr>
        <p:spPr>
          <a:xfrm>
            <a:off x="4429124" y="3357562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pic>
        <p:nvPicPr>
          <p:cNvPr id="1026" name="Picture 2" descr="C:\Users\Aja\AppData\Local\Microsoft\Windows\Temporary Internet Files\Content.IE5\7ZW81JGI\MC900383140[3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00496" y="857232"/>
            <a:ext cx="1189530" cy="102078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Osobnosti</a:t>
            </a:r>
            <a:endParaRPr lang="cs-CZ" sz="36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642910" y="1714488"/>
            <a:ext cx="8001056" cy="259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14744" y="4415632"/>
            <a:ext cx="2071702" cy="2136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Elipsa 4"/>
          <p:cNvSpPr/>
          <p:nvPr/>
        </p:nvSpPr>
        <p:spPr>
          <a:xfrm>
            <a:off x="642910" y="2714620"/>
            <a:ext cx="1500198" cy="557210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642910" y="3571876"/>
            <a:ext cx="1500198" cy="557210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4071934" y="3571876"/>
            <a:ext cx="1643074" cy="557210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6715140" y="2714620"/>
            <a:ext cx="1557342" cy="557210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6786578" y="3571876"/>
            <a:ext cx="1557342" cy="557210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1214422"/>
            <a:ext cx="8572560" cy="4881578"/>
          </a:xfrm>
        </p:spPr>
        <p:txBody>
          <a:bodyPr/>
          <a:lstStyle/>
          <a:p>
            <a:pPr lvl="0"/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Zařaď na časovou osu dobu vlády Přemyslovců. Který panovnický rod přichází po nich? Oprav správně data.</a:t>
            </a:r>
          </a:p>
          <a:p>
            <a:pPr lvl="0"/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None/>
            </a:pPr>
            <a:r>
              <a:rPr lang="cs-CZ" sz="2400" dirty="0" smtClean="0"/>
              <a:t>995   Zlatá bula sicilská                 1306 bitva na Moravském poli</a:t>
            </a:r>
          </a:p>
          <a:p>
            <a:pPr marL="457200" indent="-457200"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1278  vymření Přemyslovců          1212  vyvraždění Slavníkovců</a:t>
            </a:r>
          </a:p>
          <a:p>
            <a:pPr lvl="0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062022"/>
          </a:xfrm>
        </p:spPr>
        <p:txBody>
          <a:bodyPr/>
          <a:lstStyle/>
          <a:p>
            <a:r>
              <a:rPr lang="cs-CZ" sz="36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Letopočty</a:t>
            </a:r>
            <a:r>
              <a:rPr lang="cs-CZ" sz="44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a události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500034" y="4572008"/>
            <a:ext cx="7929618" cy="698946"/>
          </a:xfrm>
          <a:prstGeom prst="rightArrow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Šipka dolů 5"/>
          <p:cNvSpPr/>
          <p:nvPr/>
        </p:nvSpPr>
        <p:spPr>
          <a:xfrm>
            <a:off x="2857488" y="4643446"/>
            <a:ext cx="357190" cy="1285884"/>
          </a:xfrm>
          <a:prstGeom prst="downArrow">
            <a:avLst/>
          </a:prstGeom>
          <a:solidFill>
            <a:schemeClr val="accent5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Šipka dolů 6"/>
          <p:cNvSpPr/>
          <p:nvPr/>
        </p:nvSpPr>
        <p:spPr>
          <a:xfrm>
            <a:off x="1714480" y="4643446"/>
            <a:ext cx="357190" cy="714380"/>
          </a:xfrm>
          <a:prstGeom prst="downArrow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Šipka dolů 8"/>
          <p:cNvSpPr/>
          <p:nvPr/>
        </p:nvSpPr>
        <p:spPr>
          <a:xfrm>
            <a:off x="3786182" y="4643446"/>
            <a:ext cx="357190" cy="714380"/>
          </a:xfrm>
          <a:prstGeom prst="downArrow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Šipka dolů 9"/>
          <p:cNvSpPr/>
          <p:nvPr/>
        </p:nvSpPr>
        <p:spPr>
          <a:xfrm>
            <a:off x="4643438" y="4643446"/>
            <a:ext cx="357190" cy="714380"/>
          </a:xfrm>
          <a:prstGeom prst="downArrow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Šipka dolů 10"/>
          <p:cNvSpPr/>
          <p:nvPr/>
        </p:nvSpPr>
        <p:spPr>
          <a:xfrm>
            <a:off x="6215074" y="4643446"/>
            <a:ext cx="357190" cy="714380"/>
          </a:xfrm>
          <a:prstGeom prst="downArrow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5357818" y="2357430"/>
            <a:ext cx="3429024" cy="628648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Vymření Přemyslovců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1000100" y="2428868"/>
            <a:ext cx="3429024" cy="628648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Vyvraždění Slavníkovců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1071538" y="3286124"/>
            <a:ext cx="3429024" cy="628648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Bitva na Moravském poli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5286380" y="3286124"/>
            <a:ext cx="3429024" cy="628648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Zlatá bula sicilská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3428992" y="5500702"/>
            <a:ext cx="842962" cy="485772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1212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1500166" y="5500702"/>
            <a:ext cx="842962" cy="485772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995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4357686" y="5500702"/>
            <a:ext cx="928694" cy="485772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1278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5786446" y="5500702"/>
            <a:ext cx="1000132" cy="485772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1306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1285852" y="6000768"/>
            <a:ext cx="3429056" cy="571504"/>
          </a:xfrm>
          <a:prstGeom prst="ellipse">
            <a:avLst/>
          </a:prstGeom>
          <a:solidFill>
            <a:schemeClr val="accent4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Přemyslovci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5357818" y="6000768"/>
            <a:ext cx="3286148" cy="571504"/>
          </a:xfrm>
          <a:prstGeom prst="ellipse">
            <a:avLst/>
          </a:prstGeom>
          <a:solidFill>
            <a:schemeClr val="accent4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Lucemburkové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Šipka dolů 22"/>
          <p:cNvSpPr/>
          <p:nvPr/>
        </p:nvSpPr>
        <p:spPr>
          <a:xfrm>
            <a:off x="6858016" y="4643446"/>
            <a:ext cx="357190" cy="1285884"/>
          </a:xfrm>
          <a:prstGeom prst="downArrow">
            <a:avLst/>
          </a:prstGeom>
          <a:solidFill>
            <a:schemeClr val="accent5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6" grpId="0" animBg="1"/>
      <p:bldP spid="7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Osobnost</a:t>
            </a:r>
            <a:endParaRPr lang="cs-CZ" sz="36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57158" y="1785926"/>
            <a:ext cx="3214710" cy="4786346"/>
          </a:xfrm>
        </p:spPr>
        <p:txBody>
          <a:bodyPr>
            <a:normAutofit fontScale="70000" lnSpcReduction="20000"/>
          </a:bodyPr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cs-CZ" sz="3400" b="1" u="sng" dirty="0" smtClean="0">
                <a:latin typeface="Times New Roman" pitchFamily="18" charset="0"/>
                <a:cs typeface="Times New Roman" pitchFamily="18" charset="0"/>
              </a:rPr>
              <a:t>Poznej dle popisu osobnost.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cs-CZ" sz="32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cs-CZ" sz="32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Tento panovník zemřel velmi mladý, pouze ve věku 17 let.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Panovníkem se stal již ve svých šestnácti letech.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Jednoho dne odpočíval pouze lehce oděn na lůžku,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když do místnosti vpadl muž, který ho zavraždil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Touto skutečností vymřel v mužské linii i přemyslovský rod.  </a:t>
            </a:r>
          </a:p>
          <a:p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500430" y="1524000"/>
            <a:ext cx="5207706" cy="4572000"/>
          </a:xfrm>
        </p:spPr>
        <p:txBody>
          <a:bodyPr>
            <a:normAutofit fontScale="70000" lnSpcReduction="20000"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sz="3400" b="1" i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 se jmenuje tento panovník?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cs-CZ" sz="3400" b="1" i="1" u="sng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2800" i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                 </a:t>
            </a:r>
            <a:r>
              <a:rPr lang="cs-CZ" sz="2800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cs-CZ" sz="3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Kde byl zabit?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cs-CZ" sz="3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Ve kterém roce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3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a jakou zbraní byl zabit?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3400" b="1" i="1" u="sng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3400" b="1" i="1" u="sng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cs-CZ" sz="3400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cs-CZ" sz="3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 Olomouci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cs-CZ" sz="3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Roku 1306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cs-CZ" sz="3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Dýkou</a:t>
            </a:r>
            <a:endParaRPr lang="cs-CZ" sz="3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0892" y="1928802"/>
            <a:ext cx="1785950" cy="4500594"/>
          </a:xfrm>
          <a:prstGeom prst="rect">
            <a:avLst/>
          </a:prstGeom>
          <a:solidFill>
            <a:schemeClr val="accent5"/>
          </a:solidFill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8" name="Elipsa 7"/>
          <p:cNvSpPr/>
          <p:nvPr/>
        </p:nvSpPr>
        <p:spPr>
          <a:xfrm>
            <a:off x="4071934" y="3643314"/>
            <a:ext cx="2286016" cy="771524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Václav III.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ja\AppData\Local\Microsoft\Windows\Temporary Internet Files\Content.IE5\24U6KV5S\MC90023271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29322" y="4786322"/>
            <a:ext cx="903657" cy="166210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Osobnost</a:t>
            </a:r>
            <a:endParaRPr lang="cs-CZ" sz="36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857364"/>
            <a:ext cx="3114668" cy="4238636"/>
          </a:xfrm>
        </p:spPr>
        <p:txBody>
          <a:bodyPr>
            <a:normAutofit/>
          </a:bodyPr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Tato žena byla česká princezna, dcera Václava II. 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Bylo jí osmnáct, když se musela provdat za čtrnáctiletého                                                                                                   Jana - krále, kterému Češi přezdívali „král cizinec“. </a:t>
            </a:r>
          </a:p>
          <a:p>
            <a:pPr algn="ctr"/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357554" y="1524000"/>
            <a:ext cx="5350582" cy="4572000"/>
          </a:xfrm>
        </p:spPr>
        <p:txBody>
          <a:bodyPr/>
          <a:lstStyle/>
          <a:p>
            <a:pPr marL="274320" lvl="1">
              <a:spcBef>
                <a:spcPts val="600"/>
              </a:spcBef>
              <a:buClr>
                <a:schemeClr val="accent2"/>
              </a:buClr>
              <a:buNone/>
            </a:pPr>
            <a:r>
              <a:rPr lang="cs-CZ" b="1" i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Jak se jmenuje tato žena – poslední Přemyslovna?</a:t>
            </a:r>
          </a:p>
          <a:p>
            <a:pPr marL="274320" lvl="1">
              <a:spcBef>
                <a:spcPts val="600"/>
              </a:spcBef>
              <a:buClr>
                <a:schemeClr val="accent2"/>
              </a:buClr>
            </a:pPr>
            <a:endParaRPr lang="cs-CZ" sz="2000" b="1" i="1" u="sng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 se jmenuje její manžel?</a:t>
            </a: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 se jmenuje jejich syn? </a:t>
            </a: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 se mu  přezdívá?</a:t>
            </a: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2400" b="1" i="1" u="sng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Jan Lucemburský</a:t>
            </a: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Karel IV.</a:t>
            </a: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Otec vlasti</a:t>
            </a:r>
          </a:p>
          <a:p>
            <a:pPr marL="274320" lvl="1">
              <a:spcBef>
                <a:spcPts val="600"/>
              </a:spcBef>
              <a:buClr>
                <a:schemeClr val="accent2"/>
              </a:buClr>
            </a:pPr>
            <a:endParaRPr lang="cs-CZ" sz="2000" b="1" i="1" u="sng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15206" y="3357562"/>
            <a:ext cx="1564641" cy="2714644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8" name="Elipsa 7"/>
          <p:cNvSpPr/>
          <p:nvPr/>
        </p:nvSpPr>
        <p:spPr>
          <a:xfrm>
            <a:off x="3714744" y="3929066"/>
            <a:ext cx="3143272" cy="771524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Eliška Přemyslovna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ja\AppData\Local\Microsoft\Windows\Temporary Internet Files\Content.IE5\7ZW81JGI\MC90036166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2198" y="4714884"/>
            <a:ext cx="1330325" cy="18637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cs-CZ" sz="2000" b="1" i="1" dirty="0" smtClean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2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Tento panovník byl rytíř a neohrožený vojevůdce.</a:t>
            </a:r>
          </a:p>
          <a:p>
            <a:pPr lvl="0"/>
            <a:r>
              <a:rPr lang="cs-CZ" sz="22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Češi mu přezdívali „král železný a zlatý.“ </a:t>
            </a:r>
          </a:p>
          <a:p>
            <a:pPr lvl="0"/>
            <a:r>
              <a:rPr lang="cs-CZ" sz="22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Zemřel v bitvě na Moravském poli.</a:t>
            </a:r>
          </a:p>
          <a:p>
            <a:pPr lvl="0">
              <a:buNone/>
            </a:pPr>
            <a:endParaRPr lang="cs-CZ" sz="2000" b="1" i="1" dirty="0" smtClean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sz="2000" b="1" i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2200" b="1" i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 se jmenuje tento panovník?</a:t>
            </a:r>
            <a:endParaRPr lang="cs-CZ" sz="2200" b="1" u="sng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 </a:t>
            </a:r>
            <a:endParaRPr lang="cs-CZ" sz="2200" b="1" i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Jak rozumíš jeho přezdívce?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Znáš alespoň dvě města,</a:t>
            </a:r>
          </a:p>
          <a:p>
            <a:pPr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která nechal tento panovník založit?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Osobnosti</a:t>
            </a:r>
            <a:endParaRPr lang="cs-CZ" dirty="0"/>
          </a:p>
        </p:txBody>
      </p:sp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2264" y="1000108"/>
            <a:ext cx="2143140" cy="5072098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5" name="Elipsa 4"/>
          <p:cNvSpPr/>
          <p:nvPr/>
        </p:nvSpPr>
        <p:spPr>
          <a:xfrm>
            <a:off x="1357290" y="5572140"/>
            <a:ext cx="4071966" cy="771524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Přemysl Otakar II.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ja\AppData\Local\Microsoft\Windows\Temporary Internet Files\Content.IE5\105ORQWU\MC90036165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628" y="3357562"/>
            <a:ext cx="1281746" cy="160813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Dějiny udatného českého národa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http://www.ceskatelevize.cz/ivysilani/10177109865-dejiny-udatneho-ceskeho-naroda/208552116230029-premysl-ii-otakar</a:t>
            </a:r>
            <a:r>
              <a:rPr lang="cs-CZ" dirty="0" smtClean="0"/>
              <a:t>/</a:t>
            </a:r>
            <a:endParaRPr lang="cs-CZ" dirty="0"/>
          </a:p>
        </p:txBody>
      </p:sp>
      <p:pic>
        <p:nvPicPr>
          <p:cNvPr id="7" name="Picture 9" descr="C:\Users\Aja\AppData\Local\Microsoft\Windows\Temporary Internet Files\Content.IE5\24U6KV5S\MC900438139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072066" y="2714620"/>
            <a:ext cx="3526056" cy="3000396"/>
          </a:xfrm>
          <a:prstGeom prst="rect">
            <a:avLst/>
          </a:prstGeom>
          <a:noFill/>
        </p:spPr>
      </p:pic>
      <p:pic>
        <p:nvPicPr>
          <p:cNvPr id="8" name="Picture 12" descr="C:\Users\Aja\AppData\Local\Microsoft\Windows\Temporary Internet Files\Content.IE5\XFT84EKL\MC900432659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14942" y="1142984"/>
            <a:ext cx="2588395" cy="271464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Všechny uveřejněné odkazy [cit. 2012-01-01]. Dostupné pod licencí Public domain na </a:t>
            </a: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WWW: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http://commons.wikimedia.org/wiki/File:Eliska_hlava.jpg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http://cs.wikipedia.org/wiki/Soubor:Vasik3.jpg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http://cs.wikipedia.org/wiki/Soubor:Otakarek2.jpg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7030A0"/>
                </a:solidFill>
              </a:rPr>
              <a:t>Klipart (volně ke stažení Microsoft Office)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Zdroje obrázků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84823912"/>
              </p:ext>
            </p:extLst>
          </p:nvPr>
        </p:nvGraphicFramePr>
        <p:xfrm>
          <a:off x="2339752" y="54000"/>
          <a:ext cx="4332244" cy="680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5" imgW="6029577" imgH="9470120" progId="Word.Document.8">
                  <p:embed/>
                </p:oleObj>
              </mc:Choice>
              <mc:Fallback>
                <p:oleObj name="Document" r:id="rId5" imgW="6029577" imgH="9470120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339752" y="54000"/>
                        <a:ext cx="4332244" cy="6804000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34485284"/>
      </p:ext>
    </p:extLst>
  </p:cSld>
  <p:clrMapOvr>
    <a:masterClrMapping/>
  </p:clrMapOvr>
  <p:transition spd="slow">
    <p:newsflash/>
    <p:sndAc>
      <p:stSnd>
        <p:snd r:embed="rId3" name="whoosh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455</TotalTime>
  <Words>471</Words>
  <Application>Microsoft Office PowerPoint</Application>
  <PresentationFormat>Předvádění na obrazovce (4:3)</PresentationFormat>
  <Paragraphs>122</Paragraphs>
  <Slides>11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Papír</vt:lpstr>
      <vt:lpstr>Document</vt:lpstr>
      <vt:lpstr>Prezentace aplikace PowerPoint</vt:lpstr>
      <vt:lpstr>ANOTACE:</vt:lpstr>
      <vt:lpstr>.</vt:lpstr>
      <vt:lpstr>Osobnosti</vt:lpstr>
      <vt:lpstr>Letopočty a události</vt:lpstr>
      <vt:lpstr>Osobnost</vt:lpstr>
      <vt:lpstr>Osobnost</vt:lpstr>
      <vt:lpstr>Osobnosti</vt:lpstr>
      <vt:lpstr>Dějiny udatného českého národa</vt:lpstr>
      <vt:lpstr>Zdroje obrázků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Aja</dc:creator>
  <cp:lastModifiedBy>admin</cp:lastModifiedBy>
  <cp:revision>48</cp:revision>
  <dcterms:created xsi:type="dcterms:W3CDTF">2012-01-08T13:36:06Z</dcterms:created>
  <dcterms:modified xsi:type="dcterms:W3CDTF">2012-07-11T10:28:18Z</dcterms:modified>
</cp:coreProperties>
</file>