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4" r:id="rId2"/>
    <p:sldId id="265" r:id="rId3"/>
    <p:sldId id="256" r:id="rId4"/>
    <p:sldId id="262" r:id="rId5"/>
    <p:sldId id="259" r:id="rId6"/>
    <p:sldId id="263" r:id="rId7"/>
    <p:sldId id="258" r:id="rId8"/>
    <p:sldId id="260" r:id="rId9"/>
    <p:sldId id="266" r:id="rId10"/>
    <p:sldId id="261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Aja" initials="A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A981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50" autoAdjust="0"/>
    <p:restoredTop sz="94660"/>
  </p:normalViewPr>
  <p:slideViewPr>
    <p:cSldViewPr>
      <p:cViewPr varScale="1">
        <p:scale>
          <a:sx n="65" d="100"/>
          <a:sy n="65" d="100"/>
        </p:scale>
        <p:origin x="-142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65BF453-FCDE-46FC-BE1E-818C281663BC}" type="presOf" srcId="{130831A4-0540-4EC5-8F5A-93030E89D2D9}" destId="{8E23E229-92FC-49D1-B5FE-0303176B8A4E}" srcOrd="1" destOrd="0" presId="urn:microsoft.com/office/officeart/2005/8/layout/target3"/>
    <dgm:cxn modelId="{996E63AA-264D-4158-9736-16DF17989A9C}" type="presOf" srcId="{1D8420EA-BFA0-403B-80F5-647FA396CC45}" destId="{F7B3C0B7-F0F7-4F49-B02C-3630F8C5FAE5}" srcOrd="0" destOrd="0" presId="urn:microsoft.com/office/officeart/2005/8/layout/target3"/>
    <dgm:cxn modelId="{36C44100-273E-4C0E-AC16-E4F7B8CF1084}" type="presOf" srcId="{100B6B2E-82E6-4C11-B19B-F2DB3A0EA64F}" destId="{DBA8199F-D892-4A8E-A352-2B7844050E09}" srcOrd="1" destOrd="0" presId="urn:microsoft.com/office/officeart/2005/8/layout/target3"/>
    <dgm:cxn modelId="{4D72BF55-09C8-4476-94EC-894278CA2306}" type="presOf" srcId="{100B6B2E-82E6-4C11-B19B-F2DB3A0EA64F}" destId="{645AA564-2E9E-4954-AD87-AE01782CEC59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551FDECD-678C-4E49-A4F7-CA886F5D645A}" type="presOf" srcId="{914700B9-77B5-440A-A438-DE98B6D4894D}" destId="{E73F1C26-6DCD-4001-88B9-355E01E2BCE7}" srcOrd="0" destOrd="0" presId="urn:microsoft.com/office/officeart/2005/8/layout/target3"/>
    <dgm:cxn modelId="{40A7AACF-D451-4569-AF93-DA7FF8327D5F}" type="presOf" srcId="{27FE2D31-D344-4B63-A89A-A89AB0D9F3E3}" destId="{FE47432B-CA46-450C-8D8F-66C300A95B52}" srcOrd="0" destOrd="0" presId="urn:microsoft.com/office/officeart/2005/8/layout/target3"/>
    <dgm:cxn modelId="{B7E8083C-B582-488D-9BF5-68585E8E61EC}" type="presOf" srcId="{914700B9-77B5-440A-A438-DE98B6D4894D}" destId="{BD9AF279-D483-48F2-BBBD-45F8E8923512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085ACCBB-86A2-4485-8689-2E19DD295B43}" type="presOf" srcId="{130831A4-0540-4EC5-8F5A-93030E89D2D9}" destId="{F69CC921-512E-49F4-824C-A648EC5F27A5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7E9A5A62-0E04-4D44-9AFA-1664E1E53A00}" type="presOf" srcId="{1D8420EA-BFA0-403B-80F5-647FA396CC45}" destId="{8467D0EB-87A2-4285-8ACA-0398EFBF29BC}" srcOrd="1" destOrd="0" presId="urn:microsoft.com/office/officeart/2005/8/layout/target3"/>
    <dgm:cxn modelId="{6778053D-DA1B-449C-B49E-AAA59CAC3192}" type="presParOf" srcId="{FE47432B-CA46-450C-8D8F-66C300A95B52}" destId="{B522209E-30D0-49D6-A340-2D383A11C668}" srcOrd="0" destOrd="0" presId="urn:microsoft.com/office/officeart/2005/8/layout/target3"/>
    <dgm:cxn modelId="{2B6F040A-ABEF-4394-BE8D-823315731BBD}" type="presParOf" srcId="{FE47432B-CA46-450C-8D8F-66C300A95B52}" destId="{ED5A8377-51D5-4DC5-B0E7-680166966720}" srcOrd="1" destOrd="0" presId="urn:microsoft.com/office/officeart/2005/8/layout/target3"/>
    <dgm:cxn modelId="{8F9D2710-C844-483A-AFA2-F66D53D7BC1D}" type="presParOf" srcId="{FE47432B-CA46-450C-8D8F-66C300A95B52}" destId="{F69CC921-512E-49F4-824C-A648EC5F27A5}" srcOrd="2" destOrd="0" presId="urn:microsoft.com/office/officeart/2005/8/layout/target3"/>
    <dgm:cxn modelId="{15080958-100E-46F9-8FA4-CC060C9DBD2B}" type="presParOf" srcId="{FE47432B-CA46-450C-8D8F-66C300A95B52}" destId="{61C9CE18-EDA6-4EDF-BA1C-09779D38FBBF}" srcOrd="3" destOrd="0" presId="urn:microsoft.com/office/officeart/2005/8/layout/target3"/>
    <dgm:cxn modelId="{BCCCD95B-F0D7-4AA4-82BC-85D2A5DF2D49}" type="presParOf" srcId="{FE47432B-CA46-450C-8D8F-66C300A95B52}" destId="{D60DEAAB-7AFE-435A-ACF6-18851E4B0426}" srcOrd="4" destOrd="0" presId="urn:microsoft.com/office/officeart/2005/8/layout/target3"/>
    <dgm:cxn modelId="{6129F995-9743-4C21-B1CD-F23C3BE3C512}" type="presParOf" srcId="{FE47432B-CA46-450C-8D8F-66C300A95B52}" destId="{F7B3C0B7-F0F7-4F49-B02C-3630F8C5FAE5}" srcOrd="5" destOrd="0" presId="urn:microsoft.com/office/officeart/2005/8/layout/target3"/>
    <dgm:cxn modelId="{E985E5E6-C868-421D-BE95-481F22B1B51E}" type="presParOf" srcId="{FE47432B-CA46-450C-8D8F-66C300A95B52}" destId="{C9DA9446-E2D3-4F6A-8960-3CADFBF870B8}" srcOrd="6" destOrd="0" presId="urn:microsoft.com/office/officeart/2005/8/layout/target3"/>
    <dgm:cxn modelId="{BEC53397-FC0B-4A2D-A999-7B002389AC7B}" type="presParOf" srcId="{FE47432B-CA46-450C-8D8F-66C300A95B52}" destId="{9726EC6F-D322-4CD3-B489-1BE3DF7CE70B}" srcOrd="7" destOrd="0" presId="urn:microsoft.com/office/officeart/2005/8/layout/target3"/>
    <dgm:cxn modelId="{994DA71B-01CC-425D-9B93-5AAAA6D477F7}" type="presParOf" srcId="{FE47432B-CA46-450C-8D8F-66C300A95B52}" destId="{645AA564-2E9E-4954-AD87-AE01782CEC59}" srcOrd="8" destOrd="0" presId="urn:microsoft.com/office/officeart/2005/8/layout/target3"/>
    <dgm:cxn modelId="{E482724C-E158-4B78-B3C1-0A235AE52822}" type="presParOf" srcId="{FE47432B-CA46-450C-8D8F-66C300A95B52}" destId="{8538CAC4-6A86-42B8-B5AF-2FF155DB9D02}" srcOrd="9" destOrd="0" presId="urn:microsoft.com/office/officeart/2005/8/layout/target3"/>
    <dgm:cxn modelId="{42A85822-8C17-4954-BE28-AEED493C350F}" type="presParOf" srcId="{FE47432B-CA46-450C-8D8F-66C300A95B52}" destId="{26FD6024-A07F-46D0-8BC0-B5E595C5673D}" srcOrd="10" destOrd="0" presId="urn:microsoft.com/office/officeart/2005/8/layout/target3"/>
    <dgm:cxn modelId="{29E1EDBF-22DE-4327-BCCA-F8073BBF5069}" type="presParOf" srcId="{FE47432B-CA46-450C-8D8F-66C300A95B52}" destId="{E73F1C26-6DCD-4001-88B9-355E01E2BCE7}" srcOrd="11" destOrd="0" presId="urn:microsoft.com/office/officeart/2005/8/layout/target3"/>
    <dgm:cxn modelId="{B4CFE68C-DB0C-4419-ACE2-70150FF57516}" type="presParOf" srcId="{FE47432B-CA46-450C-8D8F-66C300A95B52}" destId="{8E23E229-92FC-49D1-B5FE-0303176B8A4E}" srcOrd="12" destOrd="0" presId="urn:microsoft.com/office/officeart/2005/8/layout/target3"/>
    <dgm:cxn modelId="{065C5F2A-3831-46E8-9B57-8D529C6D992B}" type="presParOf" srcId="{FE47432B-CA46-450C-8D8F-66C300A95B52}" destId="{8467D0EB-87A2-4285-8ACA-0398EFBF29BC}" srcOrd="13" destOrd="0" presId="urn:microsoft.com/office/officeart/2005/8/layout/target3"/>
    <dgm:cxn modelId="{97D2FE3C-370D-418B-9914-D3E24062F65F}" type="presParOf" srcId="{FE47432B-CA46-450C-8D8F-66C300A95B52}" destId="{DBA8199F-D892-4A8E-A352-2B7844050E09}" srcOrd="14" destOrd="0" presId="urn:microsoft.com/office/officeart/2005/8/layout/target3"/>
    <dgm:cxn modelId="{E934455D-0888-467A-B9E1-2AE4B080A928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5F1FBD-6CFA-4E95-AC8A-6D7FD5CF2B88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2EB6BD-DAF5-4310-8E41-2E28031E794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6891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7" y="3550128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5" y="3550128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79060-F5D1-4EF2-9893-6CAD70F4424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E9B88F0-9C8A-44FE-8BE7-DA0B6873274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2579060-F5D1-4EF2-9893-6CAD70F4424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FE9B88F0-9C8A-44FE-8BE7-DA0B6873274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79060-F5D1-4EF2-9893-6CAD70F4424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B88F0-9C8A-44FE-8BE7-DA0B6873274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5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4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79060-F5D1-4EF2-9893-6CAD70F4424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B88F0-9C8A-44FE-8BE7-DA0B6873274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B88F0-9C8A-44FE-8BE7-DA0B6873274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79060-F5D1-4EF2-9893-6CAD70F4424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2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20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20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79060-F5D1-4EF2-9893-6CAD70F4424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B88F0-9C8A-44FE-8BE7-DA0B6873274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79060-F5D1-4EF2-9893-6CAD70F4424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B88F0-9C8A-44FE-8BE7-DA0B6873274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2579060-F5D1-4EF2-9893-6CAD70F4424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E9B88F0-9C8A-44FE-8BE7-DA0B6873274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79060-F5D1-4EF2-9893-6CAD70F4424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E9B88F0-9C8A-44FE-8BE7-DA0B6873274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79060-F5D1-4EF2-9893-6CAD70F4424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B88F0-9C8A-44FE-8BE7-DA0B6873274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579060-F5D1-4EF2-9893-6CAD70F4424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B88F0-9C8A-44FE-8BE7-DA0B6873274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2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2579060-F5D1-4EF2-9893-6CAD70F4424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FE9B88F0-9C8A-44FE-8BE7-DA0B6873274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newsflash/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Kaple_svateho_Jana_Krtitele.jpg" TargetMode="External"/><Relationship Id="rId2" Type="http://schemas.openxmlformats.org/officeDocument/2006/relationships/hyperlink" Target="http://commons.wikimedia.org/wiki/File:Paris.notre.dame.750pix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raha_katedr%C3%A1la_sv_V%C3%ADta_1887.jpg" TargetMode="External"/><Relationship Id="rId5" Type="http://schemas.openxmlformats.org/officeDocument/2006/relationships/hyperlink" Target="http://cs.wikipedia.org/wiki/Mistr_Theodorik" TargetMode="External"/><Relationship Id="rId4" Type="http://schemas.openxmlformats.org/officeDocument/2006/relationships/hyperlink" Target="http://commons.wikimedia.org/wiki/File:KUTNA_HORA_(js)_7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3.emf"/><Relationship Id="rId4" Type="http://schemas.openxmlformats.org/officeDocument/2006/relationships/oleObject" Target="../embeddings/Dokument_aplikace_Microsoft_Word_97_20031.doc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4521258"/>
              </p:ext>
            </p:extLst>
          </p:nvPr>
        </p:nvGraphicFramePr>
        <p:xfrm>
          <a:off x="1691680" y="2852936"/>
          <a:ext cx="7056784" cy="2222176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Calibri" pitchFamily="34" charset="0"/>
                          <a:cs typeface="Calibri" pitchFamily="34" charset="0"/>
                        </a:rPr>
                        <a:t>NÁZEV</a:t>
                      </a:r>
                      <a:r>
                        <a:rPr lang="cs-CZ" sz="1400" b="0" baseline="0" dirty="0" smtClean="0">
                          <a:latin typeface="Calibri" pitchFamily="34" charset="0"/>
                          <a:cs typeface="Calibri" pitchFamily="34" charset="0"/>
                        </a:rPr>
                        <a:t> A ČÍSLO MATERIÁLU:</a:t>
                      </a:r>
                      <a:endParaRPr lang="cs-CZ" sz="1400" b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VY_32_INOVACE_04_S06-D-7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VYTVOŘENO: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AUTOR: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OBLAST: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společnost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OBOR: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Dějepis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672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SADA: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Dějepis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NÁZEV VZDĚLÁVACÍHO MATERIÁLU: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Gotika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29200"/>
            <a:ext cx="5752465" cy="12560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7590544"/>
              </p:ext>
            </p:extLst>
          </p:nvPr>
        </p:nvGraphicFramePr>
        <p:xfrm>
          <a:off x="539552" y="3573016"/>
          <a:ext cx="8280920" cy="25603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ROČNÍK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005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DRUH UČEBNÍHO MATERIÁLU: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- pracovní list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005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STUPEŇ</a:t>
                      </a:r>
                      <a:r>
                        <a:rPr lang="cs-CZ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A TYP VZDĚLÁVÁNÍ: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005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POMŮCKY: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005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CÍL – INOVACE: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005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METODICKÉ POKYNY: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Součástí prezentace je i 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 zaměřený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seznámení žáka se základními rysy gotické kultury a připomenutí staveb  gotického stylu na našem území.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si uvědomuje časové zařazení uměleckého slohu, jeho základních stavebních rysů a významných památek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dále umí rozpoznat odlišnosti mezi jednotlivými  stavebními slohy. 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1" y="4357694"/>
            <a:ext cx="6400800" cy="1752600"/>
          </a:xfrm>
        </p:spPr>
        <p:txBody>
          <a:bodyPr/>
          <a:lstStyle/>
          <a:p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Dějepis  7. ročník</a:t>
            </a: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700" b="1" u="sng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Gotika</a:t>
            </a:r>
            <a:endParaRPr lang="cs-CZ" sz="6700" b="1" u="sng" dirty="0">
              <a:solidFill>
                <a:schemeClr val="bg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ja\AppData\Local\Microsoft\Windows\Temporary Internet Files\Content.IE5\WRP8OLAL\MC90021199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00496" y="642918"/>
            <a:ext cx="1344613" cy="1820863"/>
          </a:xfrm>
          <a:prstGeom prst="rect">
            <a:avLst/>
          </a:prstGeom>
          <a:noFill/>
        </p:spPr>
      </p:pic>
      <p:sp>
        <p:nvSpPr>
          <p:cNvPr id="5" name="7cípá hvězda 4"/>
          <p:cNvSpPr/>
          <p:nvPr/>
        </p:nvSpPr>
        <p:spPr>
          <a:xfrm>
            <a:off x="4357686" y="3357562"/>
            <a:ext cx="428628" cy="342896"/>
          </a:xfrm>
          <a:prstGeom prst="star7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90539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1o.stol.                        15.stol.                         20.stol.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rgbClr val="7030A0"/>
                </a:solidFill>
              </a:rPr>
              <a:t>               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1150  Francie</a:t>
            </a:r>
          </a:p>
          <a:p>
            <a:pPr>
              <a:buNone/>
            </a:pP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1400 České království</a:t>
            </a:r>
          </a:p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Románský sloh                        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Renesance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  Baroko                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847840"/>
          </a:xfrm>
        </p:spPr>
        <p:txBody>
          <a:bodyPr>
            <a:noAutofit/>
          </a:bodyPr>
          <a:lstStyle/>
          <a:p>
            <a:pPr lvl="0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Na časovou osu zakresli období gotiky v Evropě.  </a:t>
            </a:r>
            <a:b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Na jaký umělecký směr navazuje a jaké směry po gotice přicházejí?</a:t>
            </a:r>
            <a:endParaRPr lang="cs-CZ" sz="2800" dirty="0"/>
          </a:p>
        </p:txBody>
      </p:sp>
      <p:sp>
        <p:nvSpPr>
          <p:cNvPr id="8" name="Šipka doprava 7"/>
          <p:cNvSpPr/>
          <p:nvPr/>
        </p:nvSpPr>
        <p:spPr>
          <a:xfrm>
            <a:off x="1000100" y="2285992"/>
            <a:ext cx="7286676" cy="500066"/>
          </a:xfrm>
          <a:prstGeom prst="rightArrow">
            <a:avLst/>
          </a:prstGeom>
          <a:solidFill>
            <a:srgbClr val="0A981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428728" y="2071678"/>
            <a:ext cx="214314" cy="914400"/>
          </a:xfrm>
          <a:prstGeom prst="rect">
            <a:avLst/>
          </a:prstGeom>
          <a:solidFill>
            <a:srgbClr val="0A981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214810" y="2071678"/>
            <a:ext cx="214314" cy="914400"/>
          </a:xfrm>
          <a:prstGeom prst="rect">
            <a:avLst/>
          </a:prstGeom>
          <a:solidFill>
            <a:srgbClr val="0A981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7143768" y="2071678"/>
            <a:ext cx="214314" cy="914400"/>
          </a:xfrm>
          <a:prstGeom prst="rect">
            <a:avLst/>
          </a:prstGeom>
          <a:solidFill>
            <a:srgbClr val="0A981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1" name="7cípá hvězda 10"/>
          <p:cNvSpPr/>
          <p:nvPr/>
        </p:nvSpPr>
        <p:spPr>
          <a:xfrm>
            <a:off x="2143108" y="4500570"/>
            <a:ext cx="285752" cy="285752"/>
          </a:xfrm>
          <a:prstGeom prst="star7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7cípá hvězda 11"/>
          <p:cNvSpPr/>
          <p:nvPr/>
        </p:nvSpPr>
        <p:spPr>
          <a:xfrm>
            <a:off x="6715140" y="3071810"/>
            <a:ext cx="285752" cy="285752"/>
          </a:xfrm>
          <a:prstGeom prst="star7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7cípá hvězda 12"/>
          <p:cNvSpPr/>
          <p:nvPr/>
        </p:nvSpPr>
        <p:spPr>
          <a:xfrm>
            <a:off x="3714744" y="3071810"/>
            <a:ext cx="285752" cy="285752"/>
          </a:xfrm>
          <a:prstGeom prst="star7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7cípá hvězda 13"/>
          <p:cNvSpPr/>
          <p:nvPr/>
        </p:nvSpPr>
        <p:spPr>
          <a:xfrm>
            <a:off x="500034" y="3000372"/>
            <a:ext cx="285752" cy="285752"/>
          </a:xfrm>
          <a:prstGeom prst="star7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7cípá hvězda 14"/>
          <p:cNvSpPr/>
          <p:nvPr/>
        </p:nvSpPr>
        <p:spPr>
          <a:xfrm>
            <a:off x="1428728" y="4000504"/>
            <a:ext cx="285752" cy="285752"/>
          </a:xfrm>
          <a:prstGeom prst="star7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7cípá hvězda 15"/>
          <p:cNvSpPr/>
          <p:nvPr/>
        </p:nvSpPr>
        <p:spPr>
          <a:xfrm>
            <a:off x="500034" y="4929198"/>
            <a:ext cx="285752" cy="285752"/>
          </a:xfrm>
          <a:prstGeom prst="star7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7cípá hvězda 16"/>
          <p:cNvSpPr/>
          <p:nvPr/>
        </p:nvSpPr>
        <p:spPr>
          <a:xfrm>
            <a:off x="4714876" y="5857892"/>
            <a:ext cx="285752" cy="285752"/>
          </a:xfrm>
          <a:prstGeom prst="star7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7cípá hvězda 17"/>
          <p:cNvSpPr/>
          <p:nvPr/>
        </p:nvSpPr>
        <p:spPr>
          <a:xfrm>
            <a:off x="3929058" y="5429264"/>
            <a:ext cx="285752" cy="285752"/>
          </a:xfrm>
          <a:prstGeom prst="star7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052" name="Picture 4" descr="C:\Users\Aja\AppData\Local\Microsoft\Windows\Temporary Internet Files\Content.IE5\24U6KV5S\MC9004355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00826" y="3643314"/>
            <a:ext cx="1843036" cy="241300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Rysy gotiky</a:t>
            </a:r>
            <a:endParaRPr lang="cs-CZ" sz="32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0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 bwMode="auto">
          <a:xfrm>
            <a:off x="830690" y="1928803"/>
            <a:ext cx="3526996" cy="4295700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</p:pic>
      <p:sp>
        <p:nvSpPr>
          <p:cNvPr id="8" name="Zástupný symbol pro text 7"/>
          <p:cNvSpPr>
            <a:spLocks noGrp="1"/>
          </p:cNvSpPr>
          <p:nvPr>
            <p:ph type="body" sz="half" idx="4294967295"/>
          </p:nvPr>
        </p:nvSpPr>
        <p:spPr>
          <a:xfrm>
            <a:off x="1100138" y="1500188"/>
            <a:ext cx="8043862" cy="57150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Na následujícím snímku  najdi rysy gotiky.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5214942" y="2000240"/>
            <a:ext cx="3493194" cy="4095760"/>
          </a:xfrm>
          <a:solidFill>
            <a:schemeClr val="tx1">
              <a:lumMod val="50000"/>
            </a:schemeClr>
          </a:solidFill>
        </p:spPr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Elipsa 5"/>
          <p:cNvSpPr/>
          <p:nvPr/>
        </p:nvSpPr>
        <p:spPr>
          <a:xfrm>
            <a:off x="5286380" y="2143116"/>
            <a:ext cx="3214710" cy="914400"/>
          </a:xfrm>
          <a:prstGeom prst="ellipse">
            <a:avLst/>
          </a:prstGeom>
          <a:solidFill>
            <a:schemeClr val="accent5"/>
          </a:solidFill>
          <a:ln>
            <a:solidFill>
              <a:schemeClr val="bg1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Dlouhé štíhlé věže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5214942" y="3571876"/>
            <a:ext cx="3429024" cy="914400"/>
          </a:xfrm>
          <a:prstGeom prst="ellipse">
            <a:avLst/>
          </a:prstGeom>
          <a:solidFill>
            <a:schemeClr val="accent5"/>
          </a:solidFill>
          <a:ln>
            <a:solidFill>
              <a:schemeClr val="bg1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Křížová klenba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5357818" y="5000636"/>
            <a:ext cx="3357586" cy="914400"/>
          </a:xfrm>
          <a:prstGeom prst="ellipse">
            <a:avLst/>
          </a:prstGeom>
          <a:solidFill>
            <a:schemeClr val="accent5"/>
          </a:solidFill>
          <a:ln>
            <a:solidFill>
              <a:schemeClr val="bg1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Opěrný systém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 build="p" animBg="1"/>
      <p:bldP spid="6" grpId="0" animBg="1"/>
      <p:bldP spid="7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071546"/>
            <a:ext cx="8229600" cy="1285884"/>
          </a:xfrm>
        </p:spPr>
        <p:txBody>
          <a:bodyPr>
            <a:normAutofit fontScale="90000"/>
          </a:bodyPr>
          <a:lstStyle/>
          <a:p>
            <a:r>
              <a:rPr lang="cs-CZ" b="1" u="sng" dirty="0" smtClean="0"/>
              <a:t> </a:t>
            </a:r>
            <a: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Na www. wikipedia.cz nalezni odpovědi na otázky: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14422"/>
            <a:ext cx="4059936" cy="4881578"/>
          </a:xfrm>
        </p:spPr>
        <p:txBody>
          <a:bodyPr>
            <a:normAutofit fontScale="70000" lnSpcReduction="20000"/>
          </a:bodyPr>
          <a:lstStyle/>
          <a:p>
            <a:pPr lvl="0"/>
            <a:endParaRPr lang="cs-CZ" sz="2800" dirty="0" smtClean="0"/>
          </a:p>
          <a:p>
            <a:pPr lvl="0"/>
            <a:endParaRPr lang="cs-CZ" sz="2800" dirty="0" smtClean="0"/>
          </a:p>
          <a:p>
            <a:pPr lvl="0"/>
            <a:endParaRPr lang="cs-CZ" sz="2800" dirty="0" smtClean="0"/>
          </a:p>
          <a:p>
            <a:pPr lvl="0">
              <a:buNone/>
            </a:pPr>
            <a:r>
              <a:rPr lang="cs-CZ" sz="3100" b="1" dirty="0" smtClean="0"/>
              <a:t>Z čeho vznikl termín gotika? Vysvětli.		</a:t>
            </a:r>
            <a:r>
              <a:rPr lang="cs-CZ" sz="3100" b="1" i="1" dirty="0" smtClean="0"/>
              <a:t>	</a:t>
            </a:r>
            <a:endParaRPr lang="cs-CZ" sz="3100" b="1" dirty="0" smtClean="0"/>
          </a:p>
          <a:p>
            <a:r>
              <a:rPr lang="cs-CZ" sz="3100" b="1" i="1" dirty="0" smtClean="0"/>
              <a:t>_________________________</a:t>
            </a:r>
            <a:endParaRPr lang="cs-CZ" sz="3100" b="1" dirty="0" smtClean="0"/>
          </a:p>
          <a:p>
            <a:pPr lvl="0">
              <a:buNone/>
            </a:pPr>
            <a:r>
              <a:rPr lang="cs-CZ" sz="3100" b="1" dirty="0" smtClean="0"/>
              <a:t>Jaká země je kolébkou gotiky?	 			</a:t>
            </a:r>
          </a:p>
          <a:p>
            <a:pPr lvl="0"/>
            <a:r>
              <a:rPr lang="cs-CZ" sz="3100" b="1" i="1" dirty="0" smtClean="0"/>
              <a:t>_________________________</a:t>
            </a:r>
            <a:endParaRPr lang="cs-CZ" sz="3100" b="1" dirty="0" smtClean="0"/>
          </a:p>
          <a:p>
            <a:pPr lvl="0">
              <a:buNone/>
            </a:pPr>
            <a:r>
              <a:rPr lang="cs-CZ" sz="3100" b="1" dirty="0" smtClean="0"/>
              <a:t>Hlavním rysem gotiky je lomený oblouk. </a:t>
            </a:r>
          </a:p>
          <a:p>
            <a:pPr lvl="1"/>
            <a:r>
              <a:rPr lang="cs-CZ" sz="3100" dirty="0" smtClean="0"/>
              <a:t>Nakresli ho do rámečku.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357686" y="1524000"/>
            <a:ext cx="4350450" cy="4572000"/>
          </a:xfrm>
        </p:spPr>
        <p:txBody>
          <a:bodyPr>
            <a:normAutofit fontScale="70000" lnSpcReduction="20000"/>
          </a:bodyPr>
          <a:lstStyle/>
          <a:p>
            <a:pPr marL="274320" lvl="1">
              <a:spcBef>
                <a:spcPts val="600"/>
              </a:spcBef>
              <a:buClr>
                <a:schemeClr val="accent2"/>
              </a:buClr>
            </a:pP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Co tento oblouk symbolizuje?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286380" y="2000240"/>
            <a:ext cx="2643206" cy="2786082"/>
          </a:xfrm>
          <a:prstGeom prst="rect">
            <a:avLst/>
          </a:prstGeom>
          <a:solidFill>
            <a:schemeClr val="tx1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4786314" y="5143512"/>
            <a:ext cx="4143404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Zkřížené modlící se ruce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Slunce 6"/>
          <p:cNvSpPr/>
          <p:nvPr/>
        </p:nvSpPr>
        <p:spPr>
          <a:xfrm>
            <a:off x="4214810" y="1500174"/>
            <a:ext cx="428628" cy="357190"/>
          </a:xfrm>
          <a:prstGeom prst="sun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Slunce 7"/>
          <p:cNvSpPr/>
          <p:nvPr/>
        </p:nvSpPr>
        <p:spPr>
          <a:xfrm>
            <a:off x="642910" y="4929198"/>
            <a:ext cx="428628" cy="357190"/>
          </a:xfrm>
          <a:prstGeom prst="sun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Slunce 8"/>
          <p:cNvSpPr/>
          <p:nvPr/>
        </p:nvSpPr>
        <p:spPr>
          <a:xfrm>
            <a:off x="357158" y="3929066"/>
            <a:ext cx="428628" cy="357190"/>
          </a:xfrm>
          <a:prstGeom prst="sun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Slunce 9"/>
          <p:cNvSpPr/>
          <p:nvPr/>
        </p:nvSpPr>
        <p:spPr>
          <a:xfrm>
            <a:off x="357158" y="2786058"/>
            <a:ext cx="428628" cy="357190"/>
          </a:xfrm>
          <a:prstGeom prst="sun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6" name="Picture 2" descr="C:\Users\Aja\AppData\Local\Microsoft\Windows\Temporary Internet Files\Content.IE5\WRP8OLAL\MC90033607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86050" y="5357826"/>
            <a:ext cx="1995910" cy="123348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584"/>
          </a:xfrm>
        </p:spPr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Poznej umělce – kdo jsem?</a:t>
            </a:r>
            <a:endParaRPr lang="cs-CZ" sz="3200" b="1" u="sng" dirty="0">
              <a:solidFill>
                <a:schemeClr val="bg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57200" y="1285860"/>
            <a:ext cx="4059936" cy="4810140"/>
          </a:xfrm>
        </p:spPr>
        <p:txBody>
          <a:bodyPr>
            <a:normAutofit/>
          </a:bodyPr>
          <a:lstStyle/>
          <a:p>
            <a:pPr lvl="0" algn="ctr">
              <a:buNone/>
            </a:pPr>
            <a:r>
              <a:rPr lang="cs-CZ" sz="22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Byl </a:t>
            </a:r>
            <a:r>
              <a:rPr lang="cs-CZ" sz="2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jsem výborný malíř,  zřejmě ze severní Itálie. Pracoval jsem na dvoře Karla IV. Mezi mé nejslavnější dílo patří výzdoba kaple sv. Kříže na hradě Karlštejně se 129 deskovými obrazy. </a:t>
            </a:r>
          </a:p>
          <a:p>
            <a:pPr lvl="0"/>
            <a:endParaRPr lang="cs-CZ" sz="2200" dirty="0" smtClean="0">
              <a:solidFill>
                <a:schemeClr val="bg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2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b="1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 </a:t>
            </a:r>
            <a:endParaRPr lang="cs-CZ" sz="2400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5048272"/>
          </a:xfrm>
        </p:spPr>
        <p:txBody>
          <a:bodyPr>
            <a:normAutofit/>
          </a:bodyPr>
          <a:lstStyle/>
          <a:p>
            <a:pPr lvl="0">
              <a:buNone/>
            </a:pPr>
            <a:r>
              <a:rPr lang="cs-CZ" sz="22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pPr lvl="0">
              <a:buNone/>
            </a:pPr>
            <a:endParaRPr lang="cs-CZ" sz="2200" b="1" dirty="0" smtClean="0">
              <a:solidFill>
                <a:schemeClr val="bg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endParaRPr lang="cs-CZ" sz="2200" b="1" dirty="0" smtClean="0">
              <a:solidFill>
                <a:schemeClr val="bg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endParaRPr lang="cs-CZ" sz="2200" b="1" dirty="0" smtClean="0">
              <a:solidFill>
                <a:schemeClr val="bg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ctr">
              <a:buNone/>
            </a:pPr>
            <a:endParaRPr lang="cs-CZ" sz="2200" b="1" dirty="0" smtClean="0">
              <a:solidFill>
                <a:schemeClr val="bg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ctr">
              <a:buNone/>
            </a:pPr>
            <a:r>
              <a:rPr lang="cs-CZ" sz="22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Pocházím z Kolína nad Rýnem. Patřím mezi nejslavnější architekty a stavitele vrcholné gotiky. Mezi moje nejslavnější díla patří stavba Karlova mostu či stavba kaple svatého Václava katedrály sv. Víta.</a:t>
            </a:r>
          </a:p>
          <a:p>
            <a:pPr lvl="0" algn="ctr">
              <a:buNone/>
            </a:pPr>
            <a:endParaRPr lang="cs-CZ" sz="2400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3857628"/>
            <a:ext cx="2095500" cy="2305050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3504" y="428604"/>
            <a:ext cx="2143140" cy="2286016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</p:pic>
      <p:sp>
        <p:nvSpPr>
          <p:cNvPr id="7" name="Elipsa 6"/>
          <p:cNvSpPr/>
          <p:nvPr/>
        </p:nvSpPr>
        <p:spPr>
          <a:xfrm>
            <a:off x="285720" y="4643446"/>
            <a:ext cx="2357454" cy="914400"/>
          </a:xfrm>
          <a:prstGeom prst="ellipse">
            <a:avLst/>
          </a:prstGeom>
          <a:solidFill>
            <a:schemeClr val="accent5"/>
          </a:solidFill>
          <a:ln>
            <a:solidFill>
              <a:schemeClr val="bg1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Mistr Theodorik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6357950" y="2500306"/>
            <a:ext cx="2428860" cy="914400"/>
          </a:xfrm>
          <a:prstGeom prst="ellipse">
            <a:avLst/>
          </a:prstGeom>
          <a:solidFill>
            <a:schemeClr val="accent5"/>
          </a:solidFill>
          <a:ln>
            <a:solidFill>
              <a:schemeClr val="bg1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Petr  Parléř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 build="p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Poznej město </a:t>
            </a:r>
            <a:endParaRPr lang="cs-CZ" sz="36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5" y="1357298"/>
            <a:ext cx="8352123" cy="4857784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</p:pic>
      <p:sp>
        <p:nvSpPr>
          <p:cNvPr id="10" name="Elipsa 9"/>
          <p:cNvSpPr/>
          <p:nvPr/>
        </p:nvSpPr>
        <p:spPr>
          <a:xfrm>
            <a:off x="4786314" y="285728"/>
            <a:ext cx="3786214" cy="914400"/>
          </a:xfrm>
          <a:prstGeom prst="ellipse">
            <a:avLst/>
          </a:prstGeom>
          <a:solidFill>
            <a:schemeClr val="accent5"/>
          </a:solidFill>
          <a:ln>
            <a:solidFill>
              <a:schemeClr val="bg1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Kutná Hora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Dějiny udatného českého národa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http://www.ceskatelevize.cz/ivysilani/10177109865-dejiny-udatneho-ceskeho-naroda/208552116230041-goticka-moda</a:t>
            </a:r>
            <a:r>
              <a:rPr lang="cs-CZ" dirty="0" smtClean="0"/>
              <a:t>/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                  .</a:t>
            </a:r>
            <a:endParaRPr lang="cs-CZ" dirty="0"/>
          </a:p>
        </p:txBody>
      </p:sp>
      <p:pic>
        <p:nvPicPr>
          <p:cNvPr id="7" name="Picture 9" descr="C:\Users\Aja\AppData\Local\Microsoft\Windows\Temporary Internet Files\Content.IE5\24U6KV5S\MC90043813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2714620"/>
            <a:ext cx="3526056" cy="3000396"/>
          </a:xfrm>
          <a:prstGeom prst="rect">
            <a:avLst/>
          </a:prstGeom>
          <a:noFill/>
        </p:spPr>
      </p:pic>
      <p:pic>
        <p:nvPicPr>
          <p:cNvPr id="9" name="Picture 12" descr="C:\Users\Aja\AppData\Local\Microsoft\Windows\Temporary Internet Files\Content.IE5\XFT84EKL\MC900432659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4942" y="1142984"/>
            <a:ext cx="2588395" cy="271464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Všechny uveřejněné odkazy [cit. 2012-01-01]. Dostupné pod licencí Public domain na WWW:</a:t>
            </a: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http://commons.wikimedia.org/wiki/File:Paris.notre.dame.750pix.jpg</a:t>
            </a:r>
            <a:endParaRPr lang="cs-CZ" sz="1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b="1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http://commons.wikimedia.org/wiki/File:Kaple_svateho_Jana_Krtitele.jpg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(Photo by Michal Maňas)</a:t>
            </a:r>
          </a:p>
          <a:p>
            <a:r>
              <a:rPr lang="cs-CZ" sz="1800" b="1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http://commons.wikimedia.org/wiki/File:KUTNA_HORA_%</a:t>
            </a:r>
            <a:r>
              <a:rPr lang="cs-CZ" sz="1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28js%29_7.jpg</a:t>
            </a:r>
            <a:r>
              <a:rPr lang="cs-CZ" sz="1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(Photo by Jerzy Strzelecki)</a:t>
            </a:r>
          </a:p>
          <a:p>
            <a:r>
              <a:rPr lang="cs-CZ" sz="1800" b="1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http://cs.wikipedia.org/wiki/Mistr_Theodorik</a:t>
            </a:r>
            <a:endParaRPr lang="cs-CZ" sz="1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b="1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http://cs.wikipedia.org/wiki/Soubor:Praha_katedr%C3%A1la_sv_V%C3%ADta_1887.jpg</a:t>
            </a:r>
            <a:endParaRPr lang="cs-CZ" sz="1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Klipart (volně ke stažení Microsoft Office)</a:t>
            </a: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Zdroje obrázků</a:t>
            </a:r>
            <a:endParaRPr lang="cs-CZ" sz="36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50047381"/>
              </p:ext>
            </p:extLst>
          </p:nvPr>
        </p:nvGraphicFramePr>
        <p:xfrm>
          <a:off x="2195736" y="65679"/>
          <a:ext cx="4752188" cy="680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cument" r:id="rId4" imgW="6029577" imgH="8631064" progId="Word.Document.8">
                  <p:embed/>
                </p:oleObj>
              </mc:Choice>
              <mc:Fallback>
                <p:oleObj name="Document" r:id="rId4" imgW="6029577" imgH="8631064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195736" y="65679"/>
                        <a:ext cx="4752188" cy="6804000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solidFill>
                          <a:schemeClr val="bg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22765696"/>
      </p:ext>
    </p:extLst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446</TotalTime>
  <Words>360</Words>
  <Application>Microsoft Office PowerPoint</Application>
  <PresentationFormat>Předvádění na obrazovce (4:3)</PresentationFormat>
  <Paragraphs>102</Paragraphs>
  <Slides>11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Papír</vt:lpstr>
      <vt:lpstr>Document</vt:lpstr>
      <vt:lpstr>Prezentace aplikace PowerPoint</vt:lpstr>
      <vt:lpstr>ANOTACE:</vt:lpstr>
      <vt:lpstr>Gotika</vt:lpstr>
      <vt:lpstr>Na časovou osu zakresli období gotiky v Evropě.   Na jaký umělecký směr navazuje a jaké směry po gotice přicházejí?</vt:lpstr>
      <vt:lpstr>Rysy gotiky</vt:lpstr>
      <vt:lpstr> Na www. wikipedia.cz nalezni odpovědi na otázky: </vt:lpstr>
      <vt:lpstr>Poznej umělce – kdo jsem?</vt:lpstr>
      <vt:lpstr>Poznej město </vt:lpstr>
      <vt:lpstr>Dějiny udatného českého národa</vt:lpstr>
      <vt:lpstr>Zdroje obrázků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Gotika</dc:title>
  <dc:creator>Aja</dc:creator>
  <cp:lastModifiedBy>admin</cp:lastModifiedBy>
  <cp:revision>65</cp:revision>
  <dcterms:created xsi:type="dcterms:W3CDTF">2012-01-07T14:58:11Z</dcterms:created>
  <dcterms:modified xsi:type="dcterms:W3CDTF">2012-07-11T10:29:36Z</dcterms:modified>
</cp:coreProperties>
</file>