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62" r:id="rId3"/>
    <p:sldId id="258" r:id="rId4"/>
    <p:sldId id="259" r:id="rId5"/>
    <p:sldId id="260" r:id="rId6"/>
    <p:sldId id="261" r:id="rId7"/>
    <p:sldId id="257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FF6600"/>
    <a:srgbClr val="FF9900"/>
    <a:srgbClr val="003366"/>
    <a:srgbClr val="FF3300"/>
    <a:srgbClr val="990000"/>
    <a:srgbClr val="FFFF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0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77 w 2780"/>
                <a:gd name="T1" fmla="*/ 18 h 953"/>
                <a:gd name="T2" fmla="*/ 2687 w 2780"/>
                <a:gd name="T3" fmla="*/ 24 h 953"/>
                <a:gd name="T4" fmla="*/ 2621 w 2780"/>
                <a:gd name="T5" fmla="*/ 102 h 953"/>
                <a:gd name="T6" fmla="*/ 2519 w 2780"/>
                <a:gd name="T7" fmla="*/ 156 h 953"/>
                <a:gd name="T8" fmla="*/ 2513 w 2780"/>
                <a:gd name="T9" fmla="*/ 222 h 953"/>
                <a:gd name="T10" fmla="*/ 2495 w 2780"/>
                <a:gd name="T11" fmla="*/ 246 h 953"/>
                <a:gd name="T12" fmla="*/ 2477 w 2780"/>
                <a:gd name="T13" fmla="*/ 252 h 953"/>
                <a:gd name="T14" fmla="*/ 2405 w 2780"/>
                <a:gd name="T15" fmla="*/ 210 h 953"/>
                <a:gd name="T16" fmla="*/ 2267 w 2780"/>
                <a:gd name="T17" fmla="*/ 192 h 953"/>
                <a:gd name="T18" fmla="*/ 2243 w 2780"/>
                <a:gd name="T19" fmla="*/ 186 h 953"/>
                <a:gd name="T20" fmla="*/ 2225 w 2780"/>
                <a:gd name="T21" fmla="*/ 192 h 953"/>
                <a:gd name="T22" fmla="*/ 2153 w 2780"/>
                <a:gd name="T23" fmla="*/ 228 h 953"/>
                <a:gd name="T24" fmla="*/ 2117 w 2780"/>
                <a:gd name="T25" fmla="*/ 240 h 953"/>
                <a:gd name="T26" fmla="*/ 2093 w 2780"/>
                <a:gd name="T27" fmla="*/ 246 h 953"/>
                <a:gd name="T28" fmla="*/ 2081 w 2780"/>
                <a:gd name="T29" fmla="*/ 258 h 953"/>
                <a:gd name="T30" fmla="*/ 2081 w 2780"/>
                <a:gd name="T31" fmla="*/ 276 h 953"/>
                <a:gd name="T32" fmla="*/ 2058 w 2780"/>
                <a:gd name="T33" fmla="*/ 300 h 953"/>
                <a:gd name="T34" fmla="*/ 2040 w 2780"/>
                <a:gd name="T35" fmla="*/ 312 h 953"/>
                <a:gd name="T36" fmla="*/ 2028 w 2780"/>
                <a:gd name="T37" fmla="*/ 324 h 953"/>
                <a:gd name="T38" fmla="*/ 2016 w 2780"/>
                <a:gd name="T39" fmla="*/ 336 h 953"/>
                <a:gd name="T40" fmla="*/ 1985 w 2780"/>
                <a:gd name="T41" fmla="*/ 342 h 953"/>
                <a:gd name="T42" fmla="*/ 1919 w 2780"/>
                <a:gd name="T43" fmla="*/ 336 h 953"/>
                <a:gd name="T44" fmla="*/ 1883 w 2780"/>
                <a:gd name="T45" fmla="*/ 330 h 953"/>
                <a:gd name="T46" fmla="*/ 1871 w 2780"/>
                <a:gd name="T47" fmla="*/ 342 h 953"/>
                <a:gd name="T48" fmla="*/ 1859 w 2780"/>
                <a:gd name="T49" fmla="*/ 354 h 953"/>
                <a:gd name="T50" fmla="*/ 1829 w 2780"/>
                <a:gd name="T51" fmla="*/ 360 h 953"/>
                <a:gd name="T52" fmla="*/ 1770 w 2780"/>
                <a:gd name="T53" fmla="*/ 342 h 953"/>
                <a:gd name="T54" fmla="*/ 1746 w 2780"/>
                <a:gd name="T55" fmla="*/ 342 h 953"/>
                <a:gd name="T56" fmla="*/ 1722 w 2780"/>
                <a:gd name="T57" fmla="*/ 354 h 953"/>
                <a:gd name="T58" fmla="*/ 1661 w 2780"/>
                <a:gd name="T59" fmla="*/ 425 h 953"/>
                <a:gd name="T60" fmla="*/ 1619 w 2780"/>
                <a:gd name="T61" fmla="*/ 569 h 953"/>
                <a:gd name="T62" fmla="*/ 1619 w 2780"/>
                <a:gd name="T63" fmla="*/ 593 h 953"/>
                <a:gd name="T64" fmla="*/ 1625 w 2780"/>
                <a:gd name="T65" fmla="*/ 641 h 953"/>
                <a:gd name="T66" fmla="*/ 1643 w 2780"/>
                <a:gd name="T67" fmla="*/ 659 h 953"/>
                <a:gd name="T68" fmla="*/ 1637 w 2780"/>
                <a:gd name="T69" fmla="*/ 671 h 953"/>
                <a:gd name="T70" fmla="*/ 1625 w 2780"/>
                <a:gd name="T71" fmla="*/ 683 h 953"/>
                <a:gd name="T72" fmla="*/ 1547 w 2780"/>
                <a:gd name="T73" fmla="*/ 689 h 953"/>
                <a:gd name="T74" fmla="*/ 1470 w 2780"/>
                <a:gd name="T75" fmla="*/ 629 h 953"/>
                <a:gd name="T76" fmla="*/ 1337 w 2780"/>
                <a:gd name="T77" fmla="*/ 587 h 953"/>
                <a:gd name="T78" fmla="*/ 1188 w 2780"/>
                <a:gd name="T79" fmla="*/ 671 h 953"/>
                <a:gd name="T80" fmla="*/ 1019 w 2780"/>
                <a:gd name="T81" fmla="*/ 731 h 953"/>
                <a:gd name="T82" fmla="*/ 816 w 2780"/>
                <a:gd name="T83" fmla="*/ 743 h 953"/>
                <a:gd name="T84" fmla="*/ 630 w 2780"/>
                <a:gd name="T85" fmla="*/ 701 h 953"/>
                <a:gd name="T86" fmla="*/ 570 w 2780"/>
                <a:gd name="T87" fmla="*/ 695 h 953"/>
                <a:gd name="T88" fmla="*/ 558 w 2780"/>
                <a:gd name="T89" fmla="*/ 701 h 953"/>
                <a:gd name="T90" fmla="*/ 522 w 2780"/>
                <a:gd name="T91" fmla="*/ 731 h 953"/>
                <a:gd name="T92" fmla="*/ 437 w 2780"/>
                <a:gd name="T93" fmla="*/ 809 h 953"/>
                <a:gd name="T94" fmla="*/ 407 w 2780"/>
                <a:gd name="T95" fmla="*/ 821 h 953"/>
                <a:gd name="T96" fmla="*/ 383 w 2780"/>
                <a:gd name="T97" fmla="*/ 821 h 953"/>
                <a:gd name="T98" fmla="*/ 336 w 2780"/>
                <a:gd name="T99" fmla="*/ 827 h 953"/>
                <a:gd name="T100" fmla="*/ 210 w 2780"/>
                <a:gd name="T101" fmla="*/ 851 h 953"/>
                <a:gd name="T102" fmla="*/ 174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89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128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29CD0-B23C-4C31-9EEE-F41182CCC5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165735"/>
      </p:ext>
    </p:extLst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432E6-EE84-4F4A-A89D-12DB98DE76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927626"/>
      </p:ext>
    </p:extLst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59D32-19C8-436A-B6F4-F03C26A5B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889024"/>
      </p:ext>
    </p:extLst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8849F-BA88-4846-8C24-F6A4D62CC0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865947"/>
      </p:ext>
    </p:extLst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5FC08-403F-47D7-AB47-62A86F657B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879617"/>
      </p:ext>
    </p:extLst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4C2A7-B59E-4A65-A324-1A7ADA1A0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799741"/>
      </p:ext>
    </p:extLst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8219D-3647-4573-99F8-C2C9A49203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3871503"/>
      </p:ext>
    </p:extLst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88391-F1E6-49CA-B79B-32808E5756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873944"/>
      </p:ext>
    </p:extLst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6273A-F142-4B74-9015-05ADEDB039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947667"/>
      </p:ext>
    </p:extLst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32A98-D6B8-40E2-BDEA-BF83CDC8A2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180712"/>
      </p:ext>
    </p:extLst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5C839-223C-4378-B9A4-5EC2110F4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960645"/>
      </p:ext>
    </p:extLst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76CBC-706E-4B7F-A632-74DAC19C72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360108"/>
      </p:ext>
    </p:extLst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>
                <a:gd name="T0" fmla="*/ 2777 w 2780"/>
                <a:gd name="T1" fmla="*/ 18 h 953"/>
                <a:gd name="T2" fmla="*/ 2687 w 2780"/>
                <a:gd name="T3" fmla="*/ 24 h 953"/>
                <a:gd name="T4" fmla="*/ 2621 w 2780"/>
                <a:gd name="T5" fmla="*/ 102 h 953"/>
                <a:gd name="T6" fmla="*/ 2519 w 2780"/>
                <a:gd name="T7" fmla="*/ 156 h 953"/>
                <a:gd name="T8" fmla="*/ 2513 w 2780"/>
                <a:gd name="T9" fmla="*/ 222 h 953"/>
                <a:gd name="T10" fmla="*/ 2495 w 2780"/>
                <a:gd name="T11" fmla="*/ 246 h 953"/>
                <a:gd name="T12" fmla="*/ 2477 w 2780"/>
                <a:gd name="T13" fmla="*/ 252 h 953"/>
                <a:gd name="T14" fmla="*/ 2405 w 2780"/>
                <a:gd name="T15" fmla="*/ 210 h 953"/>
                <a:gd name="T16" fmla="*/ 2267 w 2780"/>
                <a:gd name="T17" fmla="*/ 192 h 953"/>
                <a:gd name="T18" fmla="*/ 2243 w 2780"/>
                <a:gd name="T19" fmla="*/ 186 h 953"/>
                <a:gd name="T20" fmla="*/ 2225 w 2780"/>
                <a:gd name="T21" fmla="*/ 192 h 953"/>
                <a:gd name="T22" fmla="*/ 2153 w 2780"/>
                <a:gd name="T23" fmla="*/ 228 h 953"/>
                <a:gd name="T24" fmla="*/ 2117 w 2780"/>
                <a:gd name="T25" fmla="*/ 240 h 953"/>
                <a:gd name="T26" fmla="*/ 2093 w 2780"/>
                <a:gd name="T27" fmla="*/ 246 h 953"/>
                <a:gd name="T28" fmla="*/ 2081 w 2780"/>
                <a:gd name="T29" fmla="*/ 258 h 953"/>
                <a:gd name="T30" fmla="*/ 2081 w 2780"/>
                <a:gd name="T31" fmla="*/ 276 h 953"/>
                <a:gd name="T32" fmla="*/ 2058 w 2780"/>
                <a:gd name="T33" fmla="*/ 300 h 953"/>
                <a:gd name="T34" fmla="*/ 2040 w 2780"/>
                <a:gd name="T35" fmla="*/ 312 h 953"/>
                <a:gd name="T36" fmla="*/ 2028 w 2780"/>
                <a:gd name="T37" fmla="*/ 324 h 953"/>
                <a:gd name="T38" fmla="*/ 2016 w 2780"/>
                <a:gd name="T39" fmla="*/ 336 h 953"/>
                <a:gd name="T40" fmla="*/ 1985 w 2780"/>
                <a:gd name="T41" fmla="*/ 342 h 953"/>
                <a:gd name="T42" fmla="*/ 1919 w 2780"/>
                <a:gd name="T43" fmla="*/ 336 h 953"/>
                <a:gd name="T44" fmla="*/ 1883 w 2780"/>
                <a:gd name="T45" fmla="*/ 330 h 953"/>
                <a:gd name="T46" fmla="*/ 1871 w 2780"/>
                <a:gd name="T47" fmla="*/ 342 h 953"/>
                <a:gd name="T48" fmla="*/ 1859 w 2780"/>
                <a:gd name="T49" fmla="*/ 354 h 953"/>
                <a:gd name="T50" fmla="*/ 1829 w 2780"/>
                <a:gd name="T51" fmla="*/ 360 h 953"/>
                <a:gd name="T52" fmla="*/ 1770 w 2780"/>
                <a:gd name="T53" fmla="*/ 342 h 953"/>
                <a:gd name="T54" fmla="*/ 1746 w 2780"/>
                <a:gd name="T55" fmla="*/ 342 h 953"/>
                <a:gd name="T56" fmla="*/ 1722 w 2780"/>
                <a:gd name="T57" fmla="*/ 354 h 953"/>
                <a:gd name="T58" fmla="*/ 1661 w 2780"/>
                <a:gd name="T59" fmla="*/ 425 h 953"/>
                <a:gd name="T60" fmla="*/ 1619 w 2780"/>
                <a:gd name="T61" fmla="*/ 569 h 953"/>
                <a:gd name="T62" fmla="*/ 1619 w 2780"/>
                <a:gd name="T63" fmla="*/ 593 h 953"/>
                <a:gd name="T64" fmla="*/ 1625 w 2780"/>
                <a:gd name="T65" fmla="*/ 641 h 953"/>
                <a:gd name="T66" fmla="*/ 1643 w 2780"/>
                <a:gd name="T67" fmla="*/ 659 h 953"/>
                <a:gd name="T68" fmla="*/ 1637 w 2780"/>
                <a:gd name="T69" fmla="*/ 671 h 953"/>
                <a:gd name="T70" fmla="*/ 1625 w 2780"/>
                <a:gd name="T71" fmla="*/ 683 h 953"/>
                <a:gd name="T72" fmla="*/ 1547 w 2780"/>
                <a:gd name="T73" fmla="*/ 689 h 953"/>
                <a:gd name="T74" fmla="*/ 1470 w 2780"/>
                <a:gd name="T75" fmla="*/ 629 h 953"/>
                <a:gd name="T76" fmla="*/ 1337 w 2780"/>
                <a:gd name="T77" fmla="*/ 587 h 953"/>
                <a:gd name="T78" fmla="*/ 1188 w 2780"/>
                <a:gd name="T79" fmla="*/ 671 h 953"/>
                <a:gd name="T80" fmla="*/ 1019 w 2780"/>
                <a:gd name="T81" fmla="*/ 731 h 953"/>
                <a:gd name="T82" fmla="*/ 816 w 2780"/>
                <a:gd name="T83" fmla="*/ 743 h 953"/>
                <a:gd name="T84" fmla="*/ 630 w 2780"/>
                <a:gd name="T85" fmla="*/ 701 h 953"/>
                <a:gd name="T86" fmla="*/ 570 w 2780"/>
                <a:gd name="T87" fmla="*/ 695 h 953"/>
                <a:gd name="T88" fmla="*/ 558 w 2780"/>
                <a:gd name="T89" fmla="*/ 701 h 953"/>
                <a:gd name="T90" fmla="*/ 522 w 2780"/>
                <a:gd name="T91" fmla="*/ 731 h 953"/>
                <a:gd name="T92" fmla="*/ 437 w 2780"/>
                <a:gd name="T93" fmla="*/ 809 h 953"/>
                <a:gd name="T94" fmla="*/ 407 w 2780"/>
                <a:gd name="T95" fmla="*/ 821 h 953"/>
                <a:gd name="T96" fmla="*/ 383 w 2780"/>
                <a:gd name="T97" fmla="*/ 821 h 953"/>
                <a:gd name="T98" fmla="*/ 336 w 2780"/>
                <a:gd name="T99" fmla="*/ 827 h 953"/>
                <a:gd name="T100" fmla="*/ 210 w 2780"/>
                <a:gd name="T101" fmla="*/ 851 h 953"/>
                <a:gd name="T102" fmla="*/ 174 w 2780"/>
                <a:gd name="T103" fmla="*/ 857 h 953"/>
                <a:gd name="T104" fmla="*/ 125 w 2780"/>
                <a:gd name="T105" fmla="*/ 851 h 953"/>
                <a:gd name="T106" fmla="*/ 107 w 2780"/>
                <a:gd name="T107" fmla="*/ 857 h 953"/>
                <a:gd name="T108" fmla="*/ 101 w 2780"/>
                <a:gd name="T109" fmla="*/ 875 h 953"/>
                <a:gd name="T110" fmla="*/ 83 w 2780"/>
                <a:gd name="T111" fmla="*/ 887 h 953"/>
                <a:gd name="T112" fmla="*/ 48 w 2780"/>
                <a:gd name="T113" fmla="*/ 899 h 953"/>
                <a:gd name="T114" fmla="*/ 2789 w 2780"/>
                <a:gd name="T115" fmla="*/ 24 h 95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3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4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5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6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257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025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5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6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6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AED90E0-C8C1-4645-9C99-BF64B4AA17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26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6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</p:sldLayoutIdLst>
  <p:transition spd="slow">
    <p:blinds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Grp="1" noChangeArrowheads="1"/>
          </p:cNvSpPr>
          <p:nvPr>
            <p:ph/>
          </p:nvPr>
        </p:nvSpPr>
        <p:spPr>
          <a:xfrm>
            <a:off x="323850" y="260350"/>
            <a:ext cx="8569325" cy="640873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00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200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Název školy: Základní škola Chomutov, Písečná 5144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Název materiálu: VY_52_INOVACE_07_Pyrenejský_poloostrov_ib2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Číslo projektu: CZ1.07/1.4.00/21.3355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Autor: Mgr. Ivana Benešová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Datum vyhotovení: 28.1.2012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Cílový ročník: pátý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Vzdělávací oblast/obor: Člověk a jeho svět_Vlastivěda_Evropa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Klíčové slovo: Portugalsko, korida, flamengo, Lisabon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Anotace: Prezentace je určena pro žáky 5. ročníku.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               Slouží k prezentaci nové látky učitelem,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solidFill>
                  <a:srgbClr val="000000"/>
                </a:solidFill>
                <a:effectLst/>
                <a:latin typeface="Arial" charset="0"/>
              </a:rPr>
              <a:t>               procvičování a opakování učiva žáky.</a:t>
            </a:r>
          </a:p>
        </p:txBody>
      </p:sp>
      <p:sp>
        <p:nvSpPr>
          <p:cNvPr id="3075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719138" y="6669088"/>
            <a:ext cx="8424862" cy="1889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z="4400" i="1" dirty="0" smtClean="0">
                <a:solidFill>
                  <a:schemeClr val="bg1"/>
                </a:solidFill>
                <a:effectLst/>
              </a:rPr>
              <a:t>                        </a:t>
            </a:r>
          </a:p>
          <a:p>
            <a:pPr eaLnBrk="1" hangingPunct="1">
              <a:buFont typeface="Wingdings" pitchFamily="2" charset="2"/>
              <a:buNone/>
            </a:pPr>
            <a:endParaRPr lang="cs-CZ" sz="4400" i="1" dirty="0" smtClean="0">
              <a:solidFill>
                <a:schemeClr val="bg1"/>
              </a:solidFill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cs-CZ" sz="4400" i="1" dirty="0" smtClean="0">
              <a:solidFill>
                <a:schemeClr val="bg1"/>
              </a:solidFill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cs-CZ" sz="4400" i="1" dirty="0" smtClean="0">
              <a:solidFill>
                <a:schemeClr val="bg1"/>
              </a:solidFill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cs-CZ" sz="4400" i="1" dirty="0" smtClean="0">
              <a:solidFill>
                <a:schemeClr val="bg1"/>
              </a:solidFill>
              <a:effectLst/>
            </a:endParaRPr>
          </a:p>
          <a:p>
            <a:pPr eaLnBrk="1" hangingPunct="1">
              <a:buFont typeface="Wingdings" pitchFamily="2" charset="2"/>
              <a:buNone/>
            </a:pPr>
            <a:endParaRPr lang="cs-CZ" sz="4400" i="1" dirty="0" smtClean="0">
              <a:solidFill>
                <a:schemeClr val="bg1"/>
              </a:solidFill>
              <a:effectLst/>
            </a:endParaRPr>
          </a:p>
        </p:txBody>
      </p:sp>
      <p:sp>
        <p:nvSpPr>
          <p:cNvPr id="3076" name="TextovéPole 3"/>
          <p:cNvSpPr txBox="1">
            <a:spLocks noChangeArrowheads="1"/>
          </p:cNvSpPr>
          <p:nvPr/>
        </p:nvSpPr>
        <p:spPr bwMode="auto">
          <a:xfrm>
            <a:off x="323850" y="5876925"/>
            <a:ext cx="57610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Autorem materiálu a všech jeho částí,</a:t>
            </a:r>
            <a:r>
              <a:rPr lang="cs-CZ" sz="1200" dirty="0">
                <a:solidFill>
                  <a:srgbClr val="000000"/>
                </a:solidFill>
                <a:cs typeface="Calibri" pitchFamily="34" charset="0"/>
              </a:rPr>
              <a:t> </a:t>
            </a:r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není-li uvedeno jinak, je </a:t>
            </a:r>
          </a:p>
          <a:p>
            <a:r>
              <a:rPr lang="cs-CZ" sz="1200" i="1" dirty="0">
                <a:solidFill>
                  <a:srgbClr val="000000"/>
                </a:solidFill>
                <a:cs typeface="Calibri" pitchFamily="34" charset="0"/>
              </a:rPr>
              <a:t>Mgr. Ivana Benešová.</a:t>
            </a:r>
          </a:p>
          <a:p>
            <a:r>
              <a:rPr lang="cs-CZ" sz="1200" i="1" dirty="0">
                <a:solidFill>
                  <a:srgbClr val="000000"/>
                </a:solidFill>
              </a:rPr>
              <a:t>Financováno z </a:t>
            </a:r>
            <a:r>
              <a:rPr lang="cs-CZ" sz="1200" i="1" dirty="0" smtClean="0">
                <a:solidFill>
                  <a:srgbClr val="000000"/>
                </a:solidFill>
              </a:rPr>
              <a:t>ESF </a:t>
            </a:r>
            <a:r>
              <a:rPr lang="cs-CZ" sz="1200" i="1" dirty="0">
                <a:solidFill>
                  <a:srgbClr val="000000"/>
                </a:solidFill>
              </a:rPr>
              <a:t>a státního rozpočtu.</a:t>
            </a:r>
            <a:endParaRPr lang="cs-CZ" sz="1200" dirty="0">
              <a:solidFill>
                <a:srgbClr val="000000"/>
              </a:solidFill>
            </a:endParaRPr>
          </a:p>
        </p:txBody>
      </p:sp>
      <p:sp>
        <p:nvSpPr>
          <p:cNvPr id="3077" name="TextovéPole 5"/>
          <p:cNvSpPr txBox="1">
            <a:spLocks noChangeArrowheads="1"/>
          </p:cNvSpPr>
          <p:nvPr/>
        </p:nvSpPr>
        <p:spPr bwMode="auto">
          <a:xfrm>
            <a:off x="5795963" y="5949950"/>
            <a:ext cx="18716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5876925"/>
            <a:ext cx="32400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b="1" i="1" dirty="0" smtClean="0">
                <a:solidFill>
                  <a:schemeClr val="accent2"/>
                </a:solidFill>
              </a:rPr>
              <a:t>Pyrenejský poloostrov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9138" y="1268413"/>
            <a:ext cx="7813675" cy="53276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solidFill>
                  <a:schemeClr val="bg1"/>
                </a:solidFill>
                <a:effectLst/>
              </a:rPr>
              <a:t>                  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smtClean="0">
              <a:solidFill>
                <a:schemeClr val="bg1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effectLst/>
              </a:rPr>
              <a:t>Nachází se na jihozápadě Evropy.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effectLst/>
              </a:rPr>
              <a:t>Na severu je ohraničen </a:t>
            </a:r>
            <a:r>
              <a:rPr lang="cs-CZ" sz="2400" i="1" smtClean="0">
                <a:solidFill>
                  <a:schemeClr val="hlink"/>
                </a:solidFill>
                <a:effectLst/>
              </a:rPr>
              <a:t>Biskajským zálivem</a:t>
            </a:r>
            <a:r>
              <a:rPr lang="cs-CZ" sz="2400" i="1" smtClean="0">
                <a:solidFill>
                  <a:srgbClr val="003366"/>
                </a:solidFill>
                <a:effectLst/>
              </a:rPr>
              <a:t>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effectLst/>
              </a:rPr>
              <a:t>na západě </a:t>
            </a:r>
            <a:r>
              <a:rPr lang="cs-CZ" sz="2400" i="1" smtClean="0">
                <a:solidFill>
                  <a:schemeClr val="hlink"/>
                </a:solidFill>
                <a:effectLst/>
              </a:rPr>
              <a:t>Atlantským oceánem</a:t>
            </a:r>
            <a:r>
              <a:rPr lang="cs-CZ" sz="2400" i="1" smtClean="0">
                <a:solidFill>
                  <a:srgbClr val="003366"/>
                </a:solidFill>
                <a:effectLst/>
              </a:rPr>
              <a:t>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effectLst/>
              </a:rPr>
              <a:t>na východě </a:t>
            </a:r>
            <a:r>
              <a:rPr lang="cs-CZ" sz="2400" i="1" smtClean="0">
                <a:solidFill>
                  <a:schemeClr val="hlink"/>
                </a:solidFill>
                <a:effectLst/>
              </a:rPr>
              <a:t>Středozemním mořem</a:t>
            </a:r>
            <a:r>
              <a:rPr lang="cs-CZ" sz="2400" i="1" smtClean="0">
                <a:solidFill>
                  <a:srgbClr val="003366"/>
                </a:solidFill>
                <a:effectLst/>
              </a:rPr>
              <a:t>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i="1" smtClean="0">
                <a:effectLst/>
              </a:rPr>
              <a:t>od Afriky je oddělen </a:t>
            </a:r>
            <a:r>
              <a:rPr lang="cs-CZ" sz="2400" i="1" smtClean="0">
                <a:solidFill>
                  <a:schemeClr val="hlink"/>
                </a:solidFill>
                <a:effectLst/>
              </a:rPr>
              <a:t>Gibraltarským průlivem</a:t>
            </a:r>
            <a:endParaRPr lang="cs-CZ" sz="2400" i="1" smtClean="0"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800" i="1" smtClean="0">
              <a:solidFill>
                <a:srgbClr val="003366"/>
              </a:solidFill>
              <a:effectLst/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1200" i="1" smtClean="0">
                <a:solidFill>
                  <a:srgbClr val="003366"/>
                </a:solidFill>
                <a:effectLst/>
                <a:latin typeface="Arial" charset="0"/>
              </a:rPr>
              <a:t>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5" name="Obrázek 4" descr="pyrenejský poloostro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628775"/>
            <a:ext cx="30480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25538"/>
          </a:xfrm>
        </p:spPr>
        <p:txBody>
          <a:bodyPr/>
          <a:lstStyle/>
          <a:p>
            <a:pPr eaLnBrk="1" hangingPunct="1"/>
            <a:r>
              <a:rPr lang="cs-CZ" sz="2800" smtClean="0">
                <a:solidFill>
                  <a:srgbClr val="003366"/>
                </a:solidFill>
                <a:effectLst/>
              </a:rPr>
              <a:t/>
            </a:r>
            <a:br>
              <a:rPr lang="cs-CZ" sz="2800" smtClean="0">
                <a:solidFill>
                  <a:srgbClr val="003366"/>
                </a:solidFill>
                <a:effectLst/>
              </a:rPr>
            </a:br>
            <a:r>
              <a:rPr lang="cs-CZ" sz="2800" smtClean="0">
                <a:solidFill>
                  <a:srgbClr val="EAEAEA"/>
                </a:solidFill>
                <a:effectLst/>
              </a:rPr>
              <a:t>Na území poloostrova se nacházejí tyto země: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2890838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dirty="0" smtClean="0"/>
          </a:p>
          <a:p>
            <a:pPr eaLnBrk="1" hangingPunct="1">
              <a:buFont typeface="Wingdings" pitchFamily="2" charset="2"/>
              <a:buChar char="v"/>
              <a:defRPr/>
            </a:pPr>
            <a:endParaRPr lang="cs-CZ" dirty="0" smtClean="0"/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3348038" y="1557338"/>
            <a:ext cx="54737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 smtClean="0"/>
              <a:t>    </a:t>
            </a:r>
            <a:endParaRPr lang="cs-CZ" sz="3200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FFFF00"/>
                </a:solidFill>
              </a:rPr>
              <a:t>    Španělsko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200" i="1" dirty="0" smtClean="0">
                <a:solidFill>
                  <a:srgbClr val="FFFF00"/>
                </a:solidFill>
              </a:rPr>
              <a:t>                      </a:t>
            </a:r>
            <a:r>
              <a:rPr lang="cs-CZ" sz="3200" i="1" dirty="0" smtClean="0">
                <a:solidFill>
                  <a:srgbClr val="FF9900"/>
                </a:solidFill>
              </a:rPr>
              <a:t>Madrid</a:t>
            </a:r>
            <a:endParaRPr lang="cs-CZ" sz="3200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FF99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FF99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200" dirty="0" smtClean="0">
                <a:solidFill>
                  <a:srgbClr val="FFFF00"/>
                </a:solidFill>
              </a:rPr>
              <a:t>    Portugalsko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200" i="1" dirty="0" smtClean="0">
                <a:solidFill>
                  <a:srgbClr val="FFFF00"/>
                </a:solidFill>
              </a:rPr>
              <a:t>                      </a:t>
            </a:r>
            <a:r>
              <a:rPr lang="cs-CZ" sz="3200" i="1" dirty="0" smtClean="0">
                <a:solidFill>
                  <a:srgbClr val="FF9900"/>
                </a:solidFill>
              </a:rPr>
              <a:t>Lisabon</a:t>
            </a:r>
            <a:endParaRPr lang="cs-CZ" sz="3200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200" dirty="0" smtClean="0">
              <a:solidFill>
                <a:srgbClr val="FFFF00"/>
              </a:solidFill>
            </a:endParaRPr>
          </a:p>
        </p:txBody>
      </p:sp>
      <p:pic>
        <p:nvPicPr>
          <p:cNvPr id="5125" name="Picture 4" descr="imagesCA27Q3J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205038"/>
            <a:ext cx="20161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 descr="imagesCAIURCH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292600"/>
            <a:ext cx="20161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4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4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4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3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3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43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229600" cy="54721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4000" dirty="0" smtClean="0">
                <a:solidFill>
                  <a:srgbClr val="990000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4000" dirty="0" smtClean="0">
                <a:solidFill>
                  <a:srgbClr val="990000"/>
                </a:solidFill>
              </a:rPr>
              <a:t> </a:t>
            </a:r>
            <a:r>
              <a:rPr lang="cs-CZ" sz="4000" dirty="0" smtClean="0">
                <a:solidFill>
                  <a:srgbClr val="C00000"/>
                </a:solidFill>
                <a:effectLst/>
                <a:latin typeface="+mj-lt"/>
              </a:rPr>
              <a:t>Španělsko</a:t>
            </a:r>
          </a:p>
          <a:p>
            <a:pPr marL="0" indent="0" eaLnBrk="1" hangingPunct="1">
              <a:lnSpc>
                <a:spcPct val="80000"/>
              </a:lnSpc>
              <a:buClr>
                <a:srgbClr val="000000"/>
              </a:buClr>
              <a:buNone/>
              <a:defRPr/>
            </a:pPr>
            <a:endParaRPr lang="cs-CZ" sz="4000" dirty="0" smtClean="0">
              <a:solidFill>
                <a:srgbClr val="990000"/>
              </a:solidFill>
            </a:endParaRP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království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hlavní město -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6600"/>
                </a:solidFill>
                <a:effectLst/>
              </a:rPr>
              <a:t>                        </a:t>
            </a:r>
            <a:r>
              <a:rPr lang="cs-CZ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Madrid </a:t>
            </a:r>
            <a:r>
              <a:rPr lang="cs-CZ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– </a:t>
            </a:r>
            <a:r>
              <a:rPr lang="cs-CZ" i="1" dirty="0" smtClean="0">
                <a:effectLst/>
                <a:latin typeface="Arial" pitchFamily="34" charset="0"/>
                <a:cs typeface="Arial" pitchFamily="34" charset="0"/>
              </a:rPr>
              <a:t>sídlo krále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člen evropské unie</a:t>
            </a:r>
            <a:endParaRPr lang="cs-CZ" dirty="0" smtClean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obyvatelé – 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                     </a:t>
            </a:r>
            <a:r>
              <a:rPr lang="cs-CZ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Španělé </a:t>
            </a: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- španělština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                     </a:t>
            </a:r>
            <a:r>
              <a:rPr lang="cs-CZ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Katalánci</a:t>
            </a:r>
            <a:r>
              <a:rPr lang="cs-CZ" dirty="0" smtClean="0">
                <a:solidFill>
                  <a:srgbClr val="FF9900"/>
                </a:solidFill>
                <a:effectLst/>
                <a:latin typeface="Arial" pitchFamily="34" charset="0"/>
                <a:cs typeface="Arial" pitchFamily="34" charset="0"/>
              </a:rPr>
              <a:t> - </a:t>
            </a:r>
            <a:r>
              <a:rPr lang="cs-CZ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v okolí Barcelony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cs-CZ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                          </a:t>
            </a:r>
          </a:p>
          <a:p>
            <a:pPr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Char char="Ø"/>
              <a:defRPr/>
            </a:pPr>
            <a:endParaRPr lang="cs-CZ" dirty="0" smtClean="0">
              <a:solidFill>
                <a:srgbClr val="FF6600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dirty="0" err="1" smtClean="0">
                <a:solidFill>
                  <a:srgbClr val="990000"/>
                </a:solidFill>
                <a:effectLst/>
              </a:rPr>
              <a:t>Corrida</a:t>
            </a:r>
            <a:r>
              <a:rPr lang="cs-CZ" sz="3600" dirty="0" smtClean="0">
                <a:solidFill>
                  <a:srgbClr val="990000"/>
                </a:solidFill>
                <a:effectLst/>
              </a:rPr>
              <a:t> de </a:t>
            </a:r>
            <a:r>
              <a:rPr lang="cs-CZ" sz="3600" dirty="0" err="1" smtClean="0">
                <a:solidFill>
                  <a:srgbClr val="990000"/>
                </a:solidFill>
                <a:effectLst/>
              </a:rPr>
              <a:t>Toros</a:t>
            </a:r>
            <a:r>
              <a:rPr lang="cs-CZ" sz="3600" dirty="0" smtClean="0">
                <a:solidFill>
                  <a:srgbClr val="990000"/>
                </a:solidFill>
                <a:effectLst/>
              </a:rPr>
              <a:t> – </a:t>
            </a:r>
            <a:r>
              <a:rPr lang="cs-CZ" sz="3600" i="1" dirty="0" smtClean="0">
                <a:solidFill>
                  <a:srgbClr val="990000"/>
                </a:solidFill>
                <a:effectLst/>
              </a:rPr>
              <a:t>býčí zápasy</a:t>
            </a:r>
            <a:endParaRPr lang="cs-CZ" sz="3600" dirty="0" smtClean="0">
              <a:solidFill>
                <a:srgbClr val="990000"/>
              </a:solidFill>
              <a:effectLst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341438"/>
            <a:ext cx="8229600" cy="51831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Při zápasech je úkolem zabít býka.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Muži zápasící s býky jsou </a:t>
            </a:r>
            <a:r>
              <a:rPr lang="cs-CZ" sz="2400" b="1" dirty="0" smtClean="0">
                <a:solidFill>
                  <a:srgbClr val="FF6600"/>
                </a:solidFill>
                <a:effectLst/>
                <a:latin typeface="Arial" charset="0"/>
              </a:rPr>
              <a:t>matadoři.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Toreador je zastaralý název, kdysi se jím označovali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příslušníci šlechty, kteří zabíjeli ze sportu býky a koně.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Tomu, kdo zabíjí býky pro peníze se říká </a:t>
            </a:r>
            <a:r>
              <a:rPr lang="cs-CZ" sz="2400" b="1" dirty="0" smtClean="0">
                <a:solidFill>
                  <a:srgbClr val="FF6600"/>
                </a:solidFill>
                <a:effectLst/>
                <a:latin typeface="Arial" charset="0"/>
              </a:rPr>
              <a:t>torero.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Matadoři pracují s</a:t>
            </a:r>
            <a:r>
              <a:rPr lang="cs-CZ" sz="2400" dirty="0" smtClean="0">
                <a:effectLst/>
                <a:latin typeface="Arial" charset="0"/>
              </a:rPr>
              <a:t> </a:t>
            </a:r>
            <a:r>
              <a:rPr lang="cs-CZ" sz="2400" b="1" dirty="0" smtClean="0">
                <a:solidFill>
                  <a:srgbClr val="FF6600"/>
                </a:solidFill>
                <a:effectLst/>
                <a:latin typeface="Arial" charset="0"/>
              </a:rPr>
              <a:t>muletou</a:t>
            </a:r>
            <a:r>
              <a:rPr lang="cs-CZ" sz="2400" dirty="0" smtClean="0">
                <a:solidFill>
                  <a:srgbClr val="FF6600"/>
                </a:solidFill>
                <a:effectLst/>
                <a:latin typeface="Arial" charset="0"/>
              </a:rPr>
              <a:t> </a:t>
            </a:r>
            <a:r>
              <a:rPr lang="cs-CZ" sz="2400" dirty="0" smtClean="0">
                <a:effectLst/>
                <a:latin typeface="Arial" charset="0"/>
              </a:rPr>
              <a:t>– </a:t>
            </a:r>
            <a:r>
              <a:rPr lang="cs-CZ" sz="2400" i="1" dirty="0" smtClean="0">
                <a:effectLst/>
                <a:latin typeface="Arial" charset="0"/>
              </a:rPr>
              <a:t>kus rudé látky nařasené na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tyči, na konci je ostrý bodec.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Tou matador donutí býka sklonit hlavu, aby ho mohl zabít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i="1" dirty="0" smtClean="0">
                <a:effectLst/>
                <a:latin typeface="Arial" charset="0"/>
              </a:rPr>
              <a:t>mečem.                               </a:t>
            </a:r>
          </a:p>
        </p:txBody>
      </p:sp>
      <p:pic>
        <p:nvPicPr>
          <p:cNvPr id="5" name="Obrázek 4" descr="býčí zápas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341438"/>
            <a:ext cx="2808287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88640"/>
            <a:ext cx="8229600" cy="1139825"/>
          </a:xfrm>
        </p:spPr>
        <p:txBody>
          <a:bodyPr/>
          <a:lstStyle/>
          <a:p>
            <a:pPr eaLnBrk="1" hangingPunct="1"/>
            <a:r>
              <a:rPr lang="cs-CZ" b="1" i="1" dirty="0" smtClean="0">
                <a:solidFill>
                  <a:srgbClr val="990000"/>
                </a:solidFill>
                <a:effectLst/>
              </a:rPr>
              <a:t>Flamengo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196975"/>
            <a:ext cx="82296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i="1" dirty="0" smtClean="0">
                <a:solidFill>
                  <a:srgbClr val="FF9900"/>
                </a:solidFill>
                <a:effectLst/>
                <a:latin typeface="Arial" pitchFamily="34" charset="0"/>
                <a:cs typeface="Arial" pitchFamily="34" charset="0"/>
              </a:rPr>
              <a:t>Taneční a hudební styl</a:t>
            </a:r>
            <a:r>
              <a:rPr lang="cs-CZ" sz="2400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solidFill>
                  <a:srgbClr val="EAEAEA"/>
                </a:solidFill>
                <a:effectLst/>
                <a:latin typeface="Arial" pitchFamily="34" charset="0"/>
                <a:cs typeface="Arial" pitchFamily="34" charset="0"/>
              </a:rPr>
              <a:t>jihošpanělské kultury.</a:t>
            </a:r>
          </a:p>
          <a:p>
            <a:pPr eaLnBrk="1" hangingPunct="1">
              <a:lnSpc>
                <a:spcPct val="90000"/>
              </a:lnSpc>
            </a:pPr>
            <a:endParaRPr lang="cs-CZ" sz="2400" i="1" dirty="0" smtClean="0">
              <a:solidFill>
                <a:srgbClr val="EAEAEA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i="1" dirty="0" smtClean="0">
                <a:effectLst/>
                <a:latin typeface="Arial" pitchFamily="34" charset="0"/>
                <a:cs typeface="Arial" pitchFamily="34" charset="0"/>
              </a:rPr>
              <a:t>Zrodil se kolem </a:t>
            </a:r>
            <a:r>
              <a:rPr lang="cs-CZ" sz="2400" i="1" dirty="0" smtClean="0">
                <a:solidFill>
                  <a:srgbClr val="FF9900"/>
                </a:solidFill>
                <a:effectLst/>
                <a:latin typeface="Arial" pitchFamily="34" charset="0"/>
                <a:cs typeface="Arial" pitchFamily="34" charset="0"/>
              </a:rPr>
              <a:t>15. století</a:t>
            </a:r>
            <a:r>
              <a:rPr lang="cs-CZ" sz="2400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smtClean="0">
                <a:effectLst/>
                <a:latin typeface="Arial" pitchFamily="34" charset="0"/>
                <a:cs typeface="Arial" pitchFamily="34" charset="0"/>
              </a:rPr>
              <a:t>v Andalusii.</a:t>
            </a:r>
          </a:p>
          <a:p>
            <a:pPr eaLnBrk="1" hangingPunct="1">
              <a:lnSpc>
                <a:spcPct val="90000"/>
              </a:lnSpc>
            </a:pPr>
            <a:endParaRPr lang="cs-CZ" sz="2400" i="1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i="1" dirty="0" smtClean="0">
                <a:effectLst/>
                <a:latin typeface="Arial" pitchFamily="34" charset="0"/>
                <a:cs typeface="Arial" pitchFamily="34" charset="0"/>
              </a:rPr>
              <a:t>Díky své kráse a divoké duši si ho oblíbili lidé po celém světě.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i="1" dirty="0" smtClean="0">
              <a:solidFill>
                <a:srgbClr val="000000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900" i="1" dirty="0" smtClean="0">
                <a:solidFill>
                  <a:srgbClr val="000000"/>
                </a:solidFill>
                <a:effectLst/>
                <a:latin typeface="Arial" charset="0"/>
              </a:rPr>
              <a:t>           </a:t>
            </a:r>
            <a:endParaRPr lang="cs-CZ" sz="1200" i="1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1200" i="1" dirty="0" smtClean="0">
                <a:solidFill>
                  <a:srgbClr val="000000"/>
                </a:solidFill>
                <a:effectLst/>
                <a:latin typeface="Arial" charset="0"/>
              </a:rPr>
              <a:t>           </a:t>
            </a:r>
          </a:p>
        </p:txBody>
      </p:sp>
      <p:pic>
        <p:nvPicPr>
          <p:cNvPr id="5" name="Obrázek 4" descr="flamenc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429000"/>
            <a:ext cx="4064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b="1" dirty="0" smtClean="0">
                <a:solidFill>
                  <a:srgbClr val="990000"/>
                </a:solidFill>
              </a:rPr>
              <a:t>Portugalsko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424862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cs-CZ" sz="3600" dirty="0" smtClean="0">
              <a:solidFill>
                <a:srgbClr val="FF66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cs-CZ" sz="3600" dirty="0" smtClean="0">
              <a:solidFill>
                <a:srgbClr val="FF66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600" dirty="0" smtClean="0">
              <a:solidFill>
                <a:srgbClr val="FF660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sz="3600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Republika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600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Hlavou státu je prezident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600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Hlavní město </a:t>
            </a:r>
            <a:r>
              <a:rPr lang="cs-CZ" sz="3600" b="1" i="1" dirty="0" smtClean="0">
                <a:solidFill>
                  <a:srgbClr val="FF3300"/>
                </a:solidFill>
                <a:effectLst/>
                <a:latin typeface="Arial" pitchFamily="34" charset="0"/>
                <a:cs typeface="Arial" pitchFamily="34" charset="0"/>
              </a:rPr>
              <a:t>Lisabon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3600" dirty="0" smtClean="0">
                <a:solidFill>
                  <a:srgbClr val="FF6600"/>
                </a:solidFill>
                <a:effectLst/>
                <a:latin typeface="Arial" pitchFamily="34" charset="0"/>
                <a:cs typeface="Arial" pitchFamily="34" charset="0"/>
              </a:rPr>
              <a:t>Člen </a:t>
            </a:r>
            <a:r>
              <a:rPr lang="cs-CZ" sz="3600" b="1" i="1" dirty="0" smtClean="0">
                <a:solidFill>
                  <a:srgbClr val="FF3300"/>
                </a:solidFill>
                <a:effectLst/>
                <a:latin typeface="Arial" pitchFamily="34" charset="0"/>
                <a:cs typeface="Arial" pitchFamily="34" charset="0"/>
              </a:rPr>
              <a:t>Evropské unie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portugalsko-madei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196975"/>
            <a:ext cx="4064000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179388" y="260350"/>
            <a:ext cx="8785225" cy="6381750"/>
          </a:xfrm>
        </p:spPr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2000" u="sng" dirty="0" smtClean="0">
                <a:effectLst/>
                <a:latin typeface="+mj-lt"/>
              </a:rPr>
              <a:t>Materiál byl čerpán z následujících zdrojů: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Pyrenejský poloostrov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http://cs.wikipedia.org/wiki/Soubor:berian_peninsula.jpg,28.1.2012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Španělsko - vlajka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http://cs.wikipedia.org/wiki/Soubor:Flag_of_Spain.svg,Open </a:t>
            </a:r>
            <a:r>
              <a:rPr lang="cs-CZ" sz="1800" dirty="0" err="1" smtClean="0">
                <a:effectLst/>
                <a:latin typeface="+mj-lt"/>
              </a:rPr>
              <a:t>Clip</a:t>
            </a:r>
            <a:r>
              <a:rPr lang="cs-CZ" sz="1800" dirty="0" smtClean="0">
                <a:effectLst/>
                <a:latin typeface="+mj-lt"/>
              </a:rPr>
              <a:t> Art </a:t>
            </a:r>
            <a:r>
              <a:rPr lang="cs-CZ" sz="1800" dirty="0" err="1" smtClean="0">
                <a:effectLst/>
                <a:latin typeface="+mj-lt"/>
              </a:rPr>
              <a:t>Library</a:t>
            </a:r>
            <a:r>
              <a:rPr lang="cs-CZ" sz="1800" dirty="0" smtClean="0">
                <a:effectLst/>
                <a:latin typeface="+mj-lt"/>
              </a:rPr>
              <a:t>,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                                                         </a:t>
            </a:r>
            <a:r>
              <a:rPr lang="cs-CZ" sz="1800" dirty="0" err="1" smtClean="0">
                <a:effectLst/>
                <a:latin typeface="+mj-lt"/>
              </a:rPr>
              <a:t>Creative</a:t>
            </a:r>
            <a:r>
              <a:rPr lang="cs-CZ" sz="1800" dirty="0" smtClean="0">
                <a:effectLst/>
                <a:latin typeface="+mj-lt"/>
              </a:rPr>
              <a:t> </a:t>
            </a:r>
            <a:r>
              <a:rPr lang="cs-CZ" sz="1800" dirty="0" err="1" smtClean="0">
                <a:effectLst/>
                <a:latin typeface="+mj-lt"/>
              </a:rPr>
              <a:t>Commons</a:t>
            </a:r>
            <a:r>
              <a:rPr lang="cs-CZ" sz="1800" dirty="0" smtClean="0">
                <a:effectLst/>
                <a:latin typeface="+mj-lt"/>
              </a:rPr>
              <a:t> </a:t>
            </a:r>
            <a:r>
              <a:rPr lang="cs-CZ" sz="1800" dirty="0" err="1" smtClean="0">
                <a:effectLst/>
                <a:latin typeface="+mj-lt"/>
              </a:rPr>
              <a:t>Publi</a:t>
            </a:r>
            <a:r>
              <a:rPr lang="cs-CZ" sz="1800" dirty="0" smtClean="0">
                <a:effectLst/>
                <a:latin typeface="+mj-lt"/>
              </a:rPr>
              <a:t> </a:t>
            </a:r>
            <a:r>
              <a:rPr lang="cs-CZ" sz="1800" dirty="0" err="1" smtClean="0">
                <a:effectLst/>
                <a:latin typeface="+mj-lt"/>
              </a:rPr>
              <a:t>Domain</a:t>
            </a:r>
            <a:r>
              <a:rPr lang="cs-CZ" sz="1800" dirty="0" smtClean="0">
                <a:effectLst/>
                <a:latin typeface="+mj-lt"/>
              </a:rPr>
              <a:t>     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                                                         </a:t>
            </a:r>
            <a:r>
              <a:rPr lang="cs-CZ" sz="1800" dirty="0" err="1" smtClean="0">
                <a:effectLst/>
                <a:latin typeface="+mj-lt"/>
              </a:rPr>
              <a:t>Dedication</a:t>
            </a:r>
            <a:r>
              <a:rPr lang="cs-CZ" sz="1800" dirty="0" smtClean="0">
                <a:effectLst/>
                <a:latin typeface="+mj-lt"/>
              </a:rPr>
              <a:t>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Původní URL: http://www.sodipodi.com/clipart/flags/spain.svg,28.1.2012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Portugalsko - vlajka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http://cs.wikipedia.org/wiki/Soubor:Flag_of_Portugal.svg,28.1.2012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Býčí zápasy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http://commons.wikimedia.org/wiki/File:San_marcos_bullfight_01.jpg,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                                                                licence </a:t>
            </a:r>
            <a:r>
              <a:rPr lang="cs-CZ" sz="1800" dirty="0" err="1" smtClean="0">
                <a:effectLst/>
                <a:latin typeface="+mj-lt"/>
              </a:rPr>
              <a:t>Creative</a:t>
            </a:r>
            <a:r>
              <a:rPr lang="cs-CZ" sz="1800" dirty="0" smtClean="0">
                <a:effectLst/>
                <a:latin typeface="+mj-lt"/>
              </a:rPr>
              <a:t> </a:t>
            </a:r>
            <a:r>
              <a:rPr lang="cs-CZ" sz="1800" dirty="0" err="1" smtClean="0">
                <a:effectLst/>
                <a:latin typeface="+mj-lt"/>
              </a:rPr>
              <a:t>Commons</a:t>
            </a:r>
            <a:endParaRPr lang="cs-CZ" sz="1800" dirty="0" smtClean="0">
              <a:effectLst/>
              <a:latin typeface="+mj-lt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                                                                autor: Tomas Castelazo,28.1.2012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Flamengo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http://commons.wikipedia.org/wiki/</a:t>
            </a:r>
            <a:r>
              <a:rPr lang="cs-CZ" sz="1800" dirty="0" err="1" smtClean="0">
                <a:effectLst/>
                <a:latin typeface="+mj-lt"/>
              </a:rPr>
              <a:t>File:MARIA_JOSE_SANTIAGO.jpg</a:t>
            </a:r>
            <a:r>
              <a:rPr lang="cs-CZ" sz="1800" dirty="0" smtClean="0">
                <a:effectLst/>
                <a:latin typeface="+mj-lt"/>
              </a:rPr>
              <a:t>, autor: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Michelangelo-36,28.1.2012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u="sng" dirty="0" smtClean="0">
                <a:effectLst/>
                <a:latin typeface="+mj-lt"/>
              </a:rPr>
              <a:t>Portugalsko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1800" dirty="0" smtClean="0">
                <a:effectLst/>
                <a:latin typeface="+mj-lt"/>
              </a:rPr>
              <a:t>http://commons.wikimedia.org/wiki/File:Parto_Moniz_Madeira.jpg,28.1.2012</a:t>
            </a:r>
            <a:endParaRPr lang="cs-CZ" sz="1800" dirty="0">
              <a:effectLst/>
              <a:latin typeface="+mj-lt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Útes">
  <a:themeElements>
    <a:clrScheme name="Útes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Útes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Útes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Útes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531</TotalTime>
  <Words>365</Words>
  <Application>Microsoft Office PowerPoint</Application>
  <PresentationFormat>Předvádění na obrazovce (4:3)</PresentationFormat>
  <Paragraphs>109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Útes</vt:lpstr>
      <vt:lpstr>Prezentace aplikace PowerPoint</vt:lpstr>
      <vt:lpstr>Pyrenejský poloostrov</vt:lpstr>
      <vt:lpstr> Na území poloostrova se nacházejí tyto země:</vt:lpstr>
      <vt:lpstr>Prezentace aplikace PowerPoint</vt:lpstr>
      <vt:lpstr>Corrida de Toros – býčí zápasy</vt:lpstr>
      <vt:lpstr>Flamengo</vt:lpstr>
      <vt:lpstr>Portugalsko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Pyrenejský poloostrov</dc:title>
  <dc:creator>Karel</dc:creator>
  <cp:lastModifiedBy>Karel</cp:lastModifiedBy>
  <cp:revision>70</cp:revision>
  <dcterms:created xsi:type="dcterms:W3CDTF">2012-02-06T16:52:47Z</dcterms:created>
  <dcterms:modified xsi:type="dcterms:W3CDTF">2012-10-02T13:24:10Z</dcterms:modified>
</cp:coreProperties>
</file>