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0340DA-9FDD-45D8-A6FD-CD811489FEF1}" type="presOf" srcId="{1D8420EA-BFA0-403B-80F5-647FA396CC45}" destId="{F7B3C0B7-F0F7-4F49-B02C-3630F8C5FAE5}" srcOrd="0" destOrd="0" presId="urn:microsoft.com/office/officeart/2005/8/layout/target3"/>
    <dgm:cxn modelId="{7A618201-0A94-47B2-9A68-76E3929BB75D}" type="presOf" srcId="{130831A4-0540-4EC5-8F5A-93030E89D2D9}" destId="{8E23E229-92FC-49D1-B5FE-0303176B8A4E}" srcOrd="1" destOrd="0" presId="urn:microsoft.com/office/officeart/2005/8/layout/target3"/>
    <dgm:cxn modelId="{6A1E29B3-C14E-4CCF-98EF-A09F1419D8A4}" type="presOf" srcId="{914700B9-77B5-440A-A438-DE98B6D4894D}" destId="{E73F1C26-6DCD-4001-88B9-355E01E2BCE7}" srcOrd="0" destOrd="0" presId="urn:microsoft.com/office/officeart/2005/8/layout/target3"/>
    <dgm:cxn modelId="{F93FF536-8231-4B96-A9F6-9D4E01F05051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4AE0631-5A48-4788-A290-D038090217B1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C510FFF9-6D84-4789-9794-4F085FD61EDF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35A43FF-E27C-4D79-AF0E-B6F4301316C4}" type="presOf" srcId="{1D8420EA-BFA0-403B-80F5-647FA396CC45}" destId="{8467D0EB-87A2-4285-8ACA-0398EFBF29BC}" srcOrd="1" destOrd="0" presId="urn:microsoft.com/office/officeart/2005/8/layout/target3"/>
    <dgm:cxn modelId="{7B8DFD11-C04C-41DE-ABC4-A56AF4A9782A}" type="presOf" srcId="{100B6B2E-82E6-4C11-B19B-F2DB3A0EA64F}" destId="{DBA8199F-D892-4A8E-A352-2B7844050E09}" srcOrd="1" destOrd="0" presId="urn:microsoft.com/office/officeart/2005/8/layout/target3"/>
    <dgm:cxn modelId="{3321B3C8-9A63-4FAD-AF51-D7CCC504EFDC}" type="presOf" srcId="{27FE2D31-D344-4B63-A89A-A89AB0D9F3E3}" destId="{FE47432B-CA46-450C-8D8F-66C300A95B52}" srcOrd="0" destOrd="0" presId="urn:microsoft.com/office/officeart/2005/8/layout/target3"/>
    <dgm:cxn modelId="{A9340158-9955-4440-A52C-6E4A2C897558}" type="presParOf" srcId="{FE47432B-CA46-450C-8D8F-66C300A95B52}" destId="{B522209E-30D0-49D6-A340-2D383A11C668}" srcOrd="0" destOrd="0" presId="urn:microsoft.com/office/officeart/2005/8/layout/target3"/>
    <dgm:cxn modelId="{E694EBEF-20E6-4E81-BCBE-E9F3FC87495B}" type="presParOf" srcId="{FE47432B-CA46-450C-8D8F-66C300A95B52}" destId="{ED5A8377-51D5-4DC5-B0E7-680166966720}" srcOrd="1" destOrd="0" presId="urn:microsoft.com/office/officeart/2005/8/layout/target3"/>
    <dgm:cxn modelId="{BCF73DD0-E6E5-44D6-965F-AB26607EF568}" type="presParOf" srcId="{FE47432B-CA46-450C-8D8F-66C300A95B52}" destId="{F69CC921-512E-49F4-824C-A648EC5F27A5}" srcOrd="2" destOrd="0" presId="urn:microsoft.com/office/officeart/2005/8/layout/target3"/>
    <dgm:cxn modelId="{70FBB78D-D2F9-40A4-97AE-38B6A8C9A0A7}" type="presParOf" srcId="{FE47432B-CA46-450C-8D8F-66C300A95B52}" destId="{61C9CE18-EDA6-4EDF-BA1C-09779D38FBBF}" srcOrd="3" destOrd="0" presId="urn:microsoft.com/office/officeart/2005/8/layout/target3"/>
    <dgm:cxn modelId="{A4D0134A-03FF-499C-8931-D223DAE02D4B}" type="presParOf" srcId="{FE47432B-CA46-450C-8D8F-66C300A95B52}" destId="{D60DEAAB-7AFE-435A-ACF6-18851E4B0426}" srcOrd="4" destOrd="0" presId="urn:microsoft.com/office/officeart/2005/8/layout/target3"/>
    <dgm:cxn modelId="{D8B89714-8856-46E1-9FB4-5703819BEF23}" type="presParOf" srcId="{FE47432B-CA46-450C-8D8F-66C300A95B52}" destId="{F7B3C0B7-F0F7-4F49-B02C-3630F8C5FAE5}" srcOrd="5" destOrd="0" presId="urn:microsoft.com/office/officeart/2005/8/layout/target3"/>
    <dgm:cxn modelId="{5DB3D054-8CD2-4B0F-A0DB-CA1B56DDFC28}" type="presParOf" srcId="{FE47432B-CA46-450C-8D8F-66C300A95B52}" destId="{C9DA9446-E2D3-4F6A-8960-3CADFBF870B8}" srcOrd="6" destOrd="0" presId="urn:microsoft.com/office/officeart/2005/8/layout/target3"/>
    <dgm:cxn modelId="{3EF4D33B-66DE-4413-8C66-FD7AC7AE90D3}" type="presParOf" srcId="{FE47432B-CA46-450C-8D8F-66C300A95B52}" destId="{9726EC6F-D322-4CD3-B489-1BE3DF7CE70B}" srcOrd="7" destOrd="0" presId="urn:microsoft.com/office/officeart/2005/8/layout/target3"/>
    <dgm:cxn modelId="{BAD269C0-1739-4DB5-AFC4-C233F354AA3B}" type="presParOf" srcId="{FE47432B-CA46-450C-8D8F-66C300A95B52}" destId="{645AA564-2E9E-4954-AD87-AE01782CEC59}" srcOrd="8" destOrd="0" presId="urn:microsoft.com/office/officeart/2005/8/layout/target3"/>
    <dgm:cxn modelId="{29674C21-D5E8-43AE-B633-AFBB34FAD5C5}" type="presParOf" srcId="{FE47432B-CA46-450C-8D8F-66C300A95B52}" destId="{8538CAC4-6A86-42B8-B5AF-2FF155DB9D02}" srcOrd="9" destOrd="0" presId="urn:microsoft.com/office/officeart/2005/8/layout/target3"/>
    <dgm:cxn modelId="{E53535BD-5C77-422C-A9A2-687DC95CD5D4}" type="presParOf" srcId="{FE47432B-CA46-450C-8D8F-66C300A95B52}" destId="{26FD6024-A07F-46D0-8BC0-B5E595C5673D}" srcOrd="10" destOrd="0" presId="urn:microsoft.com/office/officeart/2005/8/layout/target3"/>
    <dgm:cxn modelId="{684F41DA-E81A-4530-AF82-23B1135B1AE5}" type="presParOf" srcId="{FE47432B-CA46-450C-8D8F-66C300A95B52}" destId="{E73F1C26-6DCD-4001-88B9-355E01E2BCE7}" srcOrd="11" destOrd="0" presId="urn:microsoft.com/office/officeart/2005/8/layout/target3"/>
    <dgm:cxn modelId="{B464BAF3-5CF4-4D6C-8694-2D18FE47D4CA}" type="presParOf" srcId="{FE47432B-CA46-450C-8D8F-66C300A95B52}" destId="{8E23E229-92FC-49D1-B5FE-0303176B8A4E}" srcOrd="12" destOrd="0" presId="urn:microsoft.com/office/officeart/2005/8/layout/target3"/>
    <dgm:cxn modelId="{154E4383-03F8-4C7F-9ABA-472A3D9124F4}" type="presParOf" srcId="{FE47432B-CA46-450C-8D8F-66C300A95B52}" destId="{8467D0EB-87A2-4285-8ACA-0398EFBF29BC}" srcOrd="13" destOrd="0" presId="urn:microsoft.com/office/officeart/2005/8/layout/target3"/>
    <dgm:cxn modelId="{48A22A15-55F5-4016-A841-E65B3A39AAB7}" type="presParOf" srcId="{FE47432B-CA46-450C-8D8F-66C300A95B52}" destId="{DBA8199F-D892-4A8E-A352-2B7844050E09}" srcOrd="14" destOrd="0" presId="urn:microsoft.com/office/officeart/2005/8/layout/target3"/>
    <dgm:cxn modelId="{0B7EF64C-FB6C-4D65-8B99-5BF87620A15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8731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368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206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704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57514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1913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2799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051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067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5966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74800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0411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9994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76144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9770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8730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89828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8742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64755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8369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94157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441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AD43D92-3126-4A50-B849-36E83C704CFC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A0AD6C0-229B-423B-9029-5C97657F83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721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511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3010639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5420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628127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VY_32_INOVACE_03_S03-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Geometrie –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bod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čáry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81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600529"/>
              </p:ext>
            </p:extLst>
          </p:nvPr>
        </p:nvGraphicFramePr>
        <p:xfrm>
          <a:off x="539552" y="3573016"/>
          <a:ext cx="8280920" cy="29409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test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karty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se seznamují s výkladem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učiva,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určují správně označené body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body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zapisují.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Seznamují se s výkladem křivé a rovné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čáry,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umí pojmenovat dané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čáry.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Kreslí body a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čáry. 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592001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označování bodů a k rozeznávání křivých a rovných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čar.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bezchybně označuje body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umí opravit chybné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zápisy.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Umí rozpoznat křivé a rovné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čáry.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279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Geometrie – bod, čáry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Matematika 2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17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02474" y="404664"/>
            <a:ext cx="7056784" cy="26161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Bod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znázorňujeme </a:t>
            </a:r>
            <a:r>
              <a:rPr lang="cs-CZ" sz="2400" dirty="0" smtClean="0">
                <a:solidFill>
                  <a:srgbClr val="0070C0"/>
                </a:solidFill>
              </a:rPr>
              <a:t>křížkem</a:t>
            </a:r>
            <a:r>
              <a:rPr lang="cs-CZ" sz="2400" dirty="0" smtClean="0"/>
              <a:t> a označujeme jej </a:t>
            </a:r>
            <a:r>
              <a:rPr lang="cs-CZ" sz="2400" dirty="0" smtClean="0">
                <a:solidFill>
                  <a:srgbClr val="0070C0"/>
                </a:solidFill>
              </a:rPr>
              <a:t>velkými tiskacími písmeny</a:t>
            </a:r>
            <a:r>
              <a:rPr lang="cs-CZ" sz="2400" dirty="0" smtClean="0"/>
              <a:t>.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                x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r>
              <a:rPr lang="cs-CZ" dirty="0" smtClean="0">
                <a:solidFill>
                  <a:srgbClr val="0070C0"/>
                </a:solidFill>
              </a:rPr>
              <a:t>                                     </a:t>
            </a:r>
            <a:r>
              <a:rPr lang="cs-CZ" dirty="0" smtClean="0">
                <a:solidFill>
                  <a:srgbClr val="0070C0"/>
                </a:solidFill>
              </a:rPr>
              <a:t>x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                           A                                   B                                     C</a:t>
            </a:r>
          </a:p>
          <a:p>
            <a:endParaRPr lang="cs-CZ" dirty="0"/>
          </a:p>
          <a:p>
            <a:r>
              <a:rPr lang="cs-CZ" dirty="0" smtClean="0"/>
              <a:t>čteme:       </a:t>
            </a:r>
            <a:r>
              <a:rPr lang="cs-CZ" dirty="0" smtClean="0"/>
              <a:t>bod  A                           bod   B                             bod   C 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40523" y="4403150"/>
            <a:ext cx="476412" cy="76944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.</a:t>
            </a: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5203" y="5526533"/>
            <a:ext cx="45717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870" y="4908318"/>
            <a:ext cx="50045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1895" y="4219722"/>
            <a:ext cx="45717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38283" y="4523597"/>
            <a:ext cx="484428" cy="76944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.</a:t>
            </a:r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4058" y="4846245"/>
            <a:ext cx="33534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2858" y="5492576"/>
            <a:ext cx="43633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</a:p>
          <a:p>
            <a:r>
              <a:rPr lang="cs-CZ" dirty="0" smtClean="0"/>
              <a:t>  L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29328" y="5661248"/>
            <a:ext cx="43633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</a:p>
          <a:p>
            <a:r>
              <a:rPr lang="cs-CZ" dirty="0" smtClean="0"/>
              <a:t>  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97494" y="4123211"/>
            <a:ext cx="476412" cy="76944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.</a:t>
            </a:r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74243" y="5661246"/>
            <a:ext cx="43633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Z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48288" y="5169410"/>
            <a:ext cx="357790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523" y="3140968"/>
            <a:ext cx="847994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Rozhodni, který zápis bodu je správný</a:t>
            </a:r>
          </a:p>
          <a:p>
            <a:r>
              <a:rPr lang="cs-CZ" dirty="0" smtClean="0"/>
              <a:t> (chybné zápisy vysvětli).                                                Zapiš  správně označené body.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24065" y="3879929"/>
            <a:ext cx="242085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</a:p>
          <a:p>
            <a:endParaRPr lang="cs-CZ" dirty="0"/>
          </a:p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75417" y="4278696"/>
            <a:ext cx="44755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47688" y="4219721"/>
            <a:ext cx="417102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x</a:t>
            </a:r>
            <a:endParaRPr lang="cs-CZ" dirty="0" smtClean="0"/>
          </a:p>
          <a:p>
            <a:r>
              <a:rPr lang="cs-CZ" dirty="0" smtClean="0"/>
              <a:t>  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35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4" grpId="0" animBg="1"/>
      <p:bldP spid="14" grpId="1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957628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Znázorni pět bodů a označ je počátečními písmeny těchto</a:t>
            </a:r>
          </a:p>
          <a:p>
            <a:r>
              <a:rPr lang="cs-CZ" sz="2400" dirty="0" smtClean="0"/>
              <a:t> jmen -  Jana, Miloš, Honza, Božena a Anička.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429000"/>
            <a:ext cx="5121915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vět vyber z nabídky vhodná slova</a:t>
            </a:r>
          </a:p>
          <a:p>
            <a:r>
              <a:rPr lang="cs-CZ" sz="2400" dirty="0" smtClean="0"/>
              <a:t>(ostatní slova škrtni).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6077" y="4849836"/>
            <a:ext cx="46025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Bod znázorňujeme  ____________ . </a:t>
            </a:r>
          </a:p>
          <a:p>
            <a:endParaRPr lang="cs-CZ" sz="2000" dirty="0"/>
          </a:p>
          <a:p>
            <a:r>
              <a:rPr lang="cs-CZ" sz="2000" dirty="0" smtClean="0"/>
              <a:t>Body označujeme    ____________ 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21456" y="3490555"/>
            <a:ext cx="1226618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Nabídka: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4695947"/>
            <a:ext cx="3541354" cy="13234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untíkem, kolečkem, křížkem</a:t>
            </a:r>
          </a:p>
          <a:p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elkými  tiskacími  písmeny, </a:t>
            </a:r>
          </a:p>
          <a:p>
            <a:r>
              <a:rPr lang="cs-CZ" sz="2000" dirty="0" smtClean="0"/>
              <a:t>číslicemi, jménem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7468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239" y="205189"/>
            <a:ext cx="80890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Druhy čar:</a:t>
            </a:r>
          </a:p>
          <a:p>
            <a:r>
              <a:rPr lang="cs-CZ" dirty="0" smtClean="0"/>
              <a:t>  </a:t>
            </a:r>
            <a:r>
              <a:rPr lang="cs-CZ" sz="2400" dirty="0" smtClean="0"/>
              <a:t>rovná čára                      lomená čára                      křivá čára</a:t>
            </a:r>
            <a:endParaRPr lang="cs-CZ" sz="2400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672186" y="1651320"/>
            <a:ext cx="20882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nice 13"/>
          <p:cNvCxnSpPr/>
          <p:nvPr/>
        </p:nvCxnSpPr>
        <p:spPr>
          <a:xfrm flipV="1">
            <a:off x="3881662" y="1036186"/>
            <a:ext cx="1440160" cy="432048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olný tvar 14"/>
          <p:cNvSpPr/>
          <p:nvPr/>
        </p:nvSpPr>
        <p:spPr>
          <a:xfrm>
            <a:off x="6822744" y="1047021"/>
            <a:ext cx="1738569" cy="683236"/>
          </a:xfrm>
          <a:custGeom>
            <a:avLst/>
            <a:gdLst>
              <a:gd name="connsiteX0" fmla="*/ 0 w 1738569"/>
              <a:gd name="connsiteY0" fmla="*/ 141785 h 683236"/>
              <a:gd name="connsiteX1" fmla="*/ 900546 w 1738569"/>
              <a:gd name="connsiteY1" fmla="*/ 224913 h 683236"/>
              <a:gd name="connsiteX2" fmla="*/ 180109 w 1738569"/>
              <a:gd name="connsiteY2" fmla="*/ 474294 h 683236"/>
              <a:gd name="connsiteX3" fmla="*/ 1648691 w 1738569"/>
              <a:gd name="connsiteY3" fmla="*/ 668258 h 683236"/>
              <a:gd name="connsiteX4" fmla="*/ 1579418 w 1738569"/>
              <a:gd name="connsiteY4" fmla="*/ 58658 h 683236"/>
              <a:gd name="connsiteX5" fmla="*/ 1593273 w 1738569"/>
              <a:gd name="connsiteY5" fmla="*/ 58658 h 683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8569" h="683236">
                <a:moveTo>
                  <a:pt x="0" y="141785"/>
                </a:moveTo>
                <a:cubicBezTo>
                  <a:pt x="435264" y="155640"/>
                  <a:pt x="870528" y="169495"/>
                  <a:pt x="900546" y="224913"/>
                </a:cubicBezTo>
                <a:cubicBezTo>
                  <a:pt x="930564" y="280331"/>
                  <a:pt x="55418" y="400403"/>
                  <a:pt x="180109" y="474294"/>
                </a:cubicBezTo>
                <a:cubicBezTo>
                  <a:pt x="304800" y="548185"/>
                  <a:pt x="1415473" y="737531"/>
                  <a:pt x="1648691" y="668258"/>
                </a:cubicBezTo>
                <a:cubicBezTo>
                  <a:pt x="1881909" y="598985"/>
                  <a:pt x="1588654" y="160258"/>
                  <a:pt x="1579418" y="58658"/>
                </a:cubicBezTo>
                <a:cubicBezTo>
                  <a:pt x="1570182" y="-42942"/>
                  <a:pt x="1581727" y="7858"/>
                  <a:pt x="1593273" y="5865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2239" y="3074933"/>
            <a:ext cx="7678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Řekni, co vidíš na kartičkách (chybné obrázky vysvětli).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3746649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x</a:t>
            </a:r>
            <a:endParaRPr lang="cs-CZ" dirty="0" smtClean="0"/>
          </a:p>
          <a:p>
            <a:pPr algn="ctr"/>
            <a:r>
              <a:rPr lang="cs-CZ" dirty="0" smtClean="0"/>
              <a:t>    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851920" y="3746649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546513" y="3746649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endParaRPr lang="cs-CZ" dirty="0" smtClean="0"/>
          </a:p>
          <a:p>
            <a:pPr algn="ctr"/>
            <a:r>
              <a:rPr lang="cs-CZ" dirty="0" smtClean="0"/>
              <a:t>      P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256126" y="3746649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67544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076342" y="3746649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051720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x</a:t>
            </a:r>
            <a:endParaRPr lang="cs-CZ" dirty="0" smtClean="0"/>
          </a:p>
          <a:p>
            <a:pPr algn="ctr"/>
            <a:r>
              <a:rPr lang="cs-CZ" dirty="0" smtClean="0"/>
              <a:t>     d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851920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46513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263022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.</a:t>
            </a:r>
          </a:p>
          <a:p>
            <a:pPr algn="ctr"/>
            <a:r>
              <a:rPr lang="cs-CZ" dirty="0" smtClean="0"/>
              <a:t>      V</a:t>
            </a:r>
            <a:endParaRPr lang="cs-CZ" dirty="0"/>
          </a:p>
        </p:txBody>
      </p:sp>
      <p:cxnSp>
        <p:nvCxnSpPr>
          <p:cNvPr id="33" name="Přímá spojnice 32"/>
          <p:cNvCxnSpPr/>
          <p:nvPr/>
        </p:nvCxnSpPr>
        <p:spPr>
          <a:xfrm flipV="1">
            <a:off x="2339752" y="4041068"/>
            <a:ext cx="792088" cy="68407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Volný tvar 34"/>
          <p:cNvSpPr/>
          <p:nvPr/>
        </p:nvSpPr>
        <p:spPr>
          <a:xfrm>
            <a:off x="4003863" y="3960643"/>
            <a:ext cx="1055134" cy="949510"/>
          </a:xfrm>
          <a:custGeom>
            <a:avLst/>
            <a:gdLst>
              <a:gd name="connsiteX0" fmla="*/ 27810 w 1055134"/>
              <a:gd name="connsiteY0" fmla="*/ 181866 h 949510"/>
              <a:gd name="connsiteX1" fmla="*/ 720537 w 1055134"/>
              <a:gd name="connsiteY1" fmla="*/ 1757 h 949510"/>
              <a:gd name="connsiteX2" fmla="*/ 969919 w 1055134"/>
              <a:gd name="connsiteY2" fmla="*/ 278848 h 949510"/>
              <a:gd name="connsiteX3" fmla="*/ 872937 w 1055134"/>
              <a:gd name="connsiteY3" fmla="*/ 514375 h 949510"/>
              <a:gd name="connsiteX4" fmla="*/ 498864 w 1055134"/>
              <a:gd name="connsiteY4" fmla="*/ 417393 h 949510"/>
              <a:gd name="connsiteX5" fmla="*/ 152501 w 1055134"/>
              <a:gd name="connsiteY5" fmla="*/ 361975 h 949510"/>
              <a:gd name="connsiteX6" fmla="*/ 101 w 1055134"/>
              <a:gd name="connsiteY6" fmla="*/ 611357 h 949510"/>
              <a:gd name="connsiteX7" fmla="*/ 138646 w 1055134"/>
              <a:gd name="connsiteY7" fmla="*/ 902302 h 949510"/>
              <a:gd name="connsiteX8" fmla="*/ 623555 w 1055134"/>
              <a:gd name="connsiteY8" fmla="*/ 943866 h 949510"/>
              <a:gd name="connsiteX9" fmla="*/ 845228 w 1055134"/>
              <a:gd name="connsiteY9" fmla="*/ 846884 h 949510"/>
              <a:gd name="connsiteX10" fmla="*/ 1025337 w 1055134"/>
              <a:gd name="connsiteY10" fmla="*/ 722193 h 949510"/>
              <a:gd name="connsiteX11" fmla="*/ 1053046 w 1055134"/>
              <a:gd name="connsiteY11" fmla="*/ 694484 h 949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5134" h="949510">
                <a:moveTo>
                  <a:pt x="27810" y="181866"/>
                </a:moveTo>
                <a:cubicBezTo>
                  <a:pt x="295664" y="83729"/>
                  <a:pt x="563519" y="-14407"/>
                  <a:pt x="720537" y="1757"/>
                </a:cubicBezTo>
                <a:cubicBezTo>
                  <a:pt x="877555" y="17921"/>
                  <a:pt x="944519" y="193412"/>
                  <a:pt x="969919" y="278848"/>
                </a:cubicBezTo>
                <a:cubicBezTo>
                  <a:pt x="995319" y="364284"/>
                  <a:pt x="951446" y="491284"/>
                  <a:pt x="872937" y="514375"/>
                </a:cubicBezTo>
                <a:cubicBezTo>
                  <a:pt x="794428" y="537466"/>
                  <a:pt x="618937" y="442793"/>
                  <a:pt x="498864" y="417393"/>
                </a:cubicBezTo>
                <a:cubicBezTo>
                  <a:pt x="378791" y="391993"/>
                  <a:pt x="235628" y="329648"/>
                  <a:pt x="152501" y="361975"/>
                </a:cubicBezTo>
                <a:cubicBezTo>
                  <a:pt x="69374" y="394302"/>
                  <a:pt x="2410" y="521303"/>
                  <a:pt x="101" y="611357"/>
                </a:cubicBezTo>
                <a:cubicBezTo>
                  <a:pt x="-2208" y="701411"/>
                  <a:pt x="34737" y="846884"/>
                  <a:pt x="138646" y="902302"/>
                </a:cubicBezTo>
                <a:cubicBezTo>
                  <a:pt x="242555" y="957720"/>
                  <a:pt x="505791" y="953102"/>
                  <a:pt x="623555" y="943866"/>
                </a:cubicBezTo>
                <a:cubicBezTo>
                  <a:pt x="741319" y="934630"/>
                  <a:pt x="778264" y="883829"/>
                  <a:pt x="845228" y="846884"/>
                </a:cubicBezTo>
                <a:cubicBezTo>
                  <a:pt x="912192" y="809939"/>
                  <a:pt x="990701" y="747593"/>
                  <a:pt x="1025337" y="722193"/>
                </a:cubicBezTo>
                <a:cubicBezTo>
                  <a:pt x="1059973" y="696793"/>
                  <a:pt x="1056509" y="695638"/>
                  <a:pt x="1053046" y="694484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7" name="Pravoúhlá spojnice 36"/>
          <p:cNvCxnSpPr/>
          <p:nvPr/>
        </p:nvCxnSpPr>
        <p:spPr>
          <a:xfrm>
            <a:off x="7524328" y="4077072"/>
            <a:ext cx="792088" cy="648072"/>
          </a:xfrm>
          <a:prstGeom prst="bentConnector3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683568" y="5456076"/>
            <a:ext cx="914400" cy="91440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vál 38"/>
          <p:cNvSpPr/>
          <p:nvPr/>
        </p:nvSpPr>
        <p:spPr>
          <a:xfrm>
            <a:off x="4074230" y="5456076"/>
            <a:ext cx="914400" cy="91440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>
            <a:off x="6230589" y="5456076"/>
            <a:ext cx="0" cy="7812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4837269" y="1252210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otevřená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092280" y="1730257"/>
            <a:ext cx="1077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otevřená</a:t>
            </a:r>
            <a:endParaRPr lang="cs-CZ" dirty="0"/>
          </a:p>
        </p:txBody>
      </p:sp>
      <p:sp>
        <p:nvSpPr>
          <p:cNvPr id="47" name="Rovnoramenný trojúhelník 46"/>
          <p:cNvSpPr/>
          <p:nvPr/>
        </p:nvSpPr>
        <p:spPr>
          <a:xfrm>
            <a:off x="4003863" y="1867344"/>
            <a:ext cx="1060704" cy="914400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819635" y="2781744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uzavřená</a:t>
            </a:r>
            <a:endParaRPr lang="cs-CZ" dirty="0"/>
          </a:p>
        </p:txBody>
      </p:sp>
      <p:sp>
        <p:nvSpPr>
          <p:cNvPr id="49" name="Ovál 48"/>
          <p:cNvSpPr/>
          <p:nvPr/>
        </p:nvSpPr>
        <p:spPr>
          <a:xfrm>
            <a:off x="6660232" y="2099589"/>
            <a:ext cx="1346448" cy="53732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074646" y="2781744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uzavřená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546513" y="3751322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x</a:t>
            </a:r>
          </a:p>
          <a:p>
            <a:pPr algn="ctr"/>
            <a:r>
              <a:rPr lang="cs-CZ" dirty="0" smtClean="0"/>
              <a:t>      P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7263022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x</a:t>
            </a:r>
          </a:p>
          <a:p>
            <a:pPr algn="ctr"/>
            <a:r>
              <a:rPr lang="cs-CZ" dirty="0" smtClean="0"/>
              <a:t>      V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2051720" y="5229200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x</a:t>
            </a:r>
            <a:endParaRPr lang="cs-CZ" dirty="0" smtClean="0"/>
          </a:p>
          <a:p>
            <a:pPr algn="ctr"/>
            <a:r>
              <a:rPr lang="cs-CZ" dirty="0" smtClean="0"/>
              <a:t>     </a:t>
            </a:r>
            <a:r>
              <a:rPr lang="cs-CZ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57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8" grpId="0" animBg="1"/>
      <p:bldP spid="39" grpId="0" animBg="1"/>
      <p:bldP spid="51" grpId="0" animBg="1"/>
      <p:bldP spid="52" grpId="0" animBg="1"/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0" y="404664"/>
            <a:ext cx="509626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Do vyznačeného obdélníku nakresli:</a:t>
            </a:r>
          </a:p>
          <a:p>
            <a:endParaRPr lang="cs-CZ" sz="2000" dirty="0"/>
          </a:p>
          <a:p>
            <a:r>
              <a:rPr lang="cs-CZ" sz="2000" dirty="0"/>
              <a:t>d</a:t>
            </a:r>
            <a:r>
              <a:rPr lang="cs-CZ" sz="2000" dirty="0" smtClean="0"/>
              <a:t>va různé body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tři rovné čáry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jednu otevřenou lomenou čáru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/>
              <a:t>d</a:t>
            </a:r>
            <a:r>
              <a:rPr lang="cs-CZ" sz="2000" dirty="0" smtClean="0"/>
              <a:t>vě uzavřené lomené čáry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d</a:t>
            </a:r>
            <a:r>
              <a:rPr lang="cs-CZ" sz="2000" dirty="0" smtClean="0"/>
              <a:t>vě otevřené křivé čáry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t</a:t>
            </a:r>
            <a:r>
              <a:rPr lang="cs-CZ" sz="2000" dirty="0" smtClean="0"/>
              <a:t>ři uzavřené křivé čáry</a:t>
            </a:r>
          </a:p>
        </p:txBody>
      </p:sp>
      <p:sp>
        <p:nvSpPr>
          <p:cNvPr id="4" name="Obdélník 3"/>
          <p:cNvSpPr/>
          <p:nvPr/>
        </p:nvSpPr>
        <p:spPr>
          <a:xfrm>
            <a:off x="4355976" y="1124744"/>
            <a:ext cx="4392488" cy="49737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544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4624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39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243</TotalTime>
  <Words>407</Words>
  <Application>Microsoft Office PowerPoint</Application>
  <PresentationFormat>Předvádění na obrazovce (4:3)</PresentationFormat>
  <Paragraphs>129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Administrativní</vt:lpstr>
      <vt:lpstr>Motiv systému Office</vt:lpstr>
      <vt:lpstr>1_Motiv systému Office</vt:lpstr>
      <vt:lpstr>Prezentace aplikace PowerPoint</vt:lpstr>
      <vt:lpstr>ANOTACE:</vt:lpstr>
      <vt:lpstr>Matematika 2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24</cp:revision>
  <dcterms:created xsi:type="dcterms:W3CDTF">2012-01-09T16:51:35Z</dcterms:created>
  <dcterms:modified xsi:type="dcterms:W3CDTF">2012-07-11T21:10:15Z</dcterms:modified>
</cp:coreProperties>
</file>