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2" r:id="rId8"/>
    <p:sldId id="263" r:id="rId9"/>
    <p:sldId id="265" r:id="rId10"/>
    <p:sldId id="266" r:id="rId11"/>
    <p:sldId id="267" r:id="rId12"/>
    <p:sldId id="271" r:id="rId13"/>
    <p:sldId id="264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E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37EE41-3EE9-43D0-9F0F-C599D00BD899}" type="presOf" srcId="{130831A4-0540-4EC5-8F5A-93030E89D2D9}" destId="{F69CC921-512E-49F4-824C-A648EC5F27A5}" srcOrd="0" destOrd="0" presId="urn:microsoft.com/office/officeart/2005/8/layout/target3"/>
    <dgm:cxn modelId="{5CB93445-C442-49FA-8D0D-F389BDFDFCFD}" type="presOf" srcId="{100B6B2E-82E6-4C11-B19B-F2DB3A0EA64F}" destId="{645AA564-2E9E-4954-AD87-AE01782CEC59}" srcOrd="0" destOrd="0" presId="urn:microsoft.com/office/officeart/2005/8/layout/target3"/>
    <dgm:cxn modelId="{FBDCFE3B-2954-4EED-9644-3D0B957D3129}" type="presOf" srcId="{130831A4-0540-4EC5-8F5A-93030E89D2D9}" destId="{8E23E229-92FC-49D1-B5FE-0303176B8A4E}" srcOrd="1" destOrd="0" presId="urn:microsoft.com/office/officeart/2005/8/layout/target3"/>
    <dgm:cxn modelId="{F8F409B7-B2D9-4B52-92E0-FFD7369A7A46}" type="presOf" srcId="{914700B9-77B5-440A-A438-DE98B6D4894D}" destId="{BD9AF279-D483-48F2-BBBD-45F8E8923512}" srcOrd="1" destOrd="0" presId="urn:microsoft.com/office/officeart/2005/8/layout/target3"/>
    <dgm:cxn modelId="{D7044AC0-C333-45BD-B21E-6151EB57D0CB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31DB2FEC-28C3-4CE3-952F-F01B41D94FFA}" type="presOf" srcId="{100B6B2E-82E6-4C11-B19B-F2DB3A0EA64F}" destId="{DBA8199F-D892-4A8E-A352-2B7844050E09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11A385D8-13D3-4095-94DA-3EA332DD9212}" type="presOf" srcId="{1D8420EA-BFA0-403B-80F5-647FA396CC45}" destId="{F7B3C0B7-F0F7-4F49-B02C-3630F8C5FAE5}" srcOrd="0" destOrd="0" presId="urn:microsoft.com/office/officeart/2005/8/layout/target3"/>
    <dgm:cxn modelId="{EF9D01F8-7F4B-481D-B236-5DB68D571FA8}" type="presOf" srcId="{1D8420EA-BFA0-403B-80F5-647FA396CC45}" destId="{8467D0EB-87A2-4285-8ACA-0398EFBF29BC}" srcOrd="1" destOrd="0" presId="urn:microsoft.com/office/officeart/2005/8/layout/target3"/>
    <dgm:cxn modelId="{5A035D1E-670D-4E27-BAFE-89A1C15034E7}" type="presOf" srcId="{27FE2D31-D344-4B63-A89A-A89AB0D9F3E3}" destId="{FE47432B-CA46-450C-8D8F-66C300A95B52}" srcOrd="0" destOrd="0" presId="urn:microsoft.com/office/officeart/2005/8/layout/target3"/>
    <dgm:cxn modelId="{03D92A59-AF65-4918-BBCB-844886C99669}" type="presParOf" srcId="{FE47432B-CA46-450C-8D8F-66C300A95B52}" destId="{B522209E-30D0-49D6-A340-2D383A11C668}" srcOrd="0" destOrd="0" presId="urn:microsoft.com/office/officeart/2005/8/layout/target3"/>
    <dgm:cxn modelId="{5F777EFE-B990-4B1A-847A-771CCC6ABAF2}" type="presParOf" srcId="{FE47432B-CA46-450C-8D8F-66C300A95B52}" destId="{ED5A8377-51D5-4DC5-B0E7-680166966720}" srcOrd="1" destOrd="0" presId="urn:microsoft.com/office/officeart/2005/8/layout/target3"/>
    <dgm:cxn modelId="{099DDF6B-A922-49AF-93C7-DC492C2B5B7E}" type="presParOf" srcId="{FE47432B-CA46-450C-8D8F-66C300A95B52}" destId="{F69CC921-512E-49F4-824C-A648EC5F27A5}" srcOrd="2" destOrd="0" presId="urn:microsoft.com/office/officeart/2005/8/layout/target3"/>
    <dgm:cxn modelId="{528C2D78-FF03-4848-94A5-DA4C1A2E13D9}" type="presParOf" srcId="{FE47432B-CA46-450C-8D8F-66C300A95B52}" destId="{61C9CE18-EDA6-4EDF-BA1C-09779D38FBBF}" srcOrd="3" destOrd="0" presId="urn:microsoft.com/office/officeart/2005/8/layout/target3"/>
    <dgm:cxn modelId="{E5501E8C-43FC-4023-9DB9-0DD2273BAF73}" type="presParOf" srcId="{FE47432B-CA46-450C-8D8F-66C300A95B52}" destId="{D60DEAAB-7AFE-435A-ACF6-18851E4B0426}" srcOrd="4" destOrd="0" presId="urn:microsoft.com/office/officeart/2005/8/layout/target3"/>
    <dgm:cxn modelId="{20C0E418-5572-45C5-AD3B-FF0F172717F5}" type="presParOf" srcId="{FE47432B-CA46-450C-8D8F-66C300A95B52}" destId="{F7B3C0B7-F0F7-4F49-B02C-3630F8C5FAE5}" srcOrd="5" destOrd="0" presId="urn:microsoft.com/office/officeart/2005/8/layout/target3"/>
    <dgm:cxn modelId="{D192A391-FBBF-44FF-94CF-4A697149FDE8}" type="presParOf" srcId="{FE47432B-CA46-450C-8D8F-66C300A95B52}" destId="{C9DA9446-E2D3-4F6A-8960-3CADFBF870B8}" srcOrd="6" destOrd="0" presId="urn:microsoft.com/office/officeart/2005/8/layout/target3"/>
    <dgm:cxn modelId="{12BE877D-924A-4084-8B54-173488C40E12}" type="presParOf" srcId="{FE47432B-CA46-450C-8D8F-66C300A95B52}" destId="{9726EC6F-D322-4CD3-B489-1BE3DF7CE70B}" srcOrd="7" destOrd="0" presId="urn:microsoft.com/office/officeart/2005/8/layout/target3"/>
    <dgm:cxn modelId="{3841D021-14A8-4AD0-8FDF-08D7F86A60D6}" type="presParOf" srcId="{FE47432B-CA46-450C-8D8F-66C300A95B52}" destId="{645AA564-2E9E-4954-AD87-AE01782CEC59}" srcOrd="8" destOrd="0" presId="urn:microsoft.com/office/officeart/2005/8/layout/target3"/>
    <dgm:cxn modelId="{8C975F66-C434-4D16-B39D-B250E55B99E6}" type="presParOf" srcId="{FE47432B-CA46-450C-8D8F-66C300A95B52}" destId="{8538CAC4-6A86-42B8-B5AF-2FF155DB9D02}" srcOrd="9" destOrd="0" presId="urn:microsoft.com/office/officeart/2005/8/layout/target3"/>
    <dgm:cxn modelId="{466B261C-C019-410C-8E36-1FAC19E40D14}" type="presParOf" srcId="{FE47432B-CA46-450C-8D8F-66C300A95B52}" destId="{26FD6024-A07F-46D0-8BC0-B5E595C5673D}" srcOrd="10" destOrd="0" presId="urn:microsoft.com/office/officeart/2005/8/layout/target3"/>
    <dgm:cxn modelId="{09EC97CE-963D-4C21-970F-7E652524F262}" type="presParOf" srcId="{FE47432B-CA46-450C-8D8F-66C300A95B52}" destId="{E73F1C26-6DCD-4001-88B9-355E01E2BCE7}" srcOrd="11" destOrd="0" presId="urn:microsoft.com/office/officeart/2005/8/layout/target3"/>
    <dgm:cxn modelId="{C8826EE0-59E0-4DCE-960D-AA314A616D5B}" type="presParOf" srcId="{FE47432B-CA46-450C-8D8F-66C300A95B52}" destId="{8E23E229-92FC-49D1-B5FE-0303176B8A4E}" srcOrd="12" destOrd="0" presId="urn:microsoft.com/office/officeart/2005/8/layout/target3"/>
    <dgm:cxn modelId="{9E9F0856-89B0-4E1D-B463-B3B952355647}" type="presParOf" srcId="{FE47432B-CA46-450C-8D8F-66C300A95B52}" destId="{8467D0EB-87A2-4285-8ACA-0398EFBF29BC}" srcOrd="13" destOrd="0" presId="urn:microsoft.com/office/officeart/2005/8/layout/target3"/>
    <dgm:cxn modelId="{73E59702-7C53-4316-8BC4-6C8EEE77D795}" type="presParOf" srcId="{FE47432B-CA46-450C-8D8F-66C300A95B52}" destId="{DBA8199F-D892-4A8E-A352-2B7844050E09}" srcOrd="14" destOrd="0" presId="urn:microsoft.com/office/officeart/2005/8/layout/target3"/>
    <dgm:cxn modelId="{58A7580D-5821-4BAB-9D01-B664A9EA196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95000" rotWithShape="0">
            <a:srgbClr val="000000">
              <a:alpha val="50000"/>
            </a:srgbClr>
          </a:outerShdw>
          <a:softEdge rad="1270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F2FBA-D26B-4EF3-87DA-CDEDC8F294BE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FD1663E-4704-4A34-AEF6-842BD533672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DF2FBA-D26B-4EF3-87DA-CDEDC8F294BE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AFD1663E-4704-4A34-AEF6-842BD533672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F2FBA-D26B-4EF3-87DA-CDEDC8F294BE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1663E-4704-4A34-AEF6-842BD533672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F2FBA-D26B-4EF3-87DA-CDEDC8F294BE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1663E-4704-4A34-AEF6-842BD533672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1663E-4704-4A34-AEF6-842BD533672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F2FBA-D26B-4EF3-87DA-CDEDC8F294BE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F2FBA-D26B-4EF3-87DA-CDEDC8F294BE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1663E-4704-4A34-AEF6-842BD533672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F2FBA-D26B-4EF3-87DA-CDEDC8F294BE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1663E-4704-4A34-AEF6-842BD53367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2DF2FBA-D26B-4EF3-87DA-CDEDC8F294BE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FD1663E-4704-4A34-AEF6-842BD533672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F2FBA-D26B-4EF3-87DA-CDEDC8F294BE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FD1663E-4704-4A34-AEF6-842BD533672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F2FBA-D26B-4EF3-87DA-CDEDC8F294BE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1663E-4704-4A34-AEF6-842BD53367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F2FBA-D26B-4EF3-87DA-CDEDC8F294BE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1663E-4704-4A34-AEF6-842BD533672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2DF2FBA-D26B-4EF3-87DA-CDEDC8F294BE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AFD1663E-4704-4A34-AEF6-842BD533672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newsflash/>
    <p:sndAc>
      <p:stSnd>
        <p:snd r:embed="rId13" name="whoosh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wmf"/><Relationship Id="rId5" Type="http://schemas.openxmlformats.org/officeDocument/2006/relationships/image" Target="../media/image17.png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oleslav-I-Bohemian.jpg" TargetMode="External"/><Relationship Id="rId3" Type="http://schemas.openxmlformats.org/officeDocument/2006/relationships/hyperlink" Target="http://cs.wikipedia.org/wiki/Soubor:Charles_IV-John_Ocko_votive_picture-fragment.jpg" TargetMode="External"/><Relationship Id="rId7" Type="http://schemas.openxmlformats.org/officeDocument/2006/relationships/hyperlink" Target="http://cs.wikipedia.org/wiki/Soubor:Ferdinand_II_with_insignia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Zikmund_Lucembursk&#253;" TargetMode="External"/><Relationship Id="rId5" Type="http://schemas.openxmlformats.org/officeDocument/2006/relationships/hyperlink" Target="http://cs.wikipedia.org/wiki/Soubor:Hans_von_Aachen_003.jpg" TargetMode="External"/><Relationship Id="rId4" Type="http://schemas.openxmlformats.org/officeDocument/2006/relationships/hyperlink" Target="http://cs.wikipedia.org/wiki/Soubor:Louis2.jpg" TargetMode="External"/><Relationship Id="rId9" Type="http://schemas.openxmlformats.org/officeDocument/2006/relationships/hyperlink" Target="http://cs.wikipedia.org/wiki/Soubor:Mapa_&#268;ech_1712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1.emf"/><Relationship Id="rId5" Type="http://schemas.openxmlformats.org/officeDocument/2006/relationships/oleObject" Target="../embeddings/Dokument_aplikace_Microsoft_Word_97_20031.doc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512840"/>
              </p:ext>
            </p:extLst>
          </p:nvPr>
        </p:nvGraphicFramePr>
        <p:xfrm>
          <a:off x="1691680" y="2852936"/>
          <a:ext cx="7056784" cy="2222176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VY_32_INOVACE_14_S06-D-7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společnost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Dějepis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České panovnické rody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1354916"/>
              </p:ext>
            </p:extLst>
          </p:nvPr>
        </p:nvGraphicFramePr>
        <p:xfrm>
          <a:off x="539552" y="3573016"/>
          <a:ext cx="8280920" cy="25603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426719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71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představit nejvýznamnější české panovnické rody ,  správně je zařadit na časovou přímku a seznámit se  s hlavními představiteli těchto dynastií.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 zopakuje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panovnické dynastie v české historii, správně přiřadí jednotlivé panovníky k panovnickým rodům a zdůvodní původ přezdívek českých panovníků.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015212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sz="4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Dějepis  7.ročník</a:t>
            </a:r>
            <a:endParaRPr lang="cs-CZ" sz="40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" y="571480"/>
            <a:ext cx="8305800" cy="3857652"/>
          </a:xfrm>
        </p:spPr>
        <p:txBody>
          <a:bodyPr/>
          <a:lstStyle/>
          <a:p>
            <a:r>
              <a:rPr lang="cs-CZ" sz="6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České panovnické rody</a:t>
            </a:r>
            <a:br>
              <a:rPr lang="cs-CZ" sz="6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6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ja\AppData\Local\Microsoft\Windows\Temporary Internet Files\Content.IE5\WRP8OLAL\MC90038314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44913" y="919163"/>
            <a:ext cx="1824037" cy="15652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 Přesmyčky  </a:t>
            </a:r>
            <a:endParaRPr lang="cs-CZ" sz="4000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5472122" cy="4572000"/>
          </a:xfrm>
        </p:spPr>
        <p:txBody>
          <a:bodyPr>
            <a:normAutofit/>
          </a:bodyPr>
          <a:lstStyle/>
          <a:p>
            <a:pPr lvl="0">
              <a:buNone/>
            </a:pPr>
            <a:r>
              <a:rPr lang="cs-CZ" sz="32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Rozeznej v přesmyčkách čtyři české panovnické rody</a:t>
            </a:r>
          </a:p>
          <a:p>
            <a:pPr lvl="0">
              <a:buNone/>
            </a:pPr>
            <a:r>
              <a:rPr lang="cs-CZ" sz="32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lvl="0" algn="ctr">
              <a:buNone/>
            </a:pPr>
            <a:r>
              <a:rPr lang="cs-CZ" sz="3200" b="1" dirty="0" smtClean="0">
                <a:solidFill>
                  <a:srgbClr val="1E0000"/>
                </a:solidFill>
                <a:latin typeface="Times New Roman" pitchFamily="18" charset="0"/>
                <a:cs typeface="Times New Roman" pitchFamily="18" charset="0"/>
              </a:rPr>
              <a:t>OSYLMVPCŘIE</a:t>
            </a:r>
          </a:p>
          <a:p>
            <a:pPr lvl="0" algn="ctr">
              <a:buNone/>
            </a:pPr>
            <a:r>
              <a:rPr lang="cs-CZ" sz="3200" b="1" dirty="0" smtClean="0">
                <a:solidFill>
                  <a:srgbClr val="1E0000"/>
                </a:solidFill>
                <a:latin typeface="Times New Roman" pitchFamily="18" charset="0"/>
                <a:cs typeface="Times New Roman" pitchFamily="18" charset="0"/>
              </a:rPr>
              <a:t>SÉBURVBAHOKO</a:t>
            </a:r>
          </a:p>
          <a:p>
            <a:pPr lvl="0" algn="ctr">
              <a:buNone/>
            </a:pPr>
            <a:r>
              <a:rPr lang="cs-CZ" sz="3200" b="1" dirty="0" smtClean="0">
                <a:solidFill>
                  <a:srgbClr val="1E0000"/>
                </a:solidFill>
                <a:latin typeface="Times New Roman" pitchFamily="18" charset="0"/>
                <a:cs typeface="Times New Roman" pitchFamily="18" charset="0"/>
              </a:rPr>
              <a:t>CEKORUMULBVÉ</a:t>
            </a:r>
          </a:p>
          <a:p>
            <a:pPr lvl="0" algn="ctr">
              <a:buNone/>
            </a:pPr>
            <a:r>
              <a:rPr lang="cs-CZ" sz="3200" b="1" dirty="0" smtClean="0">
                <a:solidFill>
                  <a:srgbClr val="1E0000"/>
                </a:solidFill>
                <a:latin typeface="Times New Roman" pitchFamily="18" charset="0"/>
                <a:cs typeface="Times New Roman" pitchFamily="18" charset="0"/>
              </a:rPr>
              <a:t>CINLOJAEG</a:t>
            </a:r>
          </a:p>
          <a:p>
            <a:pPr lvl="0">
              <a:buNone/>
            </a:pPr>
            <a:endParaRPr lang="cs-CZ" sz="3200" b="1" u="sng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00628" y="1524000"/>
            <a:ext cx="3707508" cy="457200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5143504" y="2285992"/>
            <a:ext cx="3500462" cy="771524"/>
          </a:xfrm>
          <a:prstGeom prst="ellipse">
            <a:avLst/>
          </a:prstGeom>
          <a:solidFill>
            <a:srgbClr val="92D050"/>
          </a:solidFill>
          <a:ln>
            <a:solidFill>
              <a:schemeClr val="accent5">
                <a:lumMod val="75000"/>
              </a:schemeClr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Přemyslovci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5214942" y="3214686"/>
            <a:ext cx="3419500" cy="77152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Habsburkové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5143504" y="4214818"/>
            <a:ext cx="3409976" cy="77152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Lucemburkové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5214942" y="5286388"/>
            <a:ext cx="3500462" cy="77152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Jagellonci</a:t>
            </a:r>
            <a:endParaRPr lang="cs-CZ" sz="24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Aja\AppData\Local\Microsoft\Windows\Temporary Internet Files\Content.IE5\S7YR0DND\MC9003616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00760" y="214290"/>
            <a:ext cx="1537348" cy="1928826"/>
          </a:xfrm>
          <a:prstGeom prst="rect">
            <a:avLst/>
          </a:prstGeom>
          <a:noFill/>
        </p:spPr>
      </p:pic>
      <p:pic>
        <p:nvPicPr>
          <p:cNvPr id="3074" name="Picture 2" descr="C:\Users\Aja\AppData\Local\Microsoft\Windows\Temporary Internet Files\Content.IE5\4QJ46L3Y\MC90036166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620000" y="488950"/>
            <a:ext cx="1330325" cy="18637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2571768"/>
          </a:xfr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pPr lvl="0"/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Časová přímka </a:t>
            </a:r>
            <a:b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bg1"/>
                </a:solidFill>
              </a:rPr>
              <a:t>Na časovou osu zakresli dobu vlády výše zmíněných panovnických rodů. Správně vyznač, jak jdou za sebou</a:t>
            </a:r>
            <a:r>
              <a:rPr lang="cs-CZ" sz="4000" b="1" dirty="0" smtClean="0"/>
              <a:t>.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b="1" u="sng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1000100" y="3071810"/>
            <a:ext cx="7358114" cy="785818"/>
          </a:xfrm>
          <a:prstGeom prst="rightArrow">
            <a:avLst/>
          </a:prstGeom>
          <a:solidFill>
            <a:srgbClr val="7030A0"/>
          </a:solidFill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ousměrná svislá šipka 4"/>
          <p:cNvSpPr/>
          <p:nvPr/>
        </p:nvSpPr>
        <p:spPr>
          <a:xfrm>
            <a:off x="1000100" y="2786058"/>
            <a:ext cx="484632" cy="1216152"/>
          </a:xfrm>
          <a:prstGeom prst="upDow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ousměrná svislá šipka 5"/>
          <p:cNvSpPr/>
          <p:nvPr/>
        </p:nvSpPr>
        <p:spPr>
          <a:xfrm>
            <a:off x="4286248" y="2786058"/>
            <a:ext cx="484632" cy="1216152"/>
          </a:xfrm>
          <a:prstGeom prst="upDow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ousměrná svislá šipka 6"/>
          <p:cNvSpPr/>
          <p:nvPr/>
        </p:nvSpPr>
        <p:spPr>
          <a:xfrm>
            <a:off x="7429520" y="2786058"/>
            <a:ext cx="484632" cy="1216152"/>
          </a:xfrm>
          <a:prstGeom prst="upDow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ousměrná svislá šipka 7"/>
          <p:cNvSpPr/>
          <p:nvPr/>
        </p:nvSpPr>
        <p:spPr>
          <a:xfrm>
            <a:off x="2643174" y="2786058"/>
            <a:ext cx="484632" cy="1216152"/>
          </a:xfrm>
          <a:prstGeom prst="upDow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ousměrná svislá šipka 8"/>
          <p:cNvSpPr/>
          <p:nvPr/>
        </p:nvSpPr>
        <p:spPr>
          <a:xfrm>
            <a:off x="6000760" y="2786058"/>
            <a:ext cx="484632" cy="1216152"/>
          </a:xfrm>
          <a:prstGeom prst="upDow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457200" y="4071942"/>
            <a:ext cx="8229600" cy="202405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11. stol.         13.stol.         15.stol.          17.stol.       19.stol.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11" name="Elipsa 10"/>
          <p:cNvSpPr/>
          <p:nvPr/>
        </p:nvSpPr>
        <p:spPr>
          <a:xfrm>
            <a:off x="571472" y="4714884"/>
            <a:ext cx="2357454" cy="92869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Přemyslovci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2357422" y="5572140"/>
            <a:ext cx="2500330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Lucemburkové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357686" y="4714884"/>
            <a:ext cx="2357454" cy="85725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Jagellonci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5286380" y="5572140"/>
            <a:ext cx="228601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Habsburkové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2347906"/>
          </a:xfrm>
        </p:spPr>
        <p:txBody>
          <a:bodyPr>
            <a:normAutofit/>
          </a:bodyPr>
          <a:lstStyle/>
          <a:p>
            <a:pPr lvl="0"/>
            <a:r>
              <a:rPr lang="cs-CZ" sz="3600" b="1" u="sng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Přiřaď k panovnickým rodům správný erb.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 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7224" y="2428868"/>
            <a:ext cx="1750231" cy="21431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14612" y="3071810"/>
            <a:ext cx="1571636" cy="2105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2500306"/>
            <a:ext cx="1714512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715140" y="3071810"/>
            <a:ext cx="1614492" cy="2071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cxnSp>
        <p:nvCxnSpPr>
          <p:cNvPr id="14" name="Přímá spojovací čára 13"/>
          <p:cNvCxnSpPr/>
          <p:nvPr/>
        </p:nvCxnSpPr>
        <p:spPr>
          <a:xfrm>
            <a:off x="11215734" y="1000108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lipsa 14"/>
          <p:cNvSpPr/>
          <p:nvPr/>
        </p:nvSpPr>
        <p:spPr>
          <a:xfrm>
            <a:off x="2214546" y="5214950"/>
            <a:ext cx="27146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Přemyslovci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00034" y="1500174"/>
            <a:ext cx="257176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Habsburkové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4143372" y="1571612"/>
            <a:ext cx="27146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Lucemburkové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6143636" y="5143512"/>
            <a:ext cx="271464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Jagellonci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b="1" dirty="0" smtClean="0"/>
          </a:p>
          <a:p>
            <a:pPr lvl="0"/>
            <a:endParaRPr lang="cs-CZ" b="1" dirty="0" smtClean="0"/>
          </a:p>
          <a:p>
            <a:pPr lvl="0" algn="ctr"/>
            <a:r>
              <a:rPr lang="cs-CZ" sz="28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jakého panovnického rodu patří následující panovníci? Do prvního řádku si přepiš názvy rodů ze cvičení 1. Pod ně pak doplň panovníky.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Panovnické rody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ja\AppData\Local\Microsoft\Windows\Temporary Internet Files\Content.IE5\I8913PAD\MC90038314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1643050"/>
            <a:ext cx="1055670" cy="90591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714356"/>
            <a:ext cx="8229600" cy="6572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85720" y="285728"/>
            <a:ext cx="8575653" cy="60722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5" name="Elipsa 4"/>
          <p:cNvSpPr/>
          <p:nvPr/>
        </p:nvSpPr>
        <p:spPr>
          <a:xfrm>
            <a:off x="357158" y="2714620"/>
            <a:ext cx="2143140" cy="714380"/>
          </a:xfrm>
          <a:prstGeom prst="ellipse">
            <a:avLst/>
          </a:prstGeom>
          <a:solidFill>
            <a:schemeClr val="accent4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III.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2500298" y="3571876"/>
            <a:ext cx="2000264" cy="714380"/>
          </a:xfrm>
          <a:prstGeom prst="ellipse">
            <a:avLst/>
          </a:prstGeom>
          <a:solidFill>
            <a:schemeClr val="accent4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Zikmund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2500298" y="2714620"/>
            <a:ext cx="2000264" cy="714380"/>
          </a:xfrm>
          <a:prstGeom prst="ellipse">
            <a:avLst/>
          </a:prstGeom>
          <a:solidFill>
            <a:schemeClr val="accent4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IV: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6643702" y="3500438"/>
            <a:ext cx="2071702" cy="714380"/>
          </a:xfrm>
          <a:prstGeom prst="ellipse">
            <a:avLst/>
          </a:prstGeom>
          <a:solidFill>
            <a:schemeClr val="accent4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Ferdinand II.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6643702" y="2714620"/>
            <a:ext cx="2071702" cy="714380"/>
          </a:xfrm>
          <a:prstGeom prst="ellipse">
            <a:avLst/>
          </a:prstGeom>
          <a:solidFill>
            <a:schemeClr val="accent4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Rudolf  II.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572000" y="3571876"/>
            <a:ext cx="2000264" cy="714380"/>
          </a:xfrm>
          <a:prstGeom prst="ellipse">
            <a:avLst/>
          </a:prstGeom>
          <a:solidFill>
            <a:schemeClr val="accent4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Ludvík II.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4572000" y="2714620"/>
            <a:ext cx="2000264" cy="714380"/>
          </a:xfrm>
          <a:prstGeom prst="ellipse">
            <a:avLst/>
          </a:prstGeom>
          <a:solidFill>
            <a:schemeClr val="accent4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Vladislav II.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57158" y="3571876"/>
            <a:ext cx="2143140" cy="714380"/>
          </a:xfrm>
          <a:prstGeom prst="ellipse">
            <a:avLst/>
          </a:prstGeom>
          <a:solidFill>
            <a:schemeClr val="accent4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Přemysl O. II.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571736" y="4357694"/>
            <a:ext cx="2000264" cy="714380"/>
          </a:xfrm>
          <a:prstGeom prst="ellipse">
            <a:avLst/>
          </a:prstGeom>
          <a:solidFill>
            <a:schemeClr val="accent4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 IV.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357158" y="4357694"/>
            <a:ext cx="2143140" cy="714380"/>
          </a:xfrm>
          <a:prstGeom prst="ellipse">
            <a:avLst/>
          </a:prstGeom>
          <a:solidFill>
            <a:schemeClr val="accent4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Boleslav I.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6643702" y="4357694"/>
            <a:ext cx="2143140" cy="714380"/>
          </a:xfrm>
          <a:prstGeom prst="ellipse">
            <a:avLst/>
          </a:prstGeom>
          <a:solidFill>
            <a:schemeClr val="accent4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Maxmilián II.</a:t>
            </a:r>
            <a:endParaRPr lang="cs-CZ" sz="1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357158" y="1857364"/>
            <a:ext cx="2143140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Přemyslovci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2285984" y="1857364"/>
            <a:ext cx="2500330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Lucemburkové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4572000" y="1857364"/>
            <a:ext cx="2143140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Jagellonci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6643702" y="1857364"/>
            <a:ext cx="2143140" cy="785818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Habsburkové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Aja\AppData\Local\Microsoft\Windows\Temporary Internet Files\Content.IE5\I8913PAD\MC90038314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429520" y="785794"/>
            <a:ext cx="1308081" cy="11225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Poznáš panovníky?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3357562"/>
            <a:ext cx="2214578" cy="285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357554" y="1857364"/>
            <a:ext cx="2286016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3214686"/>
            <a:ext cx="2308019" cy="29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214282" y="2000240"/>
            <a:ext cx="2714676" cy="107157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Karel IV.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071802" y="5072074"/>
            <a:ext cx="2714676" cy="107157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Ludvík II. Jagellonský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000760" y="1857364"/>
            <a:ext cx="2714676" cy="107157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Rudolf II. Habsburský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Poznáš panovníky?</a:t>
            </a:r>
            <a:endParaRPr lang="cs-CZ" sz="3600" dirty="0"/>
          </a:p>
        </p:txBody>
      </p:sp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1643050"/>
            <a:ext cx="2449405" cy="30718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0" y="3429000"/>
            <a:ext cx="2410259" cy="3067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21508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12" y="1428736"/>
            <a:ext cx="2357454" cy="3107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sp>
        <p:nvSpPr>
          <p:cNvPr id="7" name="Elipsa 6"/>
          <p:cNvSpPr/>
          <p:nvPr/>
        </p:nvSpPr>
        <p:spPr>
          <a:xfrm>
            <a:off x="428596" y="4929198"/>
            <a:ext cx="2714676" cy="107157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Zikmund Lucemburský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072198" y="4857760"/>
            <a:ext cx="2714676" cy="107157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Boleslav I.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286116" y="2071678"/>
            <a:ext cx="2714676" cy="107157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Ferdinand Habsburský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2" name="Picture 4" descr="C:\Users\Aja\AppData\Local\Microsoft\Windows\Temporary Internet Files\Content.IE5\105ORQWU\MC90005491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358082" y="285728"/>
            <a:ext cx="1362051" cy="10680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57224" y="1524000"/>
            <a:ext cx="7829576" cy="4572000"/>
          </a:xfrm>
        </p:spPr>
        <p:txBody>
          <a:bodyPr/>
          <a:lstStyle/>
          <a:p>
            <a:r>
              <a:rPr lang="cs-CZ" dirty="0" smtClean="0"/>
              <a:t>Otec vlasti</a:t>
            </a:r>
          </a:p>
          <a:p>
            <a:endParaRPr lang="cs-CZ" dirty="0" smtClean="0"/>
          </a:p>
          <a:p>
            <a:r>
              <a:rPr lang="cs-CZ" dirty="0" smtClean="0"/>
              <a:t>Král cizinec</a:t>
            </a:r>
          </a:p>
          <a:p>
            <a:endParaRPr lang="cs-CZ" dirty="0" smtClean="0"/>
          </a:p>
          <a:p>
            <a:r>
              <a:rPr lang="cs-CZ" dirty="0" smtClean="0"/>
              <a:t>Sebevědomý král</a:t>
            </a:r>
          </a:p>
          <a:p>
            <a:endParaRPr lang="cs-CZ" dirty="0" smtClean="0"/>
          </a:p>
          <a:p>
            <a:r>
              <a:rPr lang="cs-CZ" dirty="0" smtClean="0"/>
              <a:t>Král dítě</a:t>
            </a:r>
          </a:p>
          <a:p>
            <a:endParaRPr lang="cs-CZ" dirty="0" smtClean="0"/>
          </a:p>
          <a:p>
            <a:r>
              <a:rPr lang="cs-CZ" dirty="0" smtClean="0"/>
              <a:t>Král dobře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Komu se říkalo…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3071802" y="1428736"/>
            <a:ext cx="2986102" cy="71438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Karel IV.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3643306" y="2357430"/>
            <a:ext cx="2986102" cy="71438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Jan Lucemburský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4786314" y="3286124"/>
            <a:ext cx="2986102" cy="71438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Přemysl O. II.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4000496" y="4357694"/>
            <a:ext cx="2986102" cy="71438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Ludvík II.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3500430" y="5214950"/>
            <a:ext cx="2986102" cy="71438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Vladislav II.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285728"/>
            <a:ext cx="2700332" cy="2209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  <p:pic>
        <p:nvPicPr>
          <p:cNvPr id="3074" name="Picture 2" descr="C:\Users\Aja\AppData\Local\Microsoft\Windows\Temporary Internet Files\Content.IE5\S7YR0DND\MC90036165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4213491"/>
            <a:ext cx="1738314" cy="218096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1E0000"/>
                </a:solidFill>
              </a:rPr>
              <a:t>Dějiny udatného českého národa</a:t>
            </a:r>
            <a:endParaRPr lang="cs-CZ" b="1" dirty="0">
              <a:solidFill>
                <a:srgbClr val="1E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</a:rPr>
              <a:t>http://www.ceskatelevize.cz/ivysilani/10177109865-dejiny-udatneho-ceskeho-naroda/208552116230051-nastup-habsburku</a:t>
            </a:r>
            <a:r>
              <a:rPr lang="cs-CZ" dirty="0" smtClean="0"/>
              <a:t>/</a:t>
            </a:r>
            <a:endParaRPr lang="cs-CZ" dirty="0"/>
          </a:p>
        </p:txBody>
      </p:sp>
      <p:pic>
        <p:nvPicPr>
          <p:cNvPr id="1026" name="Picture 2" descr="C:\Users\Aja\Desktop\Výstřižek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834831" y="1643051"/>
            <a:ext cx="3766991" cy="442915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Všechny uveřejněné odkazy [cit. 2012-01-01]. Dostupné pod licencí Public domain na WWW:</a:t>
            </a:r>
          </a:p>
          <a:p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hlinkClick r:id="rId3"/>
              </a:rPr>
              <a:t>http://cs.wikipedia.org/wiki/Soubor:Charles_IV-John_Ocko_votive_picture-fragment.jpg</a:t>
            </a:r>
            <a:endParaRPr lang="cs-CZ" sz="2200" dirty="0" smtClean="0"/>
          </a:p>
          <a:p>
            <a:r>
              <a:rPr lang="cs-CZ" sz="2200" dirty="0" smtClean="0">
                <a:hlinkClick r:id="rId4"/>
              </a:rPr>
              <a:t>http://cs.wikipedia.org/wiki/Soubor:Louis2.jpg</a:t>
            </a:r>
            <a:endParaRPr lang="cs-CZ" sz="2200" dirty="0" smtClean="0"/>
          </a:p>
          <a:p>
            <a:r>
              <a:rPr lang="cs-CZ" sz="2200" dirty="0" smtClean="0">
                <a:hlinkClick r:id="rId5"/>
              </a:rPr>
              <a:t>http://cs.wikipedia.org/wiki/Soubor:Hans_von_Aachen_003.jpg</a:t>
            </a:r>
            <a:endParaRPr lang="cs-CZ" sz="2200" dirty="0" smtClean="0"/>
          </a:p>
          <a:p>
            <a:r>
              <a:rPr lang="cs-CZ" sz="2200" dirty="0" smtClean="0">
                <a:hlinkClick r:id="rId6"/>
              </a:rPr>
              <a:t>http://cs.wikipedia.org/wiki/Zikmund_Lucemburský</a:t>
            </a:r>
            <a:endParaRPr lang="cs-CZ" sz="2200" dirty="0" smtClean="0"/>
          </a:p>
          <a:p>
            <a:r>
              <a:rPr lang="cs-CZ" sz="2200" dirty="0" smtClean="0">
                <a:hlinkClick r:id="rId7"/>
              </a:rPr>
              <a:t>http://cs.wikipedia.org/wiki/Soubor:Ferdinand_II_with_insignia.jpg</a:t>
            </a:r>
            <a:endParaRPr lang="cs-CZ" sz="2200" dirty="0" smtClean="0"/>
          </a:p>
          <a:p>
            <a:r>
              <a:rPr lang="cs-CZ" sz="2200" dirty="0" smtClean="0">
                <a:hlinkClick r:id="rId8"/>
              </a:rPr>
              <a:t>http://cs.wikipedia.org/wiki/Soubor:Boleslav-I-Bohemian.jpg</a:t>
            </a:r>
            <a:endParaRPr lang="cs-CZ" sz="2200" dirty="0" smtClean="0"/>
          </a:p>
          <a:p>
            <a:r>
              <a:rPr lang="cs-CZ" sz="2200" dirty="0" smtClean="0">
                <a:hlinkClick r:id="rId9"/>
              </a:rPr>
              <a:t>http://cs.wikipedia.org/wiki/Soubor:Mapa_Čech_1712.jpg</a:t>
            </a:r>
            <a:endParaRPr lang="cs-CZ" sz="2200" dirty="0" smtClean="0"/>
          </a:p>
          <a:p>
            <a:r>
              <a:rPr lang="cs-CZ" sz="2200" b="1" dirty="0" smtClean="0">
                <a:solidFill>
                  <a:srgbClr val="7030A0"/>
                </a:solidFill>
              </a:rPr>
              <a:t>Klipart (volně ke stažení Microsoft Office)</a:t>
            </a:r>
          </a:p>
          <a:p>
            <a:endParaRPr lang="cs-CZ" sz="2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Zdroje odkazů:</a:t>
            </a:r>
            <a:endParaRPr lang="cs-CZ" sz="3600" b="1" u="sng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59575740"/>
              </p:ext>
            </p:extLst>
          </p:nvPr>
        </p:nvGraphicFramePr>
        <p:xfrm>
          <a:off x="2411760" y="54000"/>
          <a:ext cx="4603312" cy="680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5" imgW="6173182" imgH="9126853" progId="Word.Document.8">
                  <p:embed/>
                </p:oleObj>
              </mc:Choice>
              <mc:Fallback>
                <p:oleObj name="Document" r:id="rId5" imgW="6173182" imgH="9126853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2411760" y="54000"/>
                        <a:ext cx="4603312" cy="6804000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09112370"/>
      </p:ext>
    </p:extLst>
  </p:cSld>
  <p:clrMapOvr>
    <a:masterClrMapping/>
  </p:clrMapOvr>
  <p:transition spd="slow">
    <p:newsflash/>
    <p:sndAc>
      <p:stSnd>
        <p:snd r:embed="rId3" name="whoosh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280</TotalTime>
  <Words>389</Words>
  <Application>Microsoft Office PowerPoint</Application>
  <PresentationFormat>Předvádění na obrazovce (4:3)</PresentationFormat>
  <Paragraphs>132</Paragraphs>
  <Slides>14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Papír</vt:lpstr>
      <vt:lpstr>Document</vt:lpstr>
      <vt:lpstr>Prezentace aplikace PowerPoint</vt:lpstr>
      <vt:lpstr>ANOTACE:</vt:lpstr>
      <vt:lpstr>České panovnické rody </vt:lpstr>
      <vt:lpstr> Přesmyčky  </vt:lpstr>
      <vt:lpstr>  Časová přímka   Na časovou osu zakresli dobu vlády výše zmíněných panovnických rodů. Správně vyznač, jak jdou za sebou. </vt:lpstr>
      <vt:lpstr>Přiřaď k panovnickým rodům správný erb.   </vt:lpstr>
      <vt:lpstr>Panovnické rody</vt:lpstr>
      <vt:lpstr>.</vt:lpstr>
      <vt:lpstr>Poznáš panovníky?</vt:lpstr>
      <vt:lpstr>Poznáš panovníky?</vt:lpstr>
      <vt:lpstr>Komu se říkalo…</vt:lpstr>
      <vt:lpstr>Dějiny udatného českého národa</vt:lpstr>
      <vt:lpstr>Zdroje odkazů: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panovnické rody</dc:title>
  <dc:creator>Aja</dc:creator>
  <cp:lastModifiedBy>admin</cp:lastModifiedBy>
  <cp:revision>48</cp:revision>
  <dcterms:created xsi:type="dcterms:W3CDTF">2012-01-13T19:29:43Z</dcterms:created>
  <dcterms:modified xsi:type="dcterms:W3CDTF">2012-07-11T10:37:06Z</dcterms:modified>
</cp:coreProperties>
</file>