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4" r:id="rId4"/>
    <p:sldId id="265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do 100 s přechodem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VY_32_INOVACE_4B32M2_Odčítání do 100 s přechodem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VY_32_INOVACE_4B32M2_Odčítání do 100 s přechodem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Odčítání do 100 s přechodem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odčítání do 100 s přechodem přes desítku.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číselná osa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dopisují fixem příklady, počítají rozkladem; v druhé části úkolu naopak </a:t>
            </a:r>
            <a:r>
              <a:rPr lang="cs-CZ" dirty="0" smtClean="0"/>
              <a:t>škrtají</a:t>
            </a:r>
            <a:r>
              <a:rPr lang="cs-CZ" dirty="0" smtClean="0"/>
              <a:t> </a:t>
            </a:r>
            <a:r>
              <a:rPr lang="cs-CZ" dirty="0" smtClean="0"/>
              <a:t>kuličky tak, aby </a:t>
            </a:r>
            <a:r>
              <a:rPr lang="cs-CZ" dirty="0" smtClean="0"/>
              <a:t>nejdříve odebrali kuličky z načaté desítky</a:t>
            </a:r>
            <a:endParaRPr lang="cs-CZ" dirty="0" smtClean="0"/>
          </a:p>
          <a:p>
            <a:pPr lvl="1"/>
            <a:r>
              <a:rPr lang="cs-CZ" dirty="0" smtClean="0"/>
              <a:t>Snímek 4 – žáci mohou použít i číselnou osu, pro názornost doporučuji </a:t>
            </a:r>
            <a:r>
              <a:rPr lang="cs-CZ" dirty="0" smtClean="0"/>
              <a:t>škrtat</a:t>
            </a:r>
            <a:r>
              <a:rPr lang="cs-CZ" dirty="0" smtClean="0"/>
              <a:t> </a:t>
            </a:r>
            <a:r>
              <a:rPr lang="cs-CZ" dirty="0" smtClean="0"/>
              <a:t>fixem </a:t>
            </a:r>
            <a:r>
              <a:rPr lang="cs-CZ" dirty="0" smtClean="0"/>
              <a:t>odebírané</a:t>
            </a:r>
            <a:r>
              <a:rPr lang="cs-CZ" dirty="0" smtClean="0"/>
              <a:t> </a:t>
            </a:r>
            <a:r>
              <a:rPr lang="cs-CZ" dirty="0" smtClean="0"/>
              <a:t>čtverečky</a:t>
            </a:r>
          </a:p>
          <a:p>
            <a:pPr lvl="1"/>
            <a:r>
              <a:rPr lang="cs-CZ" dirty="0" smtClean="0"/>
              <a:t>Snímek 5 – </a:t>
            </a:r>
            <a:r>
              <a:rPr lang="cs-CZ" dirty="0" smtClean="0"/>
              <a:t>žáci odtahují perem správný výsledek (řešení</a:t>
            </a:r>
            <a:r>
              <a:rPr lang="cs-CZ" smtClean="0"/>
              <a:t>: Matematika je zábavné hraní)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Zapiš příklady podle znázornění (rozkladem),</a:t>
            </a:r>
            <a:br>
              <a:rPr lang="cs-CZ" sz="3200" dirty="0" smtClean="0"/>
            </a:br>
            <a:r>
              <a:rPr lang="cs-CZ" sz="3200" dirty="0" smtClean="0"/>
              <a:t>škrtni kuličky a vypočítej příklad.</a:t>
            </a:r>
            <a:endParaRPr lang="cs-CZ" sz="3200" dirty="0"/>
          </a:p>
        </p:txBody>
      </p:sp>
      <p:sp>
        <p:nvSpPr>
          <p:cNvPr id="3" name="Elipsa 2"/>
          <p:cNvSpPr/>
          <p:nvPr/>
        </p:nvSpPr>
        <p:spPr>
          <a:xfrm>
            <a:off x="61156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82758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7565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69168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90770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12372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33975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5577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49188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70790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92392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13995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35597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57200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78802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00404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22007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543609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22818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644420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666023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687625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09228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7308304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7524328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7740352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7956376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8172400" y="1916832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622818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644420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666023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687625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709228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730830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752432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774035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795637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817240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622818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44420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666023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87625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709228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730830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752432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774035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95637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817240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6228184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6444208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6660232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6876256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7092280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7308304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7524328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7740352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7956376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8172400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6228184" y="3068960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444208" y="3068960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6660232" y="3068960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6876256" y="3068960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7092280" y="3068960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349188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370790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392392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413995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435597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457200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478802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500404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522007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43609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349188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370790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392392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413995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435597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457200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478802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500404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522007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543609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3491880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61156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82758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104360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125963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147565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169168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190770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212372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233975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255577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341987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363589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385192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406794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428396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449999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471601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493204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Elipsa 150"/>
          <p:cNvSpPr/>
          <p:nvPr/>
        </p:nvSpPr>
        <p:spPr>
          <a:xfrm>
            <a:off x="514806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536408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341987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363589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385192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406794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428396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449999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471601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Elipsa 159"/>
          <p:cNvSpPr/>
          <p:nvPr/>
        </p:nvSpPr>
        <p:spPr>
          <a:xfrm>
            <a:off x="493204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Elipsa 160"/>
          <p:cNvSpPr/>
          <p:nvPr/>
        </p:nvSpPr>
        <p:spPr>
          <a:xfrm>
            <a:off x="514806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Elipsa 161"/>
          <p:cNvSpPr/>
          <p:nvPr/>
        </p:nvSpPr>
        <p:spPr>
          <a:xfrm>
            <a:off x="536408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Elipsa 162"/>
          <p:cNvSpPr/>
          <p:nvPr/>
        </p:nvSpPr>
        <p:spPr>
          <a:xfrm>
            <a:off x="3419872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3635896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Elipsa 164"/>
          <p:cNvSpPr/>
          <p:nvPr/>
        </p:nvSpPr>
        <p:spPr>
          <a:xfrm>
            <a:off x="385192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406794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4283968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4499992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4716016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493204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514806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5364088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3419872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Elipsa 173"/>
          <p:cNvSpPr/>
          <p:nvPr/>
        </p:nvSpPr>
        <p:spPr>
          <a:xfrm>
            <a:off x="3635896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Elipsa 174"/>
          <p:cNvSpPr/>
          <p:nvPr/>
        </p:nvSpPr>
        <p:spPr>
          <a:xfrm>
            <a:off x="3851920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Elipsa 175"/>
          <p:cNvSpPr/>
          <p:nvPr/>
        </p:nvSpPr>
        <p:spPr>
          <a:xfrm>
            <a:off x="4067944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Elipsa 176"/>
          <p:cNvSpPr/>
          <p:nvPr/>
        </p:nvSpPr>
        <p:spPr>
          <a:xfrm>
            <a:off x="4283968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Elipsa 182"/>
          <p:cNvSpPr/>
          <p:nvPr/>
        </p:nvSpPr>
        <p:spPr>
          <a:xfrm>
            <a:off x="611560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Elipsa 183"/>
          <p:cNvSpPr/>
          <p:nvPr/>
        </p:nvSpPr>
        <p:spPr>
          <a:xfrm>
            <a:off x="827584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Elipsa 184"/>
          <p:cNvSpPr/>
          <p:nvPr/>
        </p:nvSpPr>
        <p:spPr>
          <a:xfrm>
            <a:off x="1043608" y="2780928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Elipsa 192"/>
          <p:cNvSpPr/>
          <p:nvPr/>
        </p:nvSpPr>
        <p:spPr>
          <a:xfrm>
            <a:off x="615617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Elipsa 193"/>
          <p:cNvSpPr/>
          <p:nvPr/>
        </p:nvSpPr>
        <p:spPr>
          <a:xfrm>
            <a:off x="637220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Elipsa 194"/>
          <p:cNvSpPr/>
          <p:nvPr/>
        </p:nvSpPr>
        <p:spPr>
          <a:xfrm>
            <a:off x="658822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Elipsa 195"/>
          <p:cNvSpPr/>
          <p:nvPr/>
        </p:nvSpPr>
        <p:spPr>
          <a:xfrm>
            <a:off x="680424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Elipsa 196"/>
          <p:cNvSpPr/>
          <p:nvPr/>
        </p:nvSpPr>
        <p:spPr>
          <a:xfrm>
            <a:off x="702027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Elipsa 197"/>
          <p:cNvSpPr/>
          <p:nvPr/>
        </p:nvSpPr>
        <p:spPr>
          <a:xfrm>
            <a:off x="7236296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Elipsa 198"/>
          <p:cNvSpPr/>
          <p:nvPr/>
        </p:nvSpPr>
        <p:spPr>
          <a:xfrm>
            <a:off x="7452320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Elipsa 199"/>
          <p:cNvSpPr/>
          <p:nvPr/>
        </p:nvSpPr>
        <p:spPr>
          <a:xfrm>
            <a:off x="7668344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Elipsa 200"/>
          <p:cNvSpPr/>
          <p:nvPr/>
        </p:nvSpPr>
        <p:spPr>
          <a:xfrm>
            <a:off x="7884368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Elipsa 201"/>
          <p:cNvSpPr/>
          <p:nvPr/>
        </p:nvSpPr>
        <p:spPr>
          <a:xfrm>
            <a:off x="8100392" y="422108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Elipsa 202"/>
          <p:cNvSpPr/>
          <p:nvPr/>
        </p:nvSpPr>
        <p:spPr>
          <a:xfrm>
            <a:off x="615617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Elipsa 203"/>
          <p:cNvSpPr/>
          <p:nvPr/>
        </p:nvSpPr>
        <p:spPr>
          <a:xfrm>
            <a:off x="637220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Elipsa 204"/>
          <p:cNvSpPr/>
          <p:nvPr/>
        </p:nvSpPr>
        <p:spPr>
          <a:xfrm>
            <a:off x="658822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Elipsa 205"/>
          <p:cNvSpPr/>
          <p:nvPr/>
        </p:nvSpPr>
        <p:spPr>
          <a:xfrm>
            <a:off x="680424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Elipsa 206"/>
          <p:cNvSpPr/>
          <p:nvPr/>
        </p:nvSpPr>
        <p:spPr>
          <a:xfrm>
            <a:off x="702027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Elipsa 207"/>
          <p:cNvSpPr/>
          <p:nvPr/>
        </p:nvSpPr>
        <p:spPr>
          <a:xfrm>
            <a:off x="723629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Elipsa 208"/>
          <p:cNvSpPr/>
          <p:nvPr/>
        </p:nvSpPr>
        <p:spPr>
          <a:xfrm>
            <a:off x="745232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Elipsa 209"/>
          <p:cNvSpPr/>
          <p:nvPr/>
        </p:nvSpPr>
        <p:spPr>
          <a:xfrm>
            <a:off x="766834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Elipsa 210"/>
          <p:cNvSpPr/>
          <p:nvPr/>
        </p:nvSpPr>
        <p:spPr>
          <a:xfrm>
            <a:off x="788436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Elipsa 211"/>
          <p:cNvSpPr/>
          <p:nvPr/>
        </p:nvSpPr>
        <p:spPr>
          <a:xfrm>
            <a:off x="810039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Elipsa 212"/>
          <p:cNvSpPr/>
          <p:nvPr/>
        </p:nvSpPr>
        <p:spPr>
          <a:xfrm>
            <a:off x="6156176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Elipsa 213"/>
          <p:cNvSpPr/>
          <p:nvPr/>
        </p:nvSpPr>
        <p:spPr>
          <a:xfrm>
            <a:off x="637220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Elipsa 214"/>
          <p:cNvSpPr/>
          <p:nvPr/>
        </p:nvSpPr>
        <p:spPr>
          <a:xfrm>
            <a:off x="658822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Elipsa 215"/>
          <p:cNvSpPr/>
          <p:nvPr/>
        </p:nvSpPr>
        <p:spPr>
          <a:xfrm>
            <a:off x="6804248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Elipsa 216"/>
          <p:cNvSpPr/>
          <p:nvPr/>
        </p:nvSpPr>
        <p:spPr>
          <a:xfrm>
            <a:off x="7020272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Elipsa 217"/>
          <p:cNvSpPr/>
          <p:nvPr/>
        </p:nvSpPr>
        <p:spPr>
          <a:xfrm>
            <a:off x="7236296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Elipsa 218"/>
          <p:cNvSpPr/>
          <p:nvPr/>
        </p:nvSpPr>
        <p:spPr>
          <a:xfrm>
            <a:off x="745232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Elipsa 219"/>
          <p:cNvSpPr/>
          <p:nvPr/>
        </p:nvSpPr>
        <p:spPr>
          <a:xfrm>
            <a:off x="766834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Elipsa 220"/>
          <p:cNvSpPr/>
          <p:nvPr/>
        </p:nvSpPr>
        <p:spPr>
          <a:xfrm>
            <a:off x="7884368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Elipsa 221"/>
          <p:cNvSpPr/>
          <p:nvPr/>
        </p:nvSpPr>
        <p:spPr>
          <a:xfrm>
            <a:off x="8100392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3" name="Elipsa 222"/>
          <p:cNvSpPr/>
          <p:nvPr/>
        </p:nvSpPr>
        <p:spPr>
          <a:xfrm>
            <a:off x="6156176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Elipsa 223"/>
          <p:cNvSpPr/>
          <p:nvPr/>
        </p:nvSpPr>
        <p:spPr>
          <a:xfrm>
            <a:off x="6372200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Elipsa 224"/>
          <p:cNvSpPr/>
          <p:nvPr/>
        </p:nvSpPr>
        <p:spPr>
          <a:xfrm>
            <a:off x="6588224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Elipsa 225"/>
          <p:cNvSpPr/>
          <p:nvPr/>
        </p:nvSpPr>
        <p:spPr>
          <a:xfrm>
            <a:off x="6804248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Elipsa 226"/>
          <p:cNvSpPr/>
          <p:nvPr/>
        </p:nvSpPr>
        <p:spPr>
          <a:xfrm>
            <a:off x="7020272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Elipsa 227"/>
          <p:cNvSpPr/>
          <p:nvPr/>
        </p:nvSpPr>
        <p:spPr>
          <a:xfrm>
            <a:off x="7236296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Elipsa 228"/>
          <p:cNvSpPr/>
          <p:nvPr/>
        </p:nvSpPr>
        <p:spPr>
          <a:xfrm>
            <a:off x="7452320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Elipsa 229"/>
          <p:cNvSpPr/>
          <p:nvPr/>
        </p:nvSpPr>
        <p:spPr>
          <a:xfrm>
            <a:off x="7668344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Elipsa 230"/>
          <p:cNvSpPr/>
          <p:nvPr/>
        </p:nvSpPr>
        <p:spPr>
          <a:xfrm>
            <a:off x="7884368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Elipsa 231"/>
          <p:cNvSpPr/>
          <p:nvPr/>
        </p:nvSpPr>
        <p:spPr>
          <a:xfrm>
            <a:off x="8100392" y="5085184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Elipsa 232"/>
          <p:cNvSpPr/>
          <p:nvPr/>
        </p:nvSpPr>
        <p:spPr>
          <a:xfrm>
            <a:off x="6156176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Elipsa 233"/>
          <p:cNvSpPr/>
          <p:nvPr/>
        </p:nvSpPr>
        <p:spPr>
          <a:xfrm>
            <a:off x="6372200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Elipsa 234"/>
          <p:cNvSpPr/>
          <p:nvPr/>
        </p:nvSpPr>
        <p:spPr>
          <a:xfrm>
            <a:off x="6588224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Elipsa 235"/>
          <p:cNvSpPr/>
          <p:nvPr/>
        </p:nvSpPr>
        <p:spPr>
          <a:xfrm>
            <a:off x="6804248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Elipsa 236"/>
          <p:cNvSpPr/>
          <p:nvPr/>
        </p:nvSpPr>
        <p:spPr>
          <a:xfrm>
            <a:off x="7020272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Elipsa 237"/>
          <p:cNvSpPr/>
          <p:nvPr/>
        </p:nvSpPr>
        <p:spPr>
          <a:xfrm>
            <a:off x="7236296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Elipsa 238"/>
          <p:cNvSpPr/>
          <p:nvPr/>
        </p:nvSpPr>
        <p:spPr>
          <a:xfrm>
            <a:off x="7452320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0" name="Elipsa 239"/>
          <p:cNvSpPr/>
          <p:nvPr/>
        </p:nvSpPr>
        <p:spPr>
          <a:xfrm>
            <a:off x="7668344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1" name="Elipsa 240"/>
          <p:cNvSpPr/>
          <p:nvPr/>
        </p:nvSpPr>
        <p:spPr>
          <a:xfrm>
            <a:off x="7884368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Elipsa 241"/>
          <p:cNvSpPr/>
          <p:nvPr/>
        </p:nvSpPr>
        <p:spPr>
          <a:xfrm>
            <a:off x="8100392" y="5373216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Elipsa 242"/>
          <p:cNvSpPr/>
          <p:nvPr/>
        </p:nvSpPr>
        <p:spPr>
          <a:xfrm>
            <a:off x="6156176" y="566124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Elipsa 243"/>
          <p:cNvSpPr/>
          <p:nvPr/>
        </p:nvSpPr>
        <p:spPr>
          <a:xfrm>
            <a:off x="61156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Elipsa 244"/>
          <p:cNvSpPr/>
          <p:nvPr/>
        </p:nvSpPr>
        <p:spPr>
          <a:xfrm>
            <a:off x="82758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Elipsa 245"/>
          <p:cNvSpPr/>
          <p:nvPr/>
        </p:nvSpPr>
        <p:spPr>
          <a:xfrm>
            <a:off x="104360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Elipsa 246"/>
          <p:cNvSpPr/>
          <p:nvPr/>
        </p:nvSpPr>
        <p:spPr>
          <a:xfrm>
            <a:off x="125963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Elipsa 247"/>
          <p:cNvSpPr/>
          <p:nvPr/>
        </p:nvSpPr>
        <p:spPr>
          <a:xfrm>
            <a:off x="147565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Elipsa 248"/>
          <p:cNvSpPr/>
          <p:nvPr/>
        </p:nvSpPr>
        <p:spPr>
          <a:xfrm>
            <a:off x="1691680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0" name="Elipsa 249"/>
          <p:cNvSpPr/>
          <p:nvPr/>
        </p:nvSpPr>
        <p:spPr>
          <a:xfrm>
            <a:off x="1907704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Elipsa 250"/>
          <p:cNvSpPr/>
          <p:nvPr/>
        </p:nvSpPr>
        <p:spPr>
          <a:xfrm>
            <a:off x="2123728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Elipsa 251"/>
          <p:cNvSpPr/>
          <p:nvPr/>
        </p:nvSpPr>
        <p:spPr>
          <a:xfrm>
            <a:off x="2339752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3" name="Elipsa 252"/>
          <p:cNvSpPr/>
          <p:nvPr/>
        </p:nvSpPr>
        <p:spPr>
          <a:xfrm>
            <a:off x="2555776" y="2204864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Elipsa 253"/>
          <p:cNvSpPr/>
          <p:nvPr/>
        </p:nvSpPr>
        <p:spPr>
          <a:xfrm>
            <a:off x="61156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5" name="Elipsa 254"/>
          <p:cNvSpPr/>
          <p:nvPr/>
        </p:nvSpPr>
        <p:spPr>
          <a:xfrm>
            <a:off x="82758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6" name="Elipsa 255"/>
          <p:cNvSpPr/>
          <p:nvPr/>
        </p:nvSpPr>
        <p:spPr>
          <a:xfrm>
            <a:off x="104360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Elipsa 256"/>
          <p:cNvSpPr/>
          <p:nvPr/>
        </p:nvSpPr>
        <p:spPr>
          <a:xfrm>
            <a:off x="125963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Elipsa 257"/>
          <p:cNvSpPr/>
          <p:nvPr/>
        </p:nvSpPr>
        <p:spPr>
          <a:xfrm>
            <a:off x="147565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Elipsa 258"/>
          <p:cNvSpPr/>
          <p:nvPr/>
        </p:nvSpPr>
        <p:spPr>
          <a:xfrm>
            <a:off x="1691680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0" name="Elipsa 259"/>
          <p:cNvSpPr/>
          <p:nvPr/>
        </p:nvSpPr>
        <p:spPr>
          <a:xfrm>
            <a:off x="1907704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1" name="Elipsa 260"/>
          <p:cNvSpPr/>
          <p:nvPr/>
        </p:nvSpPr>
        <p:spPr>
          <a:xfrm>
            <a:off x="2123728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2" name="Elipsa 261"/>
          <p:cNvSpPr/>
          <p:nvPr/>
        </p:nvSpPr>
        <p:spPr>
          <a:xfrm>
            <a:off x="2339752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3" name="Elipsa 262"/>
          <p:cNvSpPr/>
          <p:nvPr/>
        </p:nvSpPr>
        <p:spPr>
          <a:xfrm>
            <a:off x="2555776" y="2492896"/>
            <a:ext cx="194320" cy="19432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5" name="Přímá spojovací čára 264"/>
          <p:cNvCxnSpPr/>
          <p:nvPr/>
        </p:nvCxnSpPr>
        <p:spPr>
          <a:xfrm>
            <a:off x="539552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6" name="Přímá spojovací čára 265"/>
          <p:cNvCxnSpPr/>
          <p:nvPr/>
        </p:nvCxnSpPr>
        <p:spPr>
          <a:xfrm>
            <a:off x="611560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9" name="Přímá spojovací čára 268"/>
          <p:cNvCxnSpPr/>
          <p:nvPr/>
        </p:nvCxnSpPr>
        <p:spPr>
          <a:xfrm>
            <a:off x="3347864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0" name="Přímá spojovací čára 269"/>
          <p:cNvCxnSpPr/>
          <p:nvPr/>
        </p:nvCxnSpPr>
        <p:spPr>
          <a:xfrm>
            <a:off x="6156176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1" name="Přímá spojovací čára 270"/>
          <p:cNvCxnSpPr/>
          <p:nvPr/>
        </p:nvCxnSpPr>
        <p:spPr>
          <a:xfrm>
            <a:off x="3491880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2" name="Přímá spojovací čára 271"/>
          <p:cNvCxnSpPr/>
          <p:nvPr/>
        </p:nvCxnSpPr>
        <p:spPr>
          <a:xfrm>
            <a:off x="6228184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3" name="TextovéPole 272"/>
          <p:cNvSpPr txBox="1"/>
          <p:nvPr/>
        </p:nvSpPr>
        <p:spPr>
          <a:xfrm>
            <a:off x="683568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27-8=</a:t>
            </a:r>
            <a:endParaRPr lang="cs-CZ" sz="2400" dirty="0"/>
          </a:p>
        </p:txBody>
      </p:sp>
      <p:sp>
        <p:nvSpPr>
          <p:cNvPr id="274" name="TextovéPole 273"/>
          <p:cNvSpPr txBox="1"/>
          <p:nvPr/>
        </p:nvSpPr>
        <p:spPr>
          <a:xfrm>
            <a:off x="3563888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35-6=</a:t>
            </a:r>
            <a:endParaRPr lang="cs-CZ" sz="2400" dirty="0"/>
          </a:p>
        </p:txBody>
      </p:sp>
      <p:sp>
        <p:nvSpPr>
          <p:cNvPr id="275" name="TextovéPole 274"/>
          <p:cNvSpPr txBox="1"/>
          <p:nvPr/>
        </p:nvSpPr>
        <p:spPr>
          <a:xfrm>
            <a:off x="6300192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54-9=</a:t>
            </a:r>
            <a:endParaRPr lang="cs-CZ" sz="2400" dirty="0"/>
          </a:p>
        </p:txBody>
      </p:sp>
      <p:sp>
        <p:nvSpPr>
          <p:cNvPr id="278" name="Elipsa 277"/>
          <p:cNvSpPr/>
          <p:nvPr/>
        </p:nvSpPr>
        <p:spPr>
          <a:xfrm>
            <a:off x="6372200" y="566124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9" name="Elipsa 278"/>
          <p:cNvSpPr/>
          <p:nvPr/>
        </p:nvSpPr>
        <p:spPr>
          <a:xfrm>
            <a:off x="6588224" y="566124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0" name="Elipsa 279"/>
          <p:cNvSpPr/>
          <p:nvPr/>
        </p:nvSpPr>
        <p:spPr>
          <a:xfrm>
            <a:off x="6804248" y="5661248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7" name="Přímá spojovací čára 266"/>
          <p:cNvCxnSpPr/>
          <p:nvPr/>
        </p:nvCxnSpPr>
        <p:spPr>
          <a:xfrm flipH="1">
            <a:off x="8172400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8" name="Přímá spojovací čára 267"/>
          <p:cNvCxnSpPr/>
          <p:nvPr/>
        </p:nvCxnSpPr>
        <p:spPr>
          <a:xfrm flipH="1">
            <a:off x="2555776" y="2420888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6" name="Přímá spojovací čára 275"/>
          <p:cNvCxnSpPr/>
          <p:nvPr/>
        </p:nvCxnSpPr>
        <p:spPr>
          <a:xfrm flipH="1">
            <a:off x="611560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7" name="Přímá spojovací čára 276"/>
          <p:cNvCxnSpPr/>
          <p:nvPr/>
        </p:nvCxnSpPr>
        <p:spPr>
          <a:xfrm flipH="1">
            <a:off x="827584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1" name="Přímá spojovací čára 280"/>
          <p:cNvCxnSpPr/>
          <p:nvPr/>
        </p:nvCxnSpPr>
        <p:spPr>
          <a:xfrm flipH="1">
            <a:off x="1043608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2" name="Přímá spojovací čára 281"/>
          <p:cNvCxnSpPr/>
          <p:nvPr/>
        </p:nvCxnSpPr>
        <p:spPr>
          <a:xfrm flipH="1">
            <a:off x="4788024" y="2492896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3" name="Přímá spojovací čára 282"/>
          <p:cNvCxnSpPr/>
          <p:nvPr/>
        </p:nvCxnSpPr>
        <p:spPr>
          <a:xfrm flipH="1">
            <a:off x="5004048" y="2492896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4" name="Přímá spojovací čára 283"/>
          <p:cNvCxnSpPr/>
          <p:nvPr/>
        </p:nvCxnSpPr>
        <p:spPr>
          <a:xfrm flipH="1">
            <a:off x="5220072" y="2492896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5" name="Přímá spojovací čára 284"/>
          <p:cNvCxnSpPr/>
          <p:nvPr/>
        </p:nvCxnSpPr>
        <p:spPr>
          <a:xfrm flipH="1">
            <a:off x="5436096" y="2492896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6" name="Přímá spojovací čára 285"/>
          <p:cNvCxnSpPr/>
          <p:nvPr/>
        </p:nvCxnSpPr>
        <p:spPr>
          <a:xfrm flipH="1">
            <a:off x="3491880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7" name="Přímá spojovací čára 286"/>
          <p:cNvCxnSpPr/>
          <p:nvPr/>
        </p:nvCxnSpPr>
        <p:spPr>
          <a:xfrm flipH="1">
            <a:off x="6228184" y="2996952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8" name="Přímá spojovací čára 287"/>
          <p:cNvCxnSpPr/>
          <p:nvPr/>
        </p:nvCxnSpPr>
        <p:spPr>
          <a:xfrm flipH="1">
            <a:off x="6444208" y="2996952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9" name="Přímá spojovací čára 288"/>
          <p:cNvCxnSpPr/>
          <p:nvPr/>
        </p:nvCxnSpPr>
        <p:spPr>
          <a:xfrm flipH="1">
            <a:off x="6660232" y="2996952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0" name="Přímá spojovací čára 289"/>
          <p:cNvCxnSpPr/>
          <p:nvPr/>
        </p:nvCxnSpPr>
        <p:spPr>
          <a:xfrm flipH="1">
            <a:off x="6876256" y="2996952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1" name="Přímá spojovací čára 290"/>
          <p:cNvCxnSpPr/>
          <p:nvPr/>
        </p:nvCxnSpPr>
        <p:spPr>
          <a:xfrm flipH="1">
            <a:off x="7092280" y="2996952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2" name="Přímá spojovací čára 291"/>
          <p:cNvCxnSpPr/>
          <p:nvPr/>
        </p:nvCxnSpPr>
        <p:spPr>
          <a:xfrm flipH="1">
            <a:off x="7956376" y="2708920"/>
            <a:ext cx="216024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3" name="Elipsa 292"/>
          <p:cNvSpPr/>
          <p:nvPr/>
        </p:nvSpPr>
        <p:spPr>
          <a:xfrm>
            <a:off x="61156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4" name="Elipsa 293"/>
          <p:cNvSpPr/>
          <p:nvPr/>
        </p:nvSpPr>
        <p:spPr>
          <a:xfrm>
            <a:off x="82758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5" name="Elipsa 294"/>
          <p:cNvSpPr/>
          <p:nvPr/>
        </p:nvSpPr>
        <p:spPr>
          <a:xfrm>
            <a:off x="104360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" name="Elipsa 295"/>
          <p:cNvSpPr/>
          <p:nvPr/>
        </p:nvSpPr>
        <p:spPr>
          <a:xfrm>
            <a:off x="125963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7" name="Elipsa 296"/>
          <p:cNvSpPr/>
          <p:nvPr/>
        </p:nvSpPr>
        <p:spPr>
          <a:xfrm>
            <a:off x="147565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8" name="Elipsa 297"/>
          <p:cNvSpPr/>
          <p:nvPr/>
        </p:nvSpPr>
        <p:spPr>
          <a:xfrm>
            <a:off x="169168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Elipsa 298"/>
          <p:cNvSpPr/>
          <p:nvPr/>
        </p:nvSpPr>
        <p:spPr>
          <a:xfrm>
            <a:off x="190770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0" name="Elipsa 299"/>
          <p:cNvSpPr/>
          <p:nvPr/>
        </p:nvSpPr>
        <p:spPr>
          <a:xfrm>
            <a:off x="212372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Elipsa 300"/>
          <p:cNvSpPr/>
          <p:nvPr/>
        </p:nvSpPr>
        <p:spPr>
          <a:xfrm>
            <a:off x="233975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2" name="Elipsa 301"/>
          <p:cNvSpPr/>
          <p:nvPr/>
        </p:nvSpPr>
        <p:spPr>
          <a:xfrm>
            <a:off x="255577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3" name="Elipsa 302"/>
          <p:cNvSpPr/>
          <p:nvPr/>
        </p:nvSpPr>
        <p:spPr>
          <a:xfrm>
            <a:off x="61156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4" name="Elipsa 303"/>
          <p:cNvSpPr/>
          <p:nvPr/>
        </p:nvSpPr>
        <p:spPr>
          <a:xfrm>
            <a:off x="82758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5" name="Elipsa 304"/>
          <p:cNvSpPr/>
          <p:nvPr/>
        </p:nvSpPr>
        <p:spPr>
          <a:xfrm>
            <a:off x="1043608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6" name="Elipsa 305"/>
          <p:cNvSpPr/>
          <p:nvPr/>
        </p:nvSpPr>
        <p:spPr>
          <a:xfrm>
            <a:off x="1259632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Elipsa 306"/>
          <p:cNvSpPr/>
          <p:nvPr/>
        </p:nvSpPr>
        <p:spPr>
          <a:xfrm>
            <a:off x="1475656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8" name="Elipsa 307"/>
          <p:cNvSpPr/>
          <p:nvPr/>
        </p:nvSpPr>
        <p:spPr>
          <a:xfrm>
            <a:off x="1691680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9" name="Elipsa 308"/>
          <p:cNvSpPr/>
          <p:nvPr/>
        </p:nvSpPr>
        <p:spPr>
          <a:xfrm>
            <a:off x="1907704" y="4797152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znázorňuj na počtářských čtverečcích a vypočítej je rozkladem.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37084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 smtClean="0"/>
                        <a:t>100</a:t>
                      </a:r>
                      <a:endParaRPr lang="cs-CZ" sz="11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17-8=</a:t>
            </a:r>
          </a:p>
          <a:p>
            <a:r>
              <a:rPr lang="cs-CZ" dirty="0" smtClean="0"/>
              <a:t>43-5=</a:t>
            </a:r>
          </a:p>
          <a:p>
            <a:r>
              <a:rPr lang="cs-CZ" dirty="0" smtClean="0"/>
              <a:t>36-7=</a:t>
            </a:r>
          </a:p>
          <a:p>
            <a:r>
              <a:rPr lang="cs-CZ" dirty="0" smtClean="0"/>
              <a:t>22-3=</a:t>
            </a:r>
          </a:p>
          <a:p>
            <a:r>
              <a:rPr lang="cs-CZ" dirty="0" smtClean="0"/>
              <a:t>78-9=</a:t>
            </a:r>
          </a:p>
          <a:p>
            <a:r>
              <a:rPr lang="cs-CZ" dirty="0" smtClean="0"/>
              <a:t>61-4=</a:t>
            </a:r>
          </a:p>
          <a:p>
            <a:r>
              <a:rPr lang="cs-CZ" dirty="0" smtClean="0"/>
              <a:t>84-7=</a:t>
            </a:r>
          </a:p>
          <a:p>
            <a:r>
              <a:rPr lang="cs-CZ" dirty="0" smtClean="0"/>
              <a:t>51-2=</a:t>
            </a:r>
          </a:p>
          <a:p>
            <a:r>
              <a:rPr lang="cs-CZ" dirty="0" smtClean="0"/>
              <a:t>25-8=</a:t>
            </a:r>
          </a:p>
          <a:p>
            <a:r>
              <a:rPr lang="cs-CZ" dirty="0" smtClean="0"/>
              <a:t>45-6=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156176" y="1988840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56176" y="2420888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56176" y="2852936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156176" y="3284984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156176" y="371703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156176" y="4149080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56176" y="4581128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56176" y="5013176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156176" y="5445224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156176" y="587727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příklad a odkryj pouze správný výsledek.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3672408" cy="459797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21-3=M</a:t>
            </a:r>
          </a:p>
          <a:p>
            <a:r>
              <a:rPr lang="cs-CZ" dirty="0" smtClean="0"/>
              <a:t>35-6=          A</a:t>
            </a:r>
          </a:p>
          <a:p>
            <a:r>
              <a:rPr lang="cs-CZ" dirty="0" smtClean="0"/>
              <a:t>45-8= T</a:t>
            </a:r>
          </a:p>
          <a:p>
            <a:r>
              <a:rPr lang="cs-CZ" dirty="0" smtClean="0"/>
              <a:t>52-7=                    E</a:t>
            </a:r>
          </a:p>
          <a:p>
            <a:r>
              <a:rPr lang="cs-CZ" dirty="0" smtClean="0"/>
              <a:t>76-9=          M</a:t>
            </a:r>
          </a:p>
          <a:p>
            <a:r>
              <a:rPr lang="cs-CZ" dirty="0" smtClean="0"/>
              <a:t>91-2=          A</a:t>
            </a:r>
          </a:p>
          <a:p>
            <a:r>
              <a:rPr lang="cs-CZ" dirty="0" smtClean="0"/>
              <a:t>64-6= T</a:t>
            </a:r>
          </a:p>
          <a:p>
            <a:r>
              <a:rPr lang="cs-CZ" dirty="0" smtClean="0"/>
              <a:t>83-7=                   I</a:t>
            </a:r>
          </a:p>
          <a:p>
            <a:r>
              <a:rPr lang="cs-CZ" dirty="0" smtClean="0"/>
              <a:t>75-8= K</a:t>
            </a:r>
          </a:p>
          <a:p>
            <a:r>
              <a:rPr lang="cs-CZ" dirty="0" smtClean="0"/>
              <a:t>66-9= A</a:t>
            </a:r>
          </a:p>
          <a:p>
            <a:r>
              <a:rPr lang="cs-CZ" dirty="0" smtClean="0"/>
              <a:t>23-9=          J</a:t>
            </a:r>
          </a:p>
          <a:p>
            <a:r>
              <a:rPr lang="cs-CZ" dirty="0" smtClean="0"/>
              <a:t>52-4=                   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5242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77-8=            Z</a:t>
            </a:r>
          </a:p>
          <a:p>
            <a:r>
              <a:rPr lang="cs-CZ" dirty="0" smtClean="0"/>
              <a:t>83-9=  Á</a:t>
            </a:r>
          </a:p>
          <a:p>
            <a:r>
              <a:rPr lang="cs-CZ" dirty="0" smtClean="0"/>
              <a:t>54-7=                      B</a:t>
            </a:r>
          </a:p>
          <a:p>
            <a:r>
              <a:rPr lang="cs-CZ" dirty="0" smtClean="0"/>
              <a:t>25-7=                      A</a:t>
            </a:r>
          </a:p>
          <a:p>
            <a:r>
              <a:rPr lang="cs-CZ" dirty="0" smtClean="0"/>
              <a:t>64-9=            V</a:t>
            </a:r>
          </a:p>
          <a:p>
            <a:r>
              <a:rPr lang="cs-CZ" dirty="0" smtClean="0"/>
              <a:t>37-8=  N</a:t>
            </a:r>
          </a:p>
          <a:p>
            <a:r>
              <a:rPr lang="cs-CZ" dirty="0" smtClean="0"/>
              <a:t>56-7=            É</a:t>
            </a:r>
          </a:p>
          <a:p>
            <a:r>
              <a:rPr lang="cs-CZ" dirty="0" smtClean="0"/>
              <a:t>65-8=  H</a:t>
            </a:r>
          </a:p>
          <a:p>
            <a:r>
              <a:rPr lang="cs-CZ" dirty="0" smtClean="0"/>
              <a:t>24-6=                       R</a:t>
            </a:r>
          </a:p>
          <a:p>
            <a:r>
              <a:rPr lang="cs-CZ" dirty="0" smtClean="0"/>
              <a:t>93-8=   A</a:t>
            </a:r>
          </a:p>
          <a:p>
            <a:r>
              <a:rPr lang="cs-CZ" dirty="0" smtClean="0"/>
              <a:t>52-5=              N</a:t>
            </a:r>
          </a:p>
          <a:p>
            <a:r>
              <a:rPr lang="cs-CZ" dirty="0" smtClean="0"/>
              <a:t>61-3=                        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17008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915816" y="53012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38610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57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619672" y="38610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58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35010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88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267744" y="35010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89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619672" y="35010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91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915816" y="31409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68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619672" y="31409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66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267744" y="31409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67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2267744" y="27809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46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1619672" y="27809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44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915816" y="24208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2267744" y="24208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915816" y="20608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31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619672" y="20608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2915816" y="17008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2267744" y="17008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22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915816" y="27809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45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1619672" y="24208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37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2267744" y="20608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29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2267744" y="53012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1619672" y="530120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2915816" y="49411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58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2267744" y="49411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63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1619672" y="494116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57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2915816" y="45811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68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2267744" y="45811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66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1619672" y="458112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67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2915816" y="42210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76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2267744" y="42210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75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1619672" y="422108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77</a:t>
            </a:r>
            <a:endParaRPr lang="cs-CZ" sz="2400" dirty="0"/>
          </a:p>
        </p:txBody>
      </p:sp>
      <p:sp>
        <p:nvSpPr>
          <p:cNvPr id="37" name="Obdélník 36"/>
          <p:cNvSpPr/>
          <p:nvPr/>
        </p:nvSpPr>
        <p:spPr>
          <a:xfrm>
            <a:off x="2915816" y="38610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59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2915816" y="56612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2267744" y="56612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1619672" y="5661248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46</a:t>
            </a:r>
            <a:endParaRPr lang="cs-CZ" sz="2400" dirty="0"/>
          </a:p>
        </p:txBody>
      </p:sp>
      <p:sp>
        <p:nvSpPr>
          <p:cNvPr id="44" name="Obdélník 43"/>
          <p:cNvSpPr/>
          <p:nvPr/>
        </p:nvSpPr>
        <p:spPr>
          <a:xfrm>
            <a:off x="5796136" y="16288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68</a:t>
            </a:r>
            <a:endParaRPr lang="cs-CZ" sz="2400" dirty="0"/>
          </a:p>
        </p:txBody>
      </p:sp>
      <p:sp>
        <p:nvSpPr>
          <p:cNvPr id="45" name="Obdélník 44"/>
          <p:cNvSpPr/>
          <p:nvPr/>
        </p:nvSpPr>
        <p:spPr>
          <a:xfrm>
            <a:off x="7092280" y="52292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46" name="Obdélník 45"/>
          <p:cNvSpPr/>
          <p:nvPr/>
        </p:nvSpPr>
        <p:spPr>
          <a:xfrm>
            <a:off x="6444208" y="37890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49</a:t>
            </a:r>
            <a:endParaRPr lang="cs-CZ" sz="2400" dirty="0"/>
          </a:p>
        </p:txBody>
      </p:sp>
      <p:sp>
        <p:nvSpPr>
          <p:cNvPr id="47" name="Obdélník 46"/>
          <p:cNvSpPr/>
          <p:nvPr/>
        </p:nvSpPr>
        <p:spPr>
          <a:xfrm>
            <a:off x="5796136" y="37890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48" name="Obdélník 47"/>
          <p:cNvSpPr/>
          <p:nvPr/>
        </p:nvSpPr>
        <p:spPr>
          <a:xfrm>
            <a:off x="7092280" y="34290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27</a:t>
            </a:r>
            <a:endParaRPr lang="cs-CZ" sz="2400" dirty="0"/>
          </a:p>
        </p:txBody>
      </p:sp>
      <p:sp>
        <p:nvSpPr>
          <p:cNvPr id="49" name="Obdélník 48"/>
          <p:cNvSpPr/>
          <p:nvPr/>
        </p:nvSpPr>
        <p:spPr>
          <a:xfrm>
            <a:off x="6444208" y="34290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50" name="Obdélník 49"/>
          <p:cNvSpPr/>
          <p:nvPr/>
        </p:nvSpPr>
        <p:spPr>
          <a:xfrm>
            <a:off x="5796136" y="34290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29</a:t>
            </a:r>
            <a:endParaRPr lang="cs-CZ" sz="2400" dirty="0"/>
          </a:p>
        </p:txBody>
      </p:sp>
      <p:sp>
        <p:nvSpPr>
          <p:cNvPr id="51" name="Obdélník 50"/>
          <p:cNvSpPr/>
          <p:nvPr/>
        </p:nvSpPr>
        <p:spPr>
          <a:xfrm>
            <a:off x="7092280" y="30689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</a:t>
            </a:r>
            <a:endParaRPr lang="cs-CZ" sz="2400" dirty="0"/>
          </a:p>
        </p:txBody>
      </p:sp>
      <p:sp>
        <p:nvSpPr>
          <p:cNvPr id="52" name="Obdélník 51"/>
          <p:cNvSpPr/>
          <p:nvPr/>
        </p:nvSpPr>
        <p:spPr>
          <a:xfrm>
            <a:off x="5796136" y="30689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65</a:t>
            </a:r>
            <a:endParaRPr lang="cs-CZ" sz="2400" dirty="0"/>
          </a:p>
        </p:txBody>
      </p:sp>
      <p:sp>
        <p:nvSpPr>
          <p:cNvPr id="53" name="Obdélník 52"/>
          <p:cNvSpPr/>
          <p:nvPr/>
        </p:nvSpPr>
        <p:spPr>
          <a:xfrm>
            <a:off x="6444208" y="30689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55</a:t>
            </a:r>
            <a:endParaRPr lang="cs-CZ" sz="2400" dirty="0"/>
          </a:p>
        </p:txBody>
      </p:sp>
      <p:sp>
        <p:nvSpPr>
          <p:cNvPr id="54" name="Obdélník 53"/>
          <p:cNvSpPr/>
          <p:nvPr/>
        </p:nvSpPr>
        <p:spPr>
          <a:xfrm>
            <a:off x="6444208" y="27089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55" name="Obdélník 54"/>
          <p:cNvSpPr/>
          <p:nvPr/>
        </p:nvSpPr>
        <p:spPr>
          <a:xfrm>
            <a:off x="5796136" y="27089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</a:t>
            </a:r>
            <a:endParaRPr lang="cs-CZ" sz="2400" dirty="0"/>
          </a:p>
        </p:txBody>
      </p:sp>
      <p:sp>
        <p:nvSpPr>
          <p:cNvPr id="56" name="Obdélník 55"/>
          <p:cNvSpPr/>
          <p:nvPr/>
        </p:nvSpPr>
        <p:spPr>
          <a:xfrm>
            <a:off x="7092280" y="23488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</a:t>
            </a:r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6444208" y="23488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58" name="Obdélník 57"/>
          <p:cNvSpPr/>
          <p:nvPr/>
        </p:nvSpPr>
        <p:spPr>
          <a:xfrm>
            <a:off x="7092280" y="19888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76</a:t>
            </a:r>
            <a:endParaRPr lang="cs-CZ" sz="2400" dirty="0"/>
          </a:p>
        </p:txBody>
      </p:sp>
      <p:sp>
        <p:nvSpPr>
          <p:cNvPr id="59" name="Obdélník 58"/>
          <p:cNvSpPr/>
          <p:nvPr/>
        </p:nvSpPr>
        <p:spPr>
          <a:xfrm>
            <a:off x="5796136" y="19888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74</a:t>
            </a:r>
            <a:endParaRPr lang="cs-CZ" sz="2400" dirty="0"/>
          </a:p>
        </p:txBody>
      </p:sp>
      <p:sp>
        <p:nvSpPr>
          <p:cNvPr id="60" name="Obdélník 59"/>
          <p:cNvSpPr/>
          <p:nvPr/>
        </p:nvSpPr>
        <p:spPr>
          <a:xfrm>
            <a:off x="7092280" y="16288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67</a:t>
            </a:r>
            <a:endParaRPr lang="cs-CZ" sz="2400" dirty="0"/>
          </a:p>
        </p:txBody>
      </p:sp>
      <p:sp>
        <p:nvSpPr>
          <p:cNvPr id="61" name="Obdélník 60"/>
          <p:cNvSpPr/>
          <p:nvPr/>
        </p:nvSpPr>
        <p:spPr>
          <a:xfrm>
            <a:off x="6444208" y="16288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69</a:t>
            </a:r>
            <a:endParaRPr lang="cs-CZ" sz="2400" dirty="0"/>
          </a:p>
        </p:txBody>
      </p:sp>
      <p:sp>
        <p:nvSpPr>
          <p:cNvPr id="62" name="Obdélník 61"/>
          <p:cNvSpPr/>
          <p:nvPr/>
        </p:nvSpPr>
        <p:spPr>
          <a:xfrm>
            <a:off x="7092280" y="27089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5796136" y="23488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46</a:t>
            </a:r>
            <a:endParaRPr lang="cs-CZ" sz="2400" dirty="0"/>
          </a:p>
        </p:txBody>
      </p:sp>
      <p:sp>
        <p:nvSpPr>
          <p:cNvPr id="64" name="Obdélník 63"/>
          <p:cNvSpPr/>
          <p:nvPr/>
        </p:nvSpPr>
        <p:spPr>
          <a:xfrm>
            <a:off x="6444208" y="19888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75</a:t>
            </a:r>
            <a:endParaRPr lang="cs-CZ" sz="2400" dirty="0"/>
          </a:p>
        </p:txBody>
      </p:sp>
      <p:sp>
        <p:nvSpPr>
          <p:cNvPr id="65" name="Obdélník 64"/>
          <p:cNvSpPr/>
          <p:nvPr/>
        </p:nvSpPr>
        <p:spPr>
          <a:xfrm>
            <a:off x="6444208" y="52292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</a:t>
            </a:r>
            <a:endParaRPr lang="cs-CZ" sz="2400" dirty="0"/>
          </a:p>
        </p:txBody>
      </p:sp>
      <p:sp>
        <p:nvSpPr>
          <p:cNvPr id="66" name="Obdélník 65"/>
          <p:cNvSpPr/>
          <p:nvPr/>
        </p:nvSpPr>
        <p:spPr>
          <a:xfrm>
            <a:off x="5796136" y="522920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46</a:t>
            </a:r>
            <a:endParaRPr lang="cs-CZ" sz="2400" dirty="0"/>
          </a:p>
        </p:txBody>
      </p:sp>
      <p:sp>
        <p:nvSpPr>
          <p:cNvPr id="67" name="Obdélník 66"/>
          <p:cNvSpPr/>
          <p:nvPr/>
        </p:nvSpPr>
        <p:spPr>
          <a:xfrm>
            <a:off x="7092280" y="48691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87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6444208" y="48691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86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5796136" y="486916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85</a:t>
            </a:r>
            <a:endParaRPr lang="cs-CZ" sz="2400" dirty="0"/>
          </a:p>
        </p:txBody>
      </p:sp>
      <p:sp>
        <p:nvSpPr>
          <p:cNvPr id="70" name="Obdélník 69"/>
          <p:cNvSpPr/>
          <p:nvPr/>
        </p:nvSpPr>
        <p:spPr>
          <a:xfrm>
            <a:off x="7092280" y="45091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71" name="Obdélník 70"/>
          <p:cNvSpPr/>
          <p:nvPr/>
        </p:nvSpPr>
        <p:spPr>
          <a:xfrm>
            <a:off x="6444208" y="45091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72" name="Obdélník 71"/>
          <p:cNvSpPr/>
          <p:nvPr/>
        </p:nvSpPr>
        <p:spPr>
          <a:xfrm>
            <a:off x="5796136" y="450912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73" name="Obdélník 72"/>
          <p:cNvSpPr/>
          <p:nvPr/>
        </p:nvSpPr>
        <p:spPr>
          <a:xfrm>
            <a:off x="7092280" y="41490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56</a:t>
            </a:r>
            <a:endParaRPr lang="cs-CZ" sz="2400" dirty="0"/>
          </a:p>
        </p:txBody>
      </p:sp>
      <p:sp>
        <p:nvSpPr>
          <p:cNvPr id="74" name="Obdélník 73"/>
          <p:cNvSpPr/>
          <p:nvPr/>
        </p:nvSpPr>
        <p:spPr>
          <a:xfrm>
            <a:off x="6444208" y="41490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58</a:t>
            </a:r>
            <a:endParaRPr lang="cs-CZ" sz="2400" dirty="0"/>
          </a:p>
        </p:txBody>
      </p:sp>
      <p:sp>
        <p:nvSpPr>
          <p:cNvPr id="75" name="Obdélník 74"/>
          <p:cNvSpPr/>
          <p:nvPr/>
        </p:nvSpPr>
        <p:spPr>
          <a:xfrm>
            <a:off x="5796136" y="414908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57</a:t>
            </a:r>
            <a:endParaRPr lang="cs-CZ" sz="2400" dirty="0"/>
          </a:p>
        </p:txBody>
      </p:sp>
      <p:sp>
        <p:nvSpPr>
          <p:cNvPr id="76" name="Obdélník 75"/>
          <p:cNvSpPr/>
          <p:nvPr/>
        </p:nvSpPr>
        <p:spPr>
          <a:xfrm>
            <a:off x="7092280" y="37890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</a:t>
            </a:r>
            <a:endParaRPr lang="cs-CZ" sz="2400" dirty="0"/>
          </a:p>
        </p:txBody>
      </p:sp>
      <p:sp>
        <p:nvSpPr>
          <p:cNvPr id="77" name="Obdélník 76"/>
          <p:cNvSpPr/>
          <p:nvPr/>
        </p:nvSpPr>
        <p:spPr>
          <a:xfrm>
            <a:off x="7092280" y="55892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58</a:t>
            </a:r>
            <a:endParaRPr lang="cs-CZ" sz="2400" dirty="0"/>
          </a:p>
        </p:txBody>
      </p:sp>
      <p:sp>
        <p:nvSpPr>
          <p:cNvPr id="78" name="Obdélník 77"/>
          <p:cNvSpPr/>
          <p:nvPr/>
        </p:nvSpPr>
        <p:spPr>
          <a:xfrm>
            <a:off x="6444208" y="55892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57</a:t>
            </a:r>
            <a:endParaRPr lang="cs-CZ" sz="2400" dirty="0"/>
          </a:p>
        </p:txBody>
      </p:sp>
      <p:sp>
        <p:nvSpPr>
          <p:cNvPr id="79" name="Obdélník 78"/>
          <p:cNvSpPr/>
          <p:nvPr/>
        </p:nvSpPr>
        <p:spPr>
          <a:xfrm>
            <a:off x="5796136" y="5589240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59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988</TotalTime>
  <Words>458</Words>
  <Application>Microsoft Office PowerPoint</Application>
  <PresentationFormat>Předvádění na obrazovce (4:3)</PresentationFormat>
  <Paragraphs>227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Zapiš příklady podle znázornění (rozkladem), škrtni kuličky a vypočítej příklad.</vt:lpstr>
      <vt:lpstr>Příklady znázorňuj na počtářských čtverečcích a vypočítej je rozkladem.</vt:lpstr>
      <vt:lpstr>Vypočítej příklad a odkryj pouze správný výsledek.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121</cp:revision>
  <dcterms:created xsi:type="dcterms:W3CDTF">2011-08-21T15:31:45Z</dcterms:created>
  <dcterms:modified xsi:type="dcterms:W3CDTF">2012-01-29T13:48:34Z</dcterms:modified>
</cp:coreProperties>
</file>