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78" autoAdjust="0"/>
    <p:restoredTop sz="86410" autoAdjust="0"/>
  </p:normalViewPr>
  <p:slideViewPr>
    <p:cSldViewPr>
      <p:cViewPr varScale="1">
        <p:scale>
          <a:sx n="44" d="100"/>
          <a:sy n="44" d="100"/>
        </p:scale>
        <p:origin x="-148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64" y="216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52D15C-D79D-4524-A129-3C2A7AB212F3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3A586-8786-4E37-8F93-DAAF2C6046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917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9D7D9-50C9-4067-A852-0A04CD088DF6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90422-66E9-4EF7-AF00-A28D1A05BC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4636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C35A7-154B-4471-8FA0-DF08154D0AA4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C4917-930E-47D9-9FD3-C62BE908EA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2008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062F1C-1ABD-4387-A78B-E2AAF9315872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2431E-699E-4B20-8A5F-81799F554C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1430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7C67A8-9BF7-46D1-BB9B-084151386C21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D03FF-F092-4E61-A541-758C0CBBDA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8106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009DFD-3E74-473C-944B-24C42DBA0D18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EB47D6-F72F-4808-9490-67F7517C1D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4060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1CB45-79C4-4859-82CD-B8377872F01E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C7C6A2-6759-4D82-88FF-5172702FE5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533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F5967D-11FC-4BE8-8FD1-8556CA990CD6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F20007-4100-40BC-B652-0584793137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6465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0A7377-048B-429D-B42C-647E60EA04CF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C5B11-5E1D-4B87-9B97-AD27D0E691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3658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4444B7-1579-4A44-96A4-AFFC22040FE4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590D95-45A4-48EC-AA0E-2D7B2FF60D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0530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80BE27-AEB5-46FC-BABB-3D58EE3F697E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0231E8-6073-47FE-B169-C94B171476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6626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228AAE-EBAD-4E51-A586-50FBA0FA4EEA}" type="datetimeFigureOut">
              <a:rPr lang="cs-CZ"/>
              <a:pPr>
                <a:defRPr/>
              </a:pPr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D3B5B19-88B8-4A5F-B82E-E9BEAE599D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wav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pzine.cz/novy-balet-v-narodnim-divadle-sveceni-jara-od-symfonie-pres-argentinske-tango-po-pohansky-ritual" TargetMode="External"/><Relationship Id="rId2" Type="http://schemas.openxmlformats.org/officeDocument/2006/relationships/hyperlink" Target="http://www.iccomeglians.net/Lavori/medie/educazionemusicale/stravinskij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peraplus.cz/komu-vdecime-za-chanel-no-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Hudba 20. století 2.část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573463"/>
            <a:ext cx="6400800" cy="206533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Osnova ke studiu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pro studenty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středních pedagogických škol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Obsah: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539750" y="1484313"/>
            <a:ext cx="8229600" cy="4525962"/>
          </a:xfrm>
        </p:spPr>
        <p:txBody>
          <a:bodyPr/>
          <a:lstStyle/>
          <a:p>
            <a:pPr marL="514350" indent="-514350" eaLnBrk="1" hangingPunct="1">
              <a:buFont typeface="Arial" pitchFamily="34" charset="0"/>
              <a:buAutoNum type="arabicPeriod"/>
            </a:pPr>
            <a:endParaRPr lang="cs-CZ" sz="2800" smtClean="0"/>
          </a:p>
          <a:p>
            <a:pPr marL="514350" indent="-514350" eaLnBrk="1" hangingPunct="1">
              <a:buFont typeface="Arial" pitchFamily="34" charset="0"/>
              <a:buAutoNum type="arabicPeriod"/>
            </a:pPr>
            <a:r>
              <a:rPr lang="cs-CZ" sz="2800" smtClean="0"/>
              <a:t>Hudba 1. pol. 20.století</a:t>
            </a:r>
          </a:p>
          <a:p>
            <a:pPr marL="514350" indent="-514350" eaLnBrk="1" hangingPunct="1">
              <a:buFont typeface="Arial" pitchFamily="34" charset="0"/>
              <a:buAutoNum type="arabicPeriod"/>
            </a:pPr>
            <a:r>
              <a:rPr lang="cs-CZ" sz="2800" smtClean="0"/>
              <a:t>I. Stravinskij</a:t>
            </a:r>
          </a:p>
          <a:p>
            <a:pPr marL="514350" indent="-514350" eaLnBrk="1" hangingPunct="1">
              <a:buFont typeface="Arial" pitchFamily="34" charset="0"/>
              <a:buAutoNum type="arabicPeriod"/>
            </a:pPr>
            <a:r>
              <a:rPr lang="cs-CZ" sz="2800" smtClean="0"/>
              <a:t>V čem bylo dílo I. Stravinského novátorské</a:t>
            </a:r>
          </a:p>
          <a:p>
            <a:pPr marL="514350" indent="-514350" eaLnBrk="1" hangingPunct="1">
              <a:buFont typeface="Arial" pitchFamily="34" charset="0"/>
              <a:buAutoNum type="arabicPeriod"/>
            </a:pPr>
            <a:r>
              <a:rPr lang="cs-CZ" sz="2800" smtClean="0"/>
              <a:t>Svěcení jara</a:t>
            </a:r>
          </a:p>
          <a:p>
            <a:pPr marL="514350" indent="-514350" eaLnBrk="1" hangingPunct="1">
              <a:buFont typeface="Arial" pitchFamily="34" charset="0"/>
              <a:buAutoNum type="arabicPeriod"/>
            </a:pPr>
            <a:r>
              <a:rPr lang="cs-CZ" sz="2800" smtClean="0"/>
              <a:t>Další díla</a:t>
            </a:r>
          </a:p>
          <a:p>
            <a:pPr marL="514350" indent="-514350" eaLnBrk="1" hangingPunct="1">
              <a:buFont typeface="Arial" pitchFamily="34" charset="0"/>
              <a:buAutoNum type="arabicPeriod"/>
            </a:pPr>
            <a:r>
              <a:rPr lang="cs-CZ" sz="2800" smtClean="0"/>
              <a:t>Ruský balet S. Ďagileva</a:t>
            </a:r>
          </a:p>
          <a:p>
            <a:pPr marL="514350" indent="-514350" eaLnBrk="1" hangingPunct="1">
              <a:buFont typeface="Arial" pitchFamily="34" charset="0"/>
              <a:buAutoNum type="arabicPeriod"/>
            </a:pPr>
            <a:endParaRPr lang="cs-CZ" sz="2800" smtClean="0"/>
          </a:p>
          <a:p>
            <a:pPr marL="514350" indent="-514350" eaLnBrk="1" hangingPunct="1">
              <a:buFont typeface="Arial" pitchFamily="34" charset="0"/>
              <a:buAutoNum type="arabicPeriod"/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1. Hudba 1. poloviny 20.století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7338"/>
            <a:ext cx="8229600" cy="5300662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Skladatelé přelomu 19. a 20.století hledali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</a:t>
            </a:r>
            <a:r>
              <a:rPr lang="cs-CZ" sz="2800" b="1" dirty="0" smtClean="0"/>
              <a:t>nové hudební prostředky, nové kompoziční systémy, nové zvuky.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 smtClean="0"/>
          </a:p>
          <a:p>
            <a:pPr marL="514350" indent="-514350"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20. Století lze označit jako období </a:t>
            </a:r>
            <a:r>
              <a:rPr lang="cs-CZ" sz="2800" b="1" u="sng" dirty="0" err="1" smtClean="0"/>
              <a:t>sónické</a:t>
            </a:r>
            <a:r>
              <a:rPr lang="cs-CZ" sz="2800" b="1" dirty="0" smtClean="0"/>
              <a:t>.</a:t>
            </a:r>
          </a:p>
          <a:p>
            <a:pPr marL="514350" indent="-514350"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Některé skladatele ovlivnilo více proudů a stylů.</a:t>
            </a:r>
          </a:p>
          <a:p>
            <a:pPr marL="514350" indent="-514350"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Příkladem bohatosti a pestrosti stylů v tvorbě je dílo  </a:t>
            </a:r>
            <a:r>
              <a:rPr lang="cs-CZ" sz="2800" b="1" u="sng" dirty="0" smtClean="0"/>
              <a:t>Igora </a:t>
            </a:r>
            <a:r>
              <a:rPr lang="cs-CZ" sz="2800" b="1" u="sng" dirty="0" err="1" smtClean="0"/>
              <a:t>Stravinského</a:t>
            </a:r>
            <a:r>
              <a:rPr lang="cs-CZ" sz="2800" b="1" u="sng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pPr eaLnBrk="1" hangingPunct="1"/>
            <a:r>
              <a:rPr lang="cs-CZ" sz="4000" b="1" smtClean="0"/>
              <a:t>2. I. Stravinskij (1882-1971)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589587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000" dirty="0" smtClean="0"/>
              <a:t>Igor </a:t>
            </a:r>
            <a:r>
              <a:rPr lang="cs-CZ" sz="3000" dirty="0" err="1" smtClean="0"/>
              <a:t>Stravinskij</a:t>
            </a:r>
            <a:r>
              <a:rPr lang="cs-CZ" sz="3000" dirty="0" smtClean="0"/>
              <a:t> byl ruský hudební skladatel a významný představitel nového hudby 20.století.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/>
              <a:t>   </a:t>
            </a:r>
            <a:r>
              <a:rPr lang="cs-CZ" sz="2200" dirty="0" smtClean="0"/>
              <a:t>Hudební kompozici studoval u </a:t>
            </a:r>
            <a:r>
              <a:rPr lang="cs-CZ" sz="2200" dirty="0" err="1" smtClean="0"/>
              <a:t>Rimského</a:t>
            </a:r>
            <a:r>
              <a:rPr lang="cs-CZ" sz="2200" dirty="0" smtClean="0"/>
              <a:t>-Korsakova. Ve své počáteční  tvorbě vycházel  z hudby Mocné hrstky a impresionismu</a:t>
            </a:r>
            <a:r>
              <a:rPr lang="cs-CZ" sz="2600" dirty="0" smtClean="0"/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000" dirty="0" smtClean="0"/>
              <a:t>Od roku 1914 žil v cizině - ve Švýcarsku, Francii a USA.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Ve Francii ho výrazně ovlivnil baletní soubor  </a:t>
            </a:r>
            <a:r>
              <a:rPr lang="cs-CZ" sz="2800" b="1" dirty="0" smtClean="0"/>
              <a:t>Ruský balet  </a:t>
            </a:r>
            <a:r>
              <a:rPr lang="cs-CZ" sz="2800" dirty="0" smtClean="0"/>
              <a:t>S. P. </a:t>
            </a:r>
            <a:r>
              <a:rPr lang="cs-CZ" sz="2800" dirty="0" err="1" smtClean="0"/>
              <a:t>Ďagileva</a:t>
            </a:r>
            <a:r>
              <a:rPr lang="cs-CZ" sz="2800" dirty="0" smtClean="0"/>
              <a:t>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Pro </a:t>
            </a:r>
            <a:r>
              <a:rPr lang="cs-CZ" sz="2800" dirty="0" err="1" smtClean="0"/>
              <a:t>Ďagilevův</a:t>
            </a:r>
            <a:r>
              <a:rPr lang="cs-CZ" sz="2800" dirty="0" smtClean="0"/>
              <a:t> soubor  napsal vynikající balety: </a:t>
            </a:r>
            <a:r>
              <a:rPr lang="cs-CZ" sz="2800" b="1" dirty="0" smtClean="0"/>
              <a:t>Petruška,  Pták Ohnivák.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237"/>
          </a:xfrm>
        </p:spPr>
        <p:txBody>
          <a:bodyPr/>
          <a:lstStyle/>
          <a:p>
            <a:pPr eaLnBrk="1" hangingPunct="1"/>
            <a:r>
              <a:rPr lang="cs-CZ" sz="2800" b="1" smtClean="0"/>
              <a:t>Igor Stravinskij</a:t>
            </a:r>
          </a:p>
        </p:txBody>
      </p:sp>
      <p:pic>
        <p:nvPicPr>
          <p:cNvPr id="6147" name="Zástupný symbol pro obsah 4" descr="stravinskij[1]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2771775" y="1557338"/>
            <a:ext cx="3529013" cy="41751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476250"/>
            <a:ext cx="8229600" cy="1223963"/>
          </a:xfrm>
        </p:spPr>
        <p:txBody>
          <a:bodyPr/>
          <a:lstStyle/>
          <a:p>
            <a:pPr eaLnBrk="1" hangingPunct="1"/>
            <a:r>
              <a:rPr lang="cs-CZ" sz="4000" b="1" smtClean="0"/>
              <a:t>3. V čem bylo dílo Stravinského novátorské:</a:t>
            </a:r>
            <a:endParaRPr lang="cs-CZ" sz="4000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575"/>
            <a:ext cx="8229600" cy="4797425"/>
          </a:xfrm>
        </p:spPr>
        <p:txBody>
          <a:bodyPr/>
          <a:lstStyle/>
          <a:p>
            <a:pPr eaLnBrk="1" hangingPunct="1"/>
            <a:r>
              <a:rPr lang="cs-CZ" sz="2800" smtClean="0"/>
              <a:t>Kladl důraz na </a:t>
            </a:r>
            <a:r>
              <a:rPr lang="cs-CZ" sz="2800" b="1" smtClean="0"/>
              <a:t>zvukovost</a:t>
            </a:r>
            <a:r>
              <a:rPr lang="cs-CZ" sz="2800" smtClean="0"/>
              <a:t>, sóničnost.</a:t>
            </a:r>
          </a:p>
          <a:p>
            <a:pPr eaLnBrk="1" hangingPunct="1"/>
            <a:r>
              <a:rPr lang="cs-CZ" sz="2800" smtClean="0"/>
              <a:t>V </a:t>
            </a:r>
            <a:r>
              <a:rPr lang="cs-CZ" sz="2800" b="1" smtClean="0"/>
              <a:t>harmonii</a:t>
            </a:r>
            <a:r>
              <a:rPr lang="cs-CZ" sz="2800" smtClean="0"/>
              <a:t> využíval disonantní  a zahuštěné souzvuky.</a:t>
            </a:r>
          </a:p>
          <a:p>
            <a:pPr eaLnBrk="1" hangingPunct="1"/>
            <a:r>
              <a:rPr lang="cs-CZ" sz="2800" b="1" smtClean="0"/>
              <a:t>Rytmus</a:t>
            </a:r>
            <a:r>
              <a:rPr lang="cs-CZ" sz="2800" smtClean="0"/>
              <a:t> v jeho skladbách je až drsný a mohutný. V orchestru obsazoval mnoho bicích nástrojů.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800" b="1" smtClean="0"/>
              <a:t>			</a:t>
            </a:r>
            <a:r>
              <a:rPr lang="cs-CZ" sz="2800" u="sng" smtClean="0"/>
              <a:t>Poslech:</a:t>
            </a:r>
          </a:p>
        </p:txBody>
      </p:sp>
      <p:pic>
        <p:nvPicPr>
          <p:cNvPr id="4" name="Svěcení jara - Stravinskij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9700" y="5013325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81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Dále:</a:t>
            </a:r>
            <a:endParaRPr lang="cs-CZ" sz="2000" b="1" smtClean="0"/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713288"/>
          </a:xfrm>
        </p:spPr>
        <p:txBody>
          <a:bodyPr/>
          <a:lstStyle/>
          <a:p>
            <a:pPr eaLnBrk="1" hangingPunct="1"/>
            <a:r>
              <a:rPr lang="cs-CZ" sz="2800" smtClean="0"/>
              <a:t>V prvním období  využil </a:t>
            </a:r>
            <a:r>
              <a:rPr lang="cs-CZ" sz="2800" b="1" smtClean="0"/>
              <a:t>ruského folklóru</a:t>
            </a:r>
            <a:r>
              <a:rPr lang="cs-CZ" sz="2800" smtClean="0"/>
              <a:t>.</a:t>
            </a:r>
          </a:p>
          <a:p>
            <a:pPr eaLnBrk="1" hangingPunct="1"/>
            <a:r>
              <a:rPr lang="cs-CZ" sz="2800" smtClean="0"/>
              <a:t>V některých skladbách  se vrátil ke starým klasickým a barokním skladbám, do kterých vložil nový hudební obsah  (</a:t>
            </a:r>
            <a:r>
              <a:rPr lang="cs-CZ" sz="2800" b="1" smtClean="0"/>
              <a:t>neoklasicismus, </a:t>
            </a:r>
            <a:r>
              <a:rPr lang="cs-CZ" sz="2800" smtClean="0"/>
              <a:t>neobaroko).</a:t>
            </a:r>
          </a:p>
          <a:p>
            <a:pPr eaLnBrk="1" hangingPunct="1"/>
            <a:r>
              <a:rPr lang="cs-CZ" sz="2800" smtClean="0"/>
              <a:t>Vnesl do hudby </a:t>
            </a:r>
            <a:r>
              <a:rPr lang="cs-CZ" sz="2800" b="1" smtClean="0"/>
              <a:t>expresionistický výboj.</a:t>
            </a:r>
            <a:endParaRPr lang="cs-CZ" sz="2800" smtClean="0"/>
          </a:p>
          <a:p>
            <a:pPr eaLnBrk="1" hangingPunct="1"/>
            <a:r>
              <a:rPr lang="cs-CZ" sz="2800" smtClean="0"/>
              <a:t>Inspiroval se </a:t>
            </a:r>
            <a:r>
              <a:rPr lang="cs-CZ" sz="2800" b="1" smtClean="0"/>
              <a:t>prvky jazzu.</a:t>
            </a:r>
          </a:p>
          <a:p>
            <a:pPr eaLnBrk="1" hangingPunct="1"/>
            <a:r>
              <a:rPr lang="cs-CZ" sz="2800" smtClean="0"/>
              <a:t>Využil </a:t>
            </a:r>
            <a:r>
              <a:rPr lang="cs-CZ" sz="2800" b="1" smtClean="0"/>
              <a:t>dodekafonie a seriální hudby.</a:t>
            </a:r>
          </a:p>
          <a:p>
            <a:pPr eaLnBrk="1" hangingPunct="1"/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pPr eaLnBrk="1" hangingPunct="1"/>
            <a:r>
              <a:rPr lang="cs-CZ" sz="4000" b="1" smtClean="0"/>
              <a:t>4. Svěcení jara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213"/>
            <a:ext cx="8229600" cy="5157787"/>
          </a:xfrm>
        </p:spPr>
        <p:txBody>
          <a:bodyPr/>
          <a:lstStyle/>
          <a:p>
            <a:pPr eaLnBrk="1" hangingPunct="1"/>
            <a:r>
              <a:rPr lang="cs-CZ" sz="2800" smtClean="0"/>
              <a:t>Balet Svěcení jara  měl premiéru v Paříži v roce 1913. Choreografii k němu vytvořil Ďagiľev.</a:t>
            </a:r>
          </a:p>
          <a:p>
            <a:pPr eaLnBrk="1" hangingPunct="1"/>
            <a:r>
              <a:rPr lang="cs-CZ" sz="2800" smtClean="0"/>
              <a:t>Vyvolal bouřlivé reakce publika.</a:t>
            </a:r>
          </a:p>
          <a:p>
            <a:pPr eaLnBrk="1" hangingPunct="1"/>
            <a:r>
              <a:rPr lang="cs-CZ" sz="2800" smtClean="0"/>
              <a:t>Nejnápadnější v této skladbě je rytmus - syrový, bouřlivýa barbarský.</a:t>
            </a:r>
          </a:p>
          <a:p>
            <a:pPr eaLnBrk="1" hangingPunct="1"/>
            <a:r>
              <a:rPr lang="cs-CZ" sz="2800" smtClean="0"/>
              <a:t>Melodicky je skladba zvláštní, krátké motivy se stále opakují.</a:t>
            </a:r>
          </a:p>
          <a:p>
            <a:pPr eaLnBrk="1" hangingPunct="1"/>
            <a:r>
              <a:rPr lang="cs-CZ" sz="2800" smtClean="0"/>
              <a:t>Tato skladba představuje zlom ve vývoji hudby.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800" smtClean="0"/>
              <a:t>	Započíná novou hudební epochu.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5. Další díla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Balety – </a:t>
            </a:r>
            <a:r>
              <a:rPr lang="cs-CZ" sz="2400" b="1" smtClean="0"/>
              <a:t>Pták Ohnivák, Petruška, Orfeus</a:t>
            </a:r>
          </a:p>
          <a:p>
            <a:pPr eaLnBrk="1" hangingPunct="1"/>
            <a:r>
              <a:rPr lang="cs-CZ" sz="2400" smtClean="0"/>
              <a:t>Komorní skladba - </a:t>
            </a:r>
            <a:r>
              <a:rPr lang="cs-CZ" sz="2400" b="1" smtClean="0"/>
              <a:t>Příběh vojáka                                    </a:t>
            </a:r>
            <a:r>
              <a:rPr lang="cs-CZ" sz="2400" smtClean="0"/>
              <a:t>(pro 7 nástrojů a recitátora)</a:t>
            </a:r>
          </a:p>
          <a:p>
            <a:pPr eaLnBrk="1" hangingPunct="1"/>
            <a:r>
              <a:rPr lang="cs-CZ" sz="2400" smtClean="0"/>
              <a:t>Jazzové skladby – Rag time pro jedenáct nástrojů,    			  Piano rag music</a:t>
            </a:r>
          </a:p>
          <a:p>
            <a:pPr eaLnBrk="1" hangingPunct="1"/>
            <a:r>
              <a:rPr lang="cs-CZ" sz="2400" smtClean="0"/>
              <a:t>Zpívaný balet </a:t>
            </a:r>
            <a:r>
              <a:rPr lang="cs-CZ" sz="2400" b="1" smtClean="0"/>
              <a:t>Pulcinella</a:t>
            </a:r>
          </a:p>
          <a:p>
            <a:pPr eaLnBrk="1" hangingPunct="1"/>
            <a:r>
              <a:rPr lang="cs-CZ" sz="2400" smtClean="0"/>
              <a:t>Opera </a:t>
            </a:r>
            <a:r>
              <a:rPr lang="cs-CZ" sz="2400" b="1" smtClean="0"/>
              <a:t>Život prostopášníka </a:t>
            </a:r>
            <a:r>
              <a:rPr lang="cs-CZ" sz="2400" smtClean="0"/>
              <a:t>(neoklasicismus)</a:t>
            </a:r>
          </a:p>
          <a:p>
            <a:pPr eaLnBrk="1" hangingPunct="1"/>
            <a:r>
              <a:rPr lang="cs-CZ" sz="2400" smtClean="0"/>
              <a:t>Opera-oratorium </a:t>
            </a:r>
            <a:r>
              <a:rPr lang="cs-CZ" sz="2400" b="1" smtClean="0"/>
              <a:t>Oidipus rex  </a:t>
            </a:r>
            <a:r>
              <a:rPr lang="cs-CZ" sz="2400" smtClean="0"/>
              <a:t>(neobaroko)</a:t>
            </a:r>
            <a:endParaRPr lang="cs-CZ" sz="2400" b="1" smtClean="0"/>
          </a:p>
          <a:p>
            <a:pPr eaLnBrk="1" hangingPunct="1"/>
            <a:r>
              <a:rPr lang="cs-CZ" sz="2400" smtClean="0"/>
              <a:t>Koncert pro dva sólové klavíry</a:t>
            </a:r>
          </a:p>
          <a:p>
            <a:pPr eaLnBrk="1" hangingPunct="1"/>
            <a:r>
              <a:rPr lang="cs-CZ" sz="2400" smtClean="0"/>
              <a:t>Díla dodekafonie, hudba seriální – Cantata, Septet pro dechové nástroje, písně na texty W. Shakespeara</a:t>
            </a:r>
          </a:p>
          <a:p>
            <a:pPr eaLnBrk="1" hangingPunct="1"/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Svěcení jara v Národním divadle</a:t>
            </a:r>
          </a:p>
        </p:txBody>
      </p:sp>
      <p:pic>
        <p:nvPicPr>
          <p:cNvPr id="11267" name="Picture 3" descr="C:\Users\DOMKA\Desktop\dum - obrázky\imagesCAVSWQE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2700338" y="1773238"/>
            <a:ext cx="3887787" cy="403225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6. Ruský balet S. Ďagileva</a:t>
            </a:r>
            <a:endParaRPr lang="cs-CZ" smtClean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Stravinského přímo fascinoval taneční projev Ruského baletu. Tanečníci             do krajnosti využívali výrazových  a pohybových prostředků. </a:t>
            </a:r>
          </a:p>
          <a:p>
            <a:pPr eaLnBrk="1" hangingPunct="1"/>
            <a:r>
              <a:rPr lang="cs-CZ" smtClean="0"/>
              <a:t>Pohybem sledovali kompozici hudebního díla. Pohyb korespondoval s hudebním výrazem.</a:t>
            </a:r>
          </a:p>
          <a:p>
            <a:pPr eaLnBrk="1" hangingPunct="1"/>
            <a:r>
              <a:rPr lang="cs-CZ" smtClean="0"/>
              <a:t>Neupřednostňovali ladnost a krásu pohybu. Nebáli se přirozenosti a živelnosti pohybu tanečníků.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Soubor Ruský balet S. Ďagileva</a:t>
            </a:r>
          </a:p>
        </p:txBody>
      </p:sp>
      <p:pic>
        <p:nvPicPr>
          <p:cNvPr id="13315" name="Zástupný symbol pro obsah 3" descr="Bez+názvu[1].pn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476375" y="1989138"/>
            <a:ext cx="6335713" cy="392588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Použitá literatura, zdroje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29600" cy="5257800"/>
          </a:xfrm>
        </p:spPr>
        <p:txBody>
          <a:bodyPr/>
          <a:lstStyle/>
          <a:p>
            <a:pPr eaLnBrk="1" hangingPunct="1"/>
            <a:r>
              <a:rPr lang="cs-CZ" sz="2000" dirty="0" smtClean="0"/>
              <a:t>Stručné dějiny evropské hudby, </a:t>
            </a:r>
            <a:r>
              <a:rPr lang="cs-CZ" sz="2000" dirty="0" err="1" smtClean="0"/>
              <a:t>Montanex</a:t>
            </a:r>
            <a:endParaRPr lang="cs-CZ" sz="2000" dirty="0" smtClean="0"/>
          </a:p>
          <a:p>
            <a:pPr eaLnBrk="1" hangingPunct="1">
              <a:buFont typeface="Arial" pitchFamily="34" charset="0"/>
              <a:buNone/>
            </a:pPr>
            <a:r>
              <a:rPr lang="cs-CZ" sz="2000" dirty="0" smtClean="0"/>
              <a:t>					Jan Mazurek</a:t>
            </a:r>
          </a:p>
          <a:p>
            <a:pPr eaLnBrk="1" hangingPunct="1"/>
            <a:r>
              <a:rPr lang="cs-CZ" sz="2000" dirty="0" smtClean="0"/>
              <a:t>Hudební výchova pro gymnázia 2., SPN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000" dirty="0" smtClean="0"/>
              <a:t>					A. </a:t>
            </a:r>
            <a:r>
              <a:rPr lang="cs-CZ" sz="2000" dirty="0" err="1" smtClean="0"/>
              <a:t>Charalambidis</a:t>
            </a:r>
            <a:r>
              <a:rPr lang="cs-CZ" sz="2000" dirty="0" smtClean="0"/>
              <a:t> a kol.</a:t>
            </a:r>
          </a:p>
          <a:p>
            <a:pPr eaLnBrk="1" hangingPunct="1"/>
            <a:r>
              <a:rPr lang="cs-CZ" sz="2000" dirty="0" smtClean="0"/>
              <a:t>Poslechové CD k učeb.řadě Hudební výchova pro gymnázia 2, SPN  (část z baletu Svěcení jara – 1,44min.)</a:t>
            </a:r>
          </a:p>
          <a:p>
            <a:pPr eaLnBrk="1" hangingPunct="1"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iccomeglians.net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Lavori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medie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educazionemusicale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stravinskij.htm</a:t>
            </a:r>
            <a:endParaRPr lang="cs-CZ" sz="1800" dirty="0" smtClean="0"/>
          </a:p>
          <a:p>
            <a:pPr eaLnBrk="1" hangingPunct="1"/>
            <a:endParaRPr lang="cs-CZ" sz="1800" dirty="0" smtClean="0"/>
          </a:p>
          <a:p>
            <a:pPr eaLnBrk="1" hangingPunct="1">
              <a:buNone/>
            </a:pPr>
            <a:r>
              <a:rPr lang="cs-CZ" sz="1800" dirty="0" smtClean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</a:t>
            </a:r>
            <a:r>
              <a:rPr lang="cs-CZ" sz="1800" dirty="0" err="1" smtClean="0">
                <a:hlinkClick r:id="rId3"/>
              </a:rPr>
              <a:t>topzine.cz</a:t>
            </a:r>
            <a:r>
              <a:rPr lang="cs-CZ" sz="1800" dirty="0" smtClean="0">
                <a:hlinkClick r:id="rId3"/>
              </a:rPr>
              <a:t>/novy-balet-v-</a:t>
            </a:r>
            <a:r>
              <a:rPr lang="cs-CZ" sz="1800" dirty="0" err="1" smtClean="0">
                <a:hlinkClick r:id="rId3"/>
              </a:rPr>
              <a:t>narodnim</a:t>
            </a:r>
            <a:r>
              <a:rPr lang="cs-CZ" sz="1800" dirty="0" smtClean="0">
                <a:hlinkClick r:id="rId3"/>
              </a:rPr>
              <a:t>-divadle-</a:t>
            </a:r>
            <a:r>
              <a:rPr lang="cs-CZ" sz="1800" dirty="0" err="1" smtClean="0">
                <a:hlinkClick r:id="rId3"/>
              </a:rPr>
              <a:t>sveceni</a:t>
            </a:r>
            <a:r>
              <a:rPr lang="cs-CZ" sz="1800" dirty="0" smtClean="0">
                <a:hlinkClick r:id="rId3"/>
              </a:rPr>
              <a:t>-jara-od-symfonie-pres-</a:t>
            </a:r>
            <a:r>
              <a:rPr lang="cs-CZ" sz="1800" dirty="0" err="1" smtClean="0">
                <a:hlinkClick r:id="rId3"/>
              </a:rPr>
              <a:t>argentinske</a:t>
            </a:r>
            <a:r>
              <a:rPr lang="cs-CZ" sz="1800" dirty="0" smtClean="0">
                <a:hlinkClick r:id="rId3"/>
              </a:rPr>
              <a:t>-tango-po-pohansky-</a:t>
            </a:r>
            <a:r>
              <a:rPr lang="cs-CZ" sz="1800" dirty="0" err="1" smtClean="0">
                <a:hlinkClick r:id="rId3"/>
              </a:rPr>
              <a:t>ritual</a:t>
            </a:r>
            <a:endParaRPr lang="cs-CZ" sz="1800" dirty="0" smtClean="0"/>
          </a:p>
          <a:p>
            <a:pPr eaLnBrk="1" hangingPunct="1">
              <a:buNone/>
            </a:pP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4"/>
              </a:rPr>
              <a:t>http://operaplus.cz/komu-vdecime-za-chanel-no-5/</a:t>
            </a:r>
            <a:endParaRPr lang="cs-CZ" sz="1800" dirty="0" smtClean="0"/>
          </a:p>
          <a:p>
            <a:pPr eaLnBrk="1" hangingPunct="1">
              <a:buFont typeface="Arial" pitchFamily="34" charset="0"/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226</TotalTime>
  <Words>377</Words>
  <Application>Microsoft Office PowerPoint</Application>
  <PresentationFormat>Předvádění na obrazovce (4:3)</PresentationFormat>
  <Paragraphs>70</Paragraphs>
  <Slides>13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Hudba 20. století 2.část</vt:lpstr>
      <vt:lpstr>Obsah:</vt:lpstr>
      <vt:lpstr>1. Hudba 1. poloviny 20.století</vt:lpstr>
      <vt:lpstr>2. I. Stravinskij (1882-1971)</vt:lpstr>
      <vt:lpstr>Igor Stravinskij</vt:lpstr>
      <vt:lpstr>3. V čem bylo dílo Stravinského novátorské:</vt:lpstr>
      <vt:lpstr>Dále:</vt:lpstr>
      <vt:lpstr>4. Svěcení jara</vt:lpstr>
      <vt:lpstr>5. Další díla</vt:lpstr>
      <vt:lpstr>Svěcení jara v Národním divadle</vt:lpstr>
      <vt:lpstr>6. Ruský balet S. Ďagileva</vt:lpstr>
      <vt:lpstr>Soubor Ruský balet S. Ďagileva</vt:lpstr>
      <vt:lpstr>Použitá literatura,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20. století  1.část</dc:title>
  <dc:creator>DOMKA</dc:creator>
  <cp:lastModifiedBy>DOMKA</cp:lastModifiedBy>
  <cp:revision>39</cp:revision>
  <dcterms:created xsi:type="dcterms:W3CDTF">2012-09-09T09:00:48Z</dcterms:created>
  <dcterms:modified xsi:type="dcterms:W3CDTF">2012-10-11T13:41:15Z</dcterms:modified>
</cp:coreProperties>
</file>