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6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E4DDB4-377D-47EF-A025-7ADBFA7BB276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ACE3D7-BE6A-4D02-B848-4CD74B8B21A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896852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ACE3D7-BE6A-4D02-B848-4CD74B8B21AE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104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DDEBCF"/>
            </a:gs>
            <a:gs pos="60000">
              <a:srgbClr val="9CB86E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C72022-5901-47AE-B9EE-42D3972416E0}" type="datetimeFigureOut">
              <a:rPr lang="cs-CZ" smtClean="0"/>
              <a:pPr/>
              <a:t>11.10.2012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443F8-B90C-48CE-8451-AABE4D7648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guh.cz/edu/bi/biologie_rostliny/foto05/foto_002.jpg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uh.cz/edu/bi/biologie_rostliny/foto05/foto_002.jpg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uh.cz/edu/bi/biologie_rostliny/foto01/foto_055.jp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6556352"/>
              </p:ext>
            </p:extLst>
          </p:nvPr>
        </p:nvGraphicFramePr>
        <p:xfrm>
          <a:off x="1571604" y="785794"/>
          <a:ext cx="6000792" cy="4772972"/>
        </p:xfrm>
        <a:graphic>
          <a:graphicData uri="http://schemas.openxmlformats.org/drawingml/2006/table">
            <a:tbl>
              <a:tblPr/>
              <a:tblGrid>
                <a:gridCol w="2500330"/>
                <a:gridCol w="3500462"/>
              </a:tblGrid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ZŠ a MŠ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Verneřice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 výukového materiálu: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Lenka Lehká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CZ.1.07/1.4.00/21.1526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VY_32_INOVACE_III.PR1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Vytvořeno: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21. 10. 2011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oblast: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Člověk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 jeho svět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Vzdělávací obor: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Přírodověda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4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Tematický okruh: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Společenstvo lesů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Určeno pro: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595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Výukový materiál seznamuje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žáky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s významem lesa, jeho složením a možností ochrany životního prostředí.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066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Metodický pokyn:</a:t>
                      </a:r>
                      <a:endParaRPr lang="cs-CZ" sz="12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Materiál je vhodný pro frontální výuku a na závěr pro práci jednotlivců,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dvojic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či skupiny. 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5249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Autorem materiálu a všech jeho částí, není-li uvedeno jinak, je Lenka Lehká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261575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/>
                        <a:ea typeface="Times New Roman"/>
                        <a:cs typeface="Calibri"/>
                      </a:endParaRPr>
                    </a:p>
                  </a:txBody>
                  <a:tcPr marL="53869" marR="53869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4357694"/>
            <a:ext cx="5407025" cy="1038225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357166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chemeClr val="bg2">
                    <a:lumMod val="10000"/>
                  </a:schemeClr>
                </a:solidFill>
              </a:rPr>
              <a:t>Společenstvo lesů</a:t>
            </a:r>
            <a:endParaRPr lang="cs-CZ" sz="6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1714488"/>
            <a:ext cx="6429420" cy="4803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Význam lesa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285860"/>
            <a:ext cx="4286280" cy="5286412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Zlepšuje ovzduší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rostliny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dodávají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do  vzduchu  kyslík,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zvlhčují   vzduch,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zachycují množství nečistot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Je zásobárnou vody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zabraňuje splavování půdy,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brání rychlému odtoku vody,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stíní půdu, tak brání nadměrnému odpařování vody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Ochraňuje půdu před erozí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kořeny stromů zpevňují půdu, tak brání odplavování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pt-BR" b="1" dirty="0">
                <a:solidFill>
                  <a:schemeClr val="bg2">
                    <a:lumMod val="10000"/>
                  </a:schemeClr>
                </a:solidFill>
              </a:rPr>
              <a:t>Podílí se na tvorbě půdy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rostlinné zbytky se mění na silné vrstvy humusu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Domov pro zvěř a celé společenství dalších živočichů</a:t>
            </a:r>
          </a:p>
          <a:p>
            <a:pPr>
              <a:buNone/>
            </a:pPr>
            <a:r>
              <a:rPr lang="pl-PL" dirty="0">
                <a:solidFill>
                  <a:schemeClr val="bg2">
                    <a:lumMod val="10000"/>
                  </a:schemeClr>
                </a:solidFill>
              </a:rPr>
              <a:t>Poskytuje jim úkryt, ochranu a potravu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Přináší užitek člověku</a:t>
            </a:r>
          </a:p>
          <a:p>
            <a:pPr>
              <a:buNone/>
            </a:pPr>
            <a:r>
              <a:rPr lang="pl-PL" dirty="0">
                <a:solidFill>
                  <a:schemeClr val="bg2">
                    <a:lumMod val="10000"/>
                  </a:schemeClr>
                </a:solidFill>
              </a:rPr>
              <a:t>je místem osvěžení a odpočinku,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poskytuje dřevo, lesní plody, lovnou zvěř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2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357298"/>
            <a:ext cx="3400677" cy="5178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Lesní patra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Patro stromové - 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stromy různé výšky zde nejvíce světla = dobré pro fotosyntézu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Patro keřové - 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keře + nízké stromky (asi do 3m)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Patro bylinné - </a:t>
            </a:r>
          </a:p>
          <a:p>
            <a:pPr>
              <a:buNone/>
            </a:pPr>
            <a:r>
              <a:rPr lang="pl-PL" dirty="0">
                <a:solidFill>
                  <a:schemeClr val="bg2">
                    <a:lumMod val="10000"/>
                  </a:schemeClr>
                </a:solidFill>
              </a:rPr>
              <a:t> byliny (květiny) asi do 1 m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Patro mechové - </a:t>
            </a:r>
          </a:p>
          <a:p>
            <a:pPr>
              <a:buNone/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mech</a:t>
            </a:r>
            <a:r>
              <a:rPr lang="en-US" dirty="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+ 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</a:rPr>
              <a:t>houby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 (</a:t>
            </a:r>
            <a:r>
              <a:rPr lang="en-US" dirty="0" err="1">
                <a:solidFill>
                  <a:schemeClr val="bg2">
                    <a:lumMod val="10000"/>
                  </a:schemeClr>
                </a:solidFill>
              </a:rPr>
              <a:t>asi</a:t>
            </a: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 do 10cm)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Patro kořenové –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pod povrchem půdy (kořeny, podhoubí, půdní bakterie, zbyty těl = pomalu přeměna na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humus)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Jehličnaté stromy a keře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500174"/>
            <a:ext cx="5786478" cy="4714908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sz="2900" b="1" dirty="0">
                <a:solidFill>
                  <a:schemeClr val="bg2">
                    <a:lumMod val="10000"/>
                  </a:schemeClr>
                </a:solidFill>
              </a:rPr>
              <a:t>Kořeny</a:t>
            </a:r>
          </a:p>
          <a:p>
            <a:pPr>
              <a:buNone/>
            </a:pP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upevňují rostliny </a:t>
            </a: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</a:rPr>
              <a:t>přijímají </a:t>
            </a: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vodu a živiny</a:t>
            </a:r>
          </a:p>
          <a:p>
            <a:pPr>
              <a:buNone/>
            </a:pPr>
            <a:endParaRPr lang="cs-CZ" sz="29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900" b="1" dirty="0">
                <a:solidFill>
                  <a:schemeClr val="bg2">
                    <a:lumMod val="10000"/>
                  </a:schemeClr>
                </a:solidFill>
              </a:rPr>
              <a:t>Kmen</a:t>
            </a:r>
          </a:p>
          <a:p>
            <a:pPr>
              <a:buNone/>
            </a:pP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dřevnatá nadzemní část </a:t>
            </a: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</a:rPr>
              <a:t>rostliny nese </a:t>
            </a: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větve</a:t>
            </a:r>
          </a:p>
          <a:p>
            <a:pPr>
              <a:buNone/>
            </a:pPr>
            <a:endParaRPr lang="cs-CZ" sz="29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900" b="1" dirty="0">
                <a:solidFill>
                  <a:schemeClr val="bg2">
                    <a:lumMod val="10000"/>
                  </a:schemeClr>
                </a:solidFill>
              </a:rPr>
              <a:t>Listy</a:t>
            </a:r>
          </a:p>
          <a:p>
            <a:pPr>
              <a:buNone/>
            </a:pP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nazývají se jehlice- </a:t>
            </a: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</a:rPr>
              <a:t>jehličí </a:t>
            </a:r>
            <a:r>
              <a:rPr lang="pl-PL" sz="2900" dirty="0" smtClean="0">
                <a:solidFill>
                  <a:schemeClr val="bg2">
                    <a:lumMod val="10000"/>
                  </a:schemeClr>
                </a:solidFill>
              </a:rPr>
              <a:t>zůstává </a:t>
            </a:r>
            <a:r>
              <a:rPr lang="pl-PL" sz="2900" dirty="0">
                <a:solidFill>
                  <a:schemeClr val="bg2">
                    <a:lumMod val="10000"/>
                  </a:schemeClr>
                </a:solidFill>
              </a:rPr>
              <a:t>na větvích po celý rok</a:t>
            </a:r>
          </a:p>
          <a:p>
            <a:pPr>
              <a:buNone/>
            </a:pPr>
            <a:endParaRPr lang="cs-CZ" sz="29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900" b="1" dirty="0">
                <a:solidFill>
                  <a:schemeClr val="bg2">
                    <a:lumMod val="10000"/>
                  </a:schemeClr>
                </a:solidFill>
              </a:rPr>
              <a:t>Květy</a:t>
            </a:r>
          </a:p>
          <a:p>
            <a:pPr>
              <a:buNone/>
            </a:pP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vytvářejí soubory zvané šištice- šišky</a:t>
            </a:r>
          </a:p>
          <a:p>
            <a:pPr>
              <a:buNone/>
            </a:pPr>
            <a:endParaRPr lang="cs-CZ" sz="29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900" b="1" dirty="0">
                <a:solidFill>
                  <a:schemeClr val="bg2">
                    <a:lumMod val="10000"/>
                  </a:schemeClr>
                </a:solidFill>
              </a:rPr>
              <a:t>Semena</a:t>
            </a:r>
          </a:p>
          <a:p>
            <a:pPr>
              <a:buNone/>
            </a:pP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vypadávají ze ztvrdlých </a:t>
            </a: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</a:rPr>
              <a:t>šišek jsou </a:t>
            </a: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křídlatá, což </a:t>
            </a: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</a:rPr>
              <a:t>usnadňuje přenos </a:t>
            </a: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větrem</a:t>
            </a:r>
          </a:p>
          <a:p>
            <a:pPr>
              <a:buNone/>
            </a:pPr>
            <a:endParaRPr lang="cs-CZ" sz="29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2900" b="1" dirty="0" smtClean="0">
                <a:solidFill>
                  <a:schemeClr val="bg2">
                    <a:lumMod val="10000"/>
                  </a:schemeClr>
                </a:solidFill>
              </a:rPr>
              <a:t>Keře</a:t>
            </a:r>
          </a:p>
          <a:p>
            <a:pPr>
              <a:buNone/>
            </a:pPr>
            <a:r>
              <a:rPr lang="cs-CZ" sz="2900" dirty="0" smtClean="0">
                <a:solidFill>
                  <a:schemeClr val="bg2">
                    <a:lumMod val="10000"/>
                  </a:schemeClr>
                </a:solidFill>
              </a:rPr>
              <a:t>nemají </a:t>
            </a: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kmen</a:t>
            </a:r>
          </a:p>
          <a:p>
            <a:pPr>
              <a:buNone/>
            </a:pPr>
            <a:r>
              <a:rPr lang="cs-CZ" sz="2900" dirty="0">
                <a:solidFill>
                  <a:schemeClr val="bg2">
                    <a:lumMod val="10000"/>
                  </a:schemeClr>
                </a:solidFill>
              </a:rPr>
              <a:t>rozvětvují se hned u země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940152" y="1556792"/>
            <a:ext cx="2757478" cy="4525963"/>
          </a:xfrm>
        </p:spPr>
        <p:txBody>
          <a:bodyPr>
            <a:normAutofit fontScale="55000" lnSpcReduction="20000"/>
          </a:bodyPr>
          <a:lstStyle/>
          <a:p>
            <a:endParaRPr lang="cs-CZ" sz="2400" dirty="0">
              <a:hlinkClick r:id="rId2" tooltip="Osladič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2090" y="1502652"/>
            <a:ext cx="3356396" cy="4950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Listnaté stromy a keře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6000792" cy="4525963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cs-CZ" sz="3800" b="1" dirty="0">
                <a:solidFill>
                  <a:schemeClr val="bg2">
                    <a:lumMod val="10000"/>
                  </a:schemeClr>
                </a:solidFill>
              </a:rPr>
              <a:t>Kořeny</a:t>
            </a:r>
          </a:p>
          <a:p>
            <a:pPr>
              <a:buNone/>
            </a:pP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upevňují rostliny </a:t>
            </a:r>
            <a:r>
              <a:rPr lang="cs-CZ" sz="3800" dirty="0" smtClean="0">
                <a:solidFill>
                  <a:schemeClr val="bg2">
                    <a:lumMod val="10000"/>
                  </a:schemeClr>
                </a:solidFill>
              </a:rPr>
              <a:t>přijímají </a:t>
            </a: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vodu a živiny</a:t>
            </a:r>
          </a:p>
          <a:p>
            <a:pPr>
              <a:buNone/>
            </a:pPr>
            <a:endParaRPr lang="cs-CZ" sz="38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3800" b="1" dirty="0">
                <a:solidFill>
                  <a:schemeClr val="bg2">
                    <a:lumMod val="10000"/>
                  </a:schemeClr>
                </a:solidFill>
              </a:rPr>
              <a:t>Kmen</a:t>
            </a:r>
          </a:p>
          <a:p>
            <a:pPr>
              <a:buNone/>
            </a:pP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dřevnatá nadzemní část </a:t>
            </a:r>
            <a:r>
              <a:rPr lang="cs-CZ" sz="3800" dirty="0" smtClean="0">
                <a:solidFill>
                  <a:schemeClr val="bg2">
                    <a:lumMod val="10000"/>
                  </a:schemeClr>
                </a:solidFill>
              </a:rPr>
              <a:t>rostliny nese </a:t>
            </a: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větve</a:t>
            </a:r>
          </a:p>
          <a:p>
            <a:pPr>
              <a:buNone/>
            </a:pPr>
            <a:endParaRPr lang="cs-CZ" sz="38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3800" b="1" dirty="0">
                <a:solidFill>
                  <a:schemeClr val="bg2">
                    <a:lumMod val="10000"/>
                  </a:schemeClr>
                </a:solidFill>
              </a:rPr>
              <a:t>Listy</a:t>
            </a:r>
          </a:p>
          <a:p>
            <a:pPr>
              <a:buNone/>
            </a:pP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zabezpečují dýchání a výživu </a:t>
            </a:r>
            <a:r>
              <a:rPr lang="cs-CZ" sz="3800" dirty="0" smtClean="0">
                <a:solidFill>
                  <a:schemeClr val="bg2">
                    <a:lumMod val="10000"/>
                  </a:schemeClr>
                </a:solidFill>
              </a:rPr>
              <a:t>rostliny na </a:t>
            </a: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žloutnou a opadávají</a:t>
            </a:r>
          </a:p>
          <a:p>
            <a:pPr>
              <a:buNone/>
            </a:pPr>
            <a:endParaRPr lang="cs-CZ" sz="38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3800" b="1" dirty="0">
                <a:solidFill>
                  <a:schemeClr val="bg2">
                    <a:lumMod val="10000"/>
                  </a:schemeClr>
                </a:solidFill>
              </a:rPr>
              <a:t>Květy</a:t>
            </a:r>
          </a:p>
          <a:p>
            <a:pPr>
              <a:buNone/>
            </a:pP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slouží k rozmnožování </a:t>
            </a:r>
            <a:r>
              <a:rPr lang="cs-CZ" sz="3800" dirty="0" smtClean="0">
                <a:solidFill>
                  <a:schemeClr val="bg2">
                    <a:lumMod val="10000"/>
                  </a:schemeClr>
                </a:solidFill>
              </a:rPr>
              <a:t>rostlin </a:t>
            </a:r>
            <a:r>
              <a:rPr lang="pt-BR" sz="3800" dirty="0" smtClean="0">
                <a:solidFill>
                  <a:schemeClr val="bg2">
                    <a:lumMod val="10000"/>
                  </a:schemeClr>
                </a:solidFill>
              </a:rPr>
              <a:t>liší </a:t>
            </a:r>
            <a:r>
              <a:rPr lang="pt-BR" sz="3800" dirty="0">
                <a:solidFill>
                  <a:schemeClr val="bg2">
                    <a:lumMod val="10000"/>
                  </a:schemeClr>
                </a:solidFill>
              </a:rPr>
              <a:t>se barvou a tvarem</a:t>
            </a:r>
          </a:p>
          <a:p>
            <a:pPr>
              <a:buNone/>
            </a:pP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po opylení a oplození se z květu vyvíjí plod</a:t>
            </a:r>
          </a:p>
          <a:p>
            <a:pPr>
              <a:buNone/>
            </a:pPr>
            <a:endParaRPr lang="cs-CZ" sz="38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3800" b="1" dirty="0">
                <a:solidFill>
                  <a:schemeClr val="bg2">
                    <a:lumMod val="10000"/>
                  </a:schemeClr>
                </a:solidFill>
              </a:rPr>
              <a:t>Plody</a:t>
            </a:r>
          </a:p>
          <a:p>
            <a:pPr>
              <a:buNone/>
            </a:pP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obsahují semena</a:t>
            </a:r>
          </a:p>
          <a:p>
            <a:pPr>
              <a:buNone/>
            </a:pPr>
            <a:endParaRPr lang="cs-CZ" sz="38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sz="3800" b="1" dirty="0">
                <a:solidFill>
                  <a:schemeClr val="bg2">
                    <a:lumMod val="10000"/>
                  </a:schemeClr>
                </a:solidFill>
              </a:rPr>
              <a:t>Keře</a:t>
            </a:r>
          </a:p>
          <a:p>
            <a:pPr>
              <a:buNone/>
            </a:pP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nemají </a:t>
            </a:r>
            <a:r>
              <a:rPr lang="cs-CZ" sz="3800" dirty="0" smtClean="0">
                <a:solidFill>
                  <a:schemeClr val="bg2">
                    <a:lumMod val="10000"/>
                  </a:schemeClr>
                </a:solidFill>
              </a:rPr>
              <a:t>kmen rozvětvují </a:t>
            </a:r>
            <a:r>
              <a:rPr lang="cs-CZ" sz="3800" dirty="0">
                <a:solidFill>
                  <a:schemeClr val="bg2">
                    <a:lumMod val="10000"/>
                  </a:schemeClr>
                </a:solidFill>
              </a:rPr>
              <a:t>se hned u země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6215074" y="1600201"/>
            <a:ext cx="2471726" cy="2043114"/>
          </a:xfrm>
        </p:spPr>
        <p:txBody>
          <a:bodyPr>
            <a:normAutofit fontScale="40000" lnSpcReduction="20000"/>
          </a:bodyPr>
          <a:lstStyle/>
          <a:p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84784"/>
            <a:ext cx="3842512" cy="5229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Kapradiny a mechy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>
              <a:hlinkClick r:id="rId2" tooltip="Osladič"/>
            </a:endParaRPr>
          </a:p>
          <a:p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29732" y="1196753"/>
            <a:ext cx="9114268" cy="3167242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Mechy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Vyskytují se na plotech , v trávnících , v půdě i na kmenech stromů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V zamokřených půdách tvoří velké porosty-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RAŠELINIŠTĚ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Kapradiny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Na spodní straně listu jsou výtrusnice s výtrusy</a:t>
            </a:r>
          </a:p>
          <a:p>
            <a:pPr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 výtrusů vyrůstá tzv. PROKEL- zelený lupínek srdčitého tvaru- z něho vyrůstá nová rostlina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402415"/>
            <a:ext cx="2993892" cy="22454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63995"/>
            <a:ext cx="3096344" cy="23222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Houby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196753"/>
            <a:ext cx="5077798" cy="5341774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neobsahují chloroplasty 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nejsou schopny fotosyntézy 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tělo se nazývá stélka – skládá se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z houbových 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vláken - ta vytváří podhoubí, ze kterého může vyrůst plodnice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Rozmnožování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výtrusy - rouško – je na spodní straně klobouku na lupenech nebo v rourkách - obsahuje výtrusnice s výtrusy </a:t>
            </a:r>
          </a:p>
          <a:p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43636" y="1600200"/>
            <a:ext cx="3000364" cy="4525963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954" y="3284984"/>
            <a:ext cx="3569972" cy="26774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Lišejníky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85719" y="1600201"/>
            <a:ext cx="5218131" cy="411481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Lišejníky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jsou organismy složené z vláken houby a sinic nebo zelených řas. </a:t>
            </a: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Houba i řasa žijí v trvalém soužití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- v symbióze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</a:p>
          <a:p>
            <a:pPr>
              <a:buNone/>
            </a:pP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Řasa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obstarává fotosyntézou organické látky a houba dodává vodu. Díky tomu stačí lišejníkům k životu světlo, vzduch, voda s minerálními látkami.</a:t>
            </a:r>
          </a:p>
          <a:p>
            <a:pPr>
              <a:buNone/>
            </a:pP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Jsou citlivé na znečištěné ovzduší.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500826" y="4286256"/>
            <a:ext cx="2143140" cy="2239947"/>
          </a:xfrm>
        </p:spPr>
        <p:txBody>
          <a:bodyPr>
            <a:normAutofit fontScale="85000" lnSpcReduction="20000"/>
          </a:bodyPr>
          <a:lstStyle/>
          <a:p>
            <a:endParaRPr lang="cs-CZ" dirty="0" smtClean="0">
              <a:hlinkClick r:id="rId2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3851" y="1916832"/>
            <a:ext cx="3451929" cy="4808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Ničení životního prostředí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3657600" cy="2450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74921"/>
            <a:ext cx="3342418" cy="2384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9565" y="1556792"/>
            <a:ext cx="3683950" cy="2451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58553"/>
            <a:ext cx="2305050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531" y="4174921"/>
            <a:ext cx="3665984" cy="2451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221321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Co můžeš udělat ty?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nevstupovat do míst oplocených nebo označených zákazem vstupu 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nevstupovat do porostů, kde se provádí těžba, manipulace nebo doprava dříví 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pl-PL" dirty="0" smtClean="0">
                <a:solidFill>
                  <a:schemeClr val="bg2">
                    <a:lumMod val="10000"/>
                  </a:schemeClr>
                </a:solidFill>
              </a:rPr>
              <a:t>nejezdit na kole, na koni, na lyžích nebo na saních mimo lesní cesty a vyznačené trasy 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nerozdělávat otevřené ohně a tábořit mimo vyhrazená místa 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neodhazovat hořící nebo doutnající předměty 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pl-PL" dirty="0" smtClean="0">
                <a:solidFill>
                  <a:schemeClr val="bg2">
                    <a:lumMod val="10000"/>
                  </a:schemeClr>
                </a:solidFill>
              </a:rPr>
              <a:t>neznečišťovat les odpady a odpadky 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nepoškozovat stromy a keře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077072"/>
            <a:ext cx="2592289" cy="2634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Otázky k opakování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0526" y="1772816"/>
            <a:ext cx="8229600" cy="4525963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Jaký má člověk z lesa užitek?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 dělíme lesy?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Jaké rostliny se v lese vyskytují?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Jaká patra v lese můžeme najít?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Jak a proč bychom měli chránit lesy? 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714363"/>
            <a:ext cx="3170237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640121441"/>
              </p:ext>
            </p:extLst>
          </p:nvPr>
        </p:nvGraphicFramePr>
        <p:xfrm>
          <a:off x="395536" y="1340768"/>
          <a:ext cx="8229600" cy="28549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234480"/>
                <a:gridCol w="69951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Lípa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http://upload.wikimedia.org/wikipedia/commons/thumb/d/d2/Vitov_Zizice_KL_CZ_Lipa_u_Vitova_095.jpg/450px-Vitov_Zizice_KL_CZ_Lipa_u_Vitova_095.jpg</a:t>
                      </a:r>
                      <a:endParaRPr lang="cs-CZ" sz="1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Jedle bělokorá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http://upload.wikimedia.org/wikipedia/commons/thumb/0/0a/Abies_alba_Slovakia.jpg/406px-</a:t>
                      </a:r>
                      <a:endParaRPr lang="cs-CZ" sz="1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Mechy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http://upload.wikimedia.org/wikipedia/commons/thumb/e/e1/Mossopolis.jpg/800px-Mossopolis.jpg</a:t>
                      </a:r>
                      <a:endParaRPr lang="cs-CZ" sz="1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Kapradina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http://upload.wikimedia.org/wikipedia/commons/thumb/4/4d/Dryopteris_filix-mas_001.jpg/800px-Dryopteris_filix-mas_001.jpg</a:t>
                      </a:r>
                      <a:endParaRPr lang="cs-CZ" sz="1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Lišejníky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http://upload.wikimedia.org/wikipedia/commons/thumb/3/39/Haeckel_Lichenes.jpg/430px-Haeckel_Lichenes.jpg</a:t>
                      </a:r>
                      <a:endParaRPr lang="cs-CZ" sz="1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Ropná skvrna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http://upload.wikimedia.org/wikipedia/commons/thumb/a/a6/IXTOC_I_oil_well_blowout.jpg/800px-</a:t>
                      </a:r>
                      <a:endParaRPr lang="cs-CZ" sz="1200" b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ostatní</a:t>
                      </a:r>
                      <a:endParaRPr lang="cs-CZ" sz="12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b="0" dirty="0" smtClean="0"/>
                        <a:t>MS</a:t>
                      </a:r>
                      <a:r>
                        <a:rPr lang="cs-CZ" sz="1200" b="0" baseline="0" dirty="0" smtClean="0"/>
                        <a:t> OFFICE – galerie obrázků a </a:t>
                      </a:r>
                      <a:r>
                        <a:rPr lang="cs-CZ" sz="1200" b="0" baseline="0" smtClean="0"/>
                        <a:t>vlastní fotografie</a:t>
                      </a:r>
                      <a:endParaRPr lang="cs-CZ" sz="1200" b="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266818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680</Words>
  <Application>Microsoft Office PowerPoint</Application>
  <PresentationFormat>Předvádění na obrazovce (4:3)</PresentationFormat>
  <Paragraphs>161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Společenstvo lesů</vt:lpstr>
      <vt:lpstr>Význam lesa</vt:lpstr>
      <vt:lpstr>Lesní patra</vt:lpstr>
      <vt:lpstr>Jehličnaté stromy a keře</vt:lpstr>
      <vt:lpstr>Listnaté stromy a keře</vt:lpstr>
      <vt:lpstr>Kapradiny a mechy</vt:lpstr>
      <vt:lpstr>Houby</vt:lpstr>
      <vt:lpstr>Lišejníky</vt:lpstr>
      <vt:lpstr>Ničení životního prostředí</vt:lpstr>
      <vt:lpstr>Co můžeš udělat ty?</vt:lpstr>
      <vt:lpstr>Otázky k opakování</vt:lpstr>
      <vt:lpstr>Zdroje obrázků</vt:lpstr>
    </vt:vector>
  </TitlesOfParts>
  <Company>lumik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Arbalest</dc:creator>
  <cp:lastModifiedBy>Jirka</cp:lastModifiedBy>
  <cp:revision>39</cp:revision>
  <dcterms:created xsi:type="dcterms:W3CDTF">2012-09-28T15:50:17Z</dcterms:created>
  <dcterms:modified xsi:type="dcterms:W3CDTF">2012-10-11T14:54:46Z</dcterms:modified>
</cp:coreProperties>
</file>