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44" r:id="rId1"/>
  </p:sldMasterIdLst>
  <p:notesMasterIdLst>
    <p:notesMasterId r:id="rId9"/>
  </p:notesMasterIdLst>
  <p:sldIdLst>
    <p:sldId id="260" r:id="rId2"/>
    <p:sldId id="261" r:id="rId3"/>
    <p:sldId id="256" r:id="rId4"/>
    <p:sldId id="258" r:id="rId5"/>
    <p:sldId id="259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E76803-9D7E-4BCC-9AE5-E461D916E449}" type="datetimeFigureOut">
              <a:rPr lang="cs-CZ" smtClean="0"/>
              <a:pPr/>
              <a:t>7.10.2012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971CE3-7333-4730-9FB1-4AB82452706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A416A5-8B7C-4103-90F2-0DD901F170E0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971CE3-7333-4730-9FB1-4AB824527061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971CE3-7333-4730-9FB1-4AB824527061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971CE3-7333-4730-9FB1-4AB824527061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971CE3-7333-4730-9FB1-4AB824527061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971CE3-7333-4730-9FB1-4AB824527061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971CE3-7333-4730-9FB1-4AB824527061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7AC08-2042-4AE4-A7AF-57B007DDA6A8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A9FC-19EA-4B9D-9217-26B7C3F6D0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D18EC-1770-43B4-A80F-9FE8AEF5ED44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A9FC-19EA-4B9D-9217-26B7C3F6D0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27DED-F38F-48CE-8790-703A49160004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A9FC-19EA-4B9D-9217-26B7C3F6D0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218F9-4ACB-4482-9AF2-10602F922956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A9FC-19EA-4B9D-9217-26B7C3F6D0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E9515-E430-4691-BA70-B0ECEC0B182A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A9FC-19EA-4B9D-9217-26B7C3F6D0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5C469-84EE-4029-A95C-822063750913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A9FC-19EA-4B9D-9217-26B7C3F6D0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39801-E524-4E46-A89C-FE75C63A8F18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A9FC-19EA-4B9D-9217-26B7C3F6D0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33E24-D9D6-48F6-B100-8CC64B44C6BA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A9FC-19EA-4B9D-9217-26B7C3F6D0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DAB6B-861C-478E-8E8B-6E024E80D789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727A9FC-19EA-4B9D-9217-26B7C3F6D03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309F4-CC13-4BC8-B4B9-C784A012C547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A9FC-19EA-4B9D-9217-26B7C3F6D0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41861-471A-4BE3-975A-4B98E34BD6A3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A9FC-19EA-4B9D-9217-26B7C3F6D0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86601C0-D9F3-4277-A022-7DDC51A95CDF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727A9FC-19EA-4B9D-9217-26B7C3F6D03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>
    <p:dissolve/>
  </p:transition>
  <p:hf sldNum="0" hd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dumy.cz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571868" y="5357826"/>
            <a:ext cx="5286412" cy="785818"/>
          </a:xfrm>
        </p:spPr>
        <p:txBody>
          <a:bodyPr>
            <a:normAutofit/>
          </a:bodyPr>
          <a:lstStyle/>
          <a:p>
            <a:pPr algn="r"/>
            <a:r>
              <a:rPr lang="cs-CZ" sz="1800" baseline="0" dirty="0" smtClean="0">
                <a:solidFill>
                  <a:schemeClr val="tx1"/>
                </a:solidFill>
                <a:latin typeface="Lucida Sans Unicode"/>
              </a:rPr>
              <a:t> Vytvořeno </a:t>
            </a:r>
            <a:r>
              <a:rPr lang="cs-CZ" sz="1800" dirty="0" smtClean="0">
                <a:latin typeface="Lucida Sans Unicode"/>
              </a:rPr>
              <a:t>2</a:t>
            </a:r>
            <a:r>
              <a:rPr lang="cs-CZ" sz="1800" baseline="0" dirty="0" smtClean="0">
                <a:solidFill>
                  <a:schemeClr val="tx1"/>
                </a:solidFill>
                <a:latin typeface="Lucida Sans Unicode"/>
              </a:rPr>
              <a:t>. </a:t>
            </a:r>
            <a:r>
              <a:rPr lang="cs-CZ" sz="1800" dirty="0" smtClean="0">
                <a:latin typeface="Lucida Sans Unicode"/>
              </a:rPr>
              <a:t>5</a:t>
            </a:r>
            <a:r>
              <a:rPr lang="cs-CZ" sz="1800" baseline="0" dirty="0" smtClean="0">
                <a:solidFill>
                  <a:schemeClr val="tx1"/>
                </a:solidFill>
                <a:latin typeface="Lucida Sans Unicode"/>
              </a:rPr>
              <a:t>. </a:t>
            </a:r>
            <a:r>
              <a:rPr lang="cs-CZ" sz="1800" baseline="0" dirty="0" smtClean="0">
                <a:solidFill>
                  <a:schemeClr val="tx1"/>
                </a:solidFill>
                <a:latin typeface="Lucida Sans Unicode"/>
              </a:rPr>
              <a:t>2012 </a:t>
            </a:r>
          </a:p>
          <a:p>
            <a:pPr algn="r"/>
            <a:r>
              <a:rPr lang="cs-CZ" sz="1800" baseline="0" dirty="0" smtClean="0">
                <a:solidFill>
                  <a:schemeClr val="tx1"/>
                </a:solidFill>
                <a:latin typeface="Lucida Sans Unicode"/>
              </a:rPr>
              <a:t>Dostupné na portálu </a:t>
            </a:r>
            <a:r>
              <a:rPr lang="cs-CZ" sz="1800" baseline="0" dirty="0" smtClean="0">
                <a:solidFill>
                  <a:schemeClr val="tx1"/>
                </a:solidFill>
                <a:latin typeface="Lucida Sans Unicode"/>
                <a:hlinkClick r:id="rId3"/>
              </a:rPr>
              <a:t>http://dumy.</a:t>
            </a:r>
            <a:r>
              <a:rPr lang="cs-CZ" sz="1800" baseline="0" dirty="0" err="1" smtClean="0">
                <a:solidFill>
                  <a:schemeClr val="tx1"/>
                </a:solidFill>
                <a:latin typeface="Lucida Sans Unicode"/>
                <a:hlinkClick r:id="rId3"/>
              </a:rPr>
              <a:t>cz</a:t>
            </a:r>
            <a:r>
              <a:rPr lang="cs-CZ" sz="1800" baseline="0" dirty="0" smtClean="0">
                <a:solidFill>
                  <a:schemeClr val="tx1"/>
                </a:solidFill>
                <a:latin typeface="Lucida Sans Unicode"/>
                <a:hlinkClick r:id="rId3"/>
              </a:rPr>
              <a:t>/</a:t>
            </a:r>
            <a:r>
              <a:rPr lang="cs-CZ" sz="1800" baseline="0" dirty="0" smtClean="0">
                <a:solidFill>
                  <a:schemeClr val="tx1"/>
                </a:solidFill>
                <a:latin typeface="Lucida Sans Unicode"/>
              </a:rPr>
              <a:t> </a:t>
            </a:r>
            <a:endParaRPr lang="cs-CZ" sz="1800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1"/>
          <p:cNvSpPr txBox="1">
            <a:spLocks/>
          </p:cNvSpPr>
          <p:nvPr/>
        </p:nvSpPr>
        <p:spPr>
          <a:xfrm>
            <a:off x="214282" y="428604"/>
            <a:ext cx="8429684" cy="264320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2DA2BF"/>
              </a:buClr>
              <a:buSzPct val="68000"/>
              <a:buFont typeface="Wingdings 3"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Lucida Sans Unicode"/>
                <a:ea typeface="+mn-ea"/>
                <a:cs typeface="+mn-cs"/>
              </a:rPr>
              <a:t>Název školy: Svobodná základní škola, o.p.s.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2DA2BF"/>
              </a:buClr>
              <a:buSzPct val="68000"/>
              <a:buFont typeface="Wingdings 3"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Lucida Sans Unicode"/>
                <a:ea typeface="+mn-ea"/>
                <a:cs typeface="+mn-cs"/>
              </a:rPr>
              <a:t>Autor: Mgr. Dagmar </a:t>
            </a:r>
            <a:r>
              <a:rPr kumimoji="0" lang="cs-CZ" sz="18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Lucida Sans Unicode"/>
                <a:ea typeface="+mn-ea"/>
                <a:cs typeface="+mn-cs"/>
              </a:rPr>
              <a:t>Sacherová</a:t>
            </a:r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Lucida Sans Unicode"/>
              <a:ea typeface="+mn-ea"/>
              <a:cs typeface="+mn-cs"/>
            </a:endParaRPr>
          </a:p>
          <a:p>
            <a:pPr marL="365760" lvl="0" indent="-256032">
              <a:spcBef>
                <a:spcPts val="400"/>
              </a:spcBef>
              <a:buClr>
                <a:srgbClr val="2DA2BF"/>
              </a:buClr>
              <a:buSzPct val="68000"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Lucida Sans Unicode"/>
                <a:ea typeface="+mn-ea"/>
                <a:cs typeface="+mn-cs"/>
              </a:rPr>
              <a:t>Název materiálu</a:t>
            </a:r>
            <a:r>
              <a:rPr lang="cs-CZ" dirty="0">
                <a:latin typeface="Lucida Sans Unicode"/>
              </a:rPr>
              <a:t>: </a:t>
            </a:r>
            <a:r>
              <a:rPr lang="cs-CZ" dirty="0" smtClean="0">
                <a:latin typeface="Lucida Sans Unicode"/>
              </a:rPr>
              <a:t>VY_32_INOVACE_01_MATEMATIKA_GEOMETRICKÁ POZNÁVAČKA</a:t>
            </a:r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Lucida Sans Unicode"/>
              <a:ea typeface="+mn-ea"/>
              <a:cs typeface="+mn-cs"/>
            </a:endParaRPr>
          </a:p>
          <a:p>
            <a:pPr marL="365760" lvl="0" indent="-256032">
              <a:spcBef>
                <a:spcPts val="400"/>
              </a:spcBef>
              <a:buClr>
                <a:srgbClr val="2DA2BF"/>
              </a:buClr>
              <a:buSzPct val="68000"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Lucida Sans Unicode"/>
                <a:ea typeface="+mn-ea"/>
                <a:cs typeface="+mn-cs"/>
              </a:rPr>
              <a:t>Název</a:t>
            </a:r>
            <a:r>
              <a:rPr lang="cs-CZ" dirty="0">
                <a:latin typeface="Lucida Sans Unicode"/>
              </a:rPr>
              <a:t>: </a:t>
            </a:r>
            <a:r>
              <a:rPr lang="cs-CZ" dirty="0" smtClean="0">
                <a:latin typeface="Lucida Sans Unicode"/>
              </a:rPr>
              <a:t>GEOMETRICKÁ POZNÁVAČKA</a:t>
            </a:r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Lucida Sans Unicode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2DA2BF"/>
              </a:buClr>
              <a:buSzPct val="68000"/>
              <a:buFont typeface="Wingdings 3"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Lucida Sans Unicode"/>
                <a:ea typeface="+mn-ea"/>
                <a:cs typeface="+mn-cs"/>
              </a:rPr>
              <a:t>Číslo projektu: CZ.1.07/1.4.00/21.0929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2DA2BF"/>
              </a:buClr>
              <a:buSzPct val="68000"/>
              <a:buFont typeface="Wingdings 3"/>
              <a:buNone/>
              <a:tabLst/>
              <a:defRPr/>
            </a:pPr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Lucida Sans Unicode"/>
              <a:ea typeface="+mn-ea"/>
              <a:cs typeface="+mn-cs"/>
            </a:endParaRPr>
          </a:p>
          <a:p>
            <a:pPr marL="365760" lvl="0" indent="-256032" algn="r">
              <a:spcBef>
                <a:spcPts val="400"/>
              </a:spcBef>
              <a:buClr>
                <a:srgbClr val="2DA2BF"/>
              </a:buClr>
              <a:buSzPct val="68000"/>
            </a:pPr>
            <a:r>
              <a:rPr lang="cs-CZ" sz="2400" b="1" dirty="0" smtClean="0">
                <a:latin typeface="Lucida Sans Unicode"/>
              </a:rPr>
              <a:t>Geometrická </a:t>
            </a:r>
            <a:r>
              <a:rPr lang="cs-CZ" sz="2400" b="1" dirty="0" err="1" smtClean="0">
                <a:latin typeface="Lucida Sans Unicode"/>
              </a:rPr>
              <a:t>poznávačka</a:t>
            </a:r>
            <a:endParaRPr lang="cs-CZ" sz="2400" b="1" dirty="0" smtClean="0">
              <a:latin typeface="Lucida Sans Unicode"/>
            </a:endParaRPr>
          </a:p>
        </p:txBody>
      </p:sp>
      <p:pic>
        <p:nvPicPr>
          <p:cNvPr id="7" name="Picture 2" descr="http://titulka2.rvp.cz/gfx/ikonky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3143248"/>
            <a:ext cx="6936432" cy="1799139"/>
          </a:xfrm>
          <a:prstGeom prst="rect">
            <a:avLst/>
          </a:prstGeom>
          <a:noFill/>
        </p:spPr>
      </p:pic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714348" y="6492875"/>
            <a:ext cx="7858180" cy="365125"/>
          </a:xfrm>
        </p:spPr>
        <p:txBody>
          <a:bodyPr vert="horz" lIns="91440" tIns="45720" rIns="91440" bIns="45720" rtlCol="0" anchor="ctr"/>
          <a:lstStyle/>
          <a:p>
            <a:pPr algn="ctr"/>
            <a:r>
              <a:rPr lang="cs-CZ" dirty="0"/>
              <a:t>Autorem materiálu a všech jeho částí, není-li uvedeno jinak, je Mgr. Dagmar </a:t>
            </a:r>
            <a:r>
              <a:rPr lang="cs-CZ" dirty="0" err="1"/>
              <a:t>Sacherová</a:t>
            </a:r>
            <a:r>
              <a:rPr lang="cs-CZ" dirty="0"/>
              <a:t>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určený pro žáky 5. tříd.</a:t>
            </a:r>
          </a:p>
          <a:p>
            <a:r>
              <a:rPr lang="cs-CZ" dirty="0" smtClean="0"/>
              <a:t>Hravou formou si žáci procvičují znalost základních pojmů z geometrie. Správnost svých odpovědí si  mohou hned překontrolovat.</a:t>
            </a:r>
          </a:p>
          <a:p>
            <a:r>
              <a:rPr lang="cs-CZ" dirty="0" smtClean="0"/>
              <a:t>Cvičení žáky motivuje k větší aktivitě, spojení obrázků a psaného textu vede k lepšímu zapamatování si probírané látky.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642910" y="6492875"/>
            <a:ext cx="7572428" cy="365125"/>
          </a:xfrm>
        </p:spPr>
        <p:txBody>
          <a:bodyPr/>
          <a:lstStyle/>
          <a:p>
            <a:pPr algn="ctr"/>
            <a:r>
              <a:rPr lang="cs-CZ" dirty="0" smtClean="0"/>
              <a:t>Autorem materiálu a všech jeho částí, není-li uvedeno jinak, je Mgr. Dagmar </a:t>
            </a:r>
            <a:r>
              <a:rPr lang="cs-CZ" dirty="0" err="1" smtClean="0"/>
              <a:t>Sacherová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785794"/>
            <a:ext cx="7772400" cy="1470025"/>
          </a:xfrm>
        </p:spPr>
        <p:txBody>
          <a:bodyPr/>
          <a:lstStyle/>
          <a:p>
            <a:r>
              <a:rPr lang="cs-CZ" dirty="0" smtClean="0"/>
              <a:t>Geometrická </a:t>
            </a:r>
            <a:r>
              <a:rPr lang="cs-CZ" dirty="0" err="1" smtClean="0"/>
              <a:t>poznávačka</a:t>
            </a:r>
            <a:endParaRPr lang="cs-CZ" dirty="0"/>
          </a:p>
        </p:txBody>
      </p:sp>
      <p:pic>
        <p:nvPicPr>
          <p:cNvPr id="4" name="Picture 8" descr="F:\Documents and Settings\Jana\Local Settings\Temporary Internet Files\Content.IE5\0JMLOBG5\MC90005558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50" y="2571744"/>
            <a:ext cx="3779822" cy="3443335"/>
          </a:xfrm>
          <a:prstGeom prst="rect">
            <a:avLst/>
          </a:prstGeom>
          <a:noFill/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000100" y="6565921"/>
            <a:ext cx="7143800" cy="292079"/>
          </a:xfrm>
        </p:spPr>
        <p:txBody>
          <a:bodyPr/>
          <a:lstStyle/>
          <a:p>
            <a:pPr algn="ctr"/>
            <a:r>
              <a:rPr lang="cs-CZ" dirty="0" smtClean="0"/>
              <a:t>Autorem materiálu a všech jeho částí, není-li uvedeno jinak, je Mgr. Dagmar </a:t>
            </a:r>
            <a:r>
              <a:rPr lang="cs-CZ" dirty="0" err="1" smtClean="0"/>
              <a:t>Sacherová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64294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1. Poznáš tyto geometrické útvary? </a:t>
            </a:r>
            <a:endParaRPr lang="cs-CZ" dirty="0"/>
          </a:p>
        </p:txBody>
      </p:sp>
      <p:sp>
        <p:nvSpPr>
          <p:cNvPr id="7" name="Pravoúhlý trojúhelník 6"/>
          <p:cNvSpPr/>
          <p:nvPr/>
        </p:nvSpPr>
        <p:spPr>
          <a:xfrm>
            <a:off x="1071538" y="1000108"/>
            <a:ext cx="1285884" cy="857256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Lichoběžník 7"/>
          <p:cNvSpPr/>
          <p:nvPr/>
        </p:nvSpPr>
        <p:spPr>
          <a:xfrm>
            <a:off x="1357290" y="3929066"/>
            <a:ext cx="1357322" cy="500066"/>
          </a:xfrm>
          <a:prstGeom prst="trapezoi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Kosočtverec 8"/>
          <p:cNvSpPr/>
          <p:nvPr/>
        </p:nvSpPr>
        <p:spPr>
          <a:xfrm>
            <a:off x="3714744" y="1142984"/>
            <a:ext cx="1357322" cy="1000132"/>
          </a:xfrm>
          <a:prstGeom prst="diamo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6929454" y="1500174"/>
            <a:ext cx="1071573" cy="3571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Elipsa 12"/>
          <p:cNvSpPr/>
          <p:nvPr/>
        </p:nvSpPr>
        <p:spPr>
          <a:xfrm>
            <a:off x="4286248" y="3714752"/>
            <a:ext cx="900000" cy="90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7286644" y="3786190"/>
            <a:ext cx="785818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Zkosené hrany 15"/>
          <p:cNvSpPr/>
          <p:nvPr/>
        </p:nvSpPr>
        <p:spPr>
          <a:xfrm>
            <a:off x="7143768" y="5857892"/>
            <a:ext cx="1571636" cy="357190"/>
          </a:xfrm>
          <a:prstGeom prst="bevel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Nápověda</a:t>
            </a:r>
            <a:endParaRPr lang="cs-CZ" b="1" dirty="0"/>
          </a:p>
        </p:txBody>
      </p:sp>
      <p:sp>
        <p:nvSpPr>
          <p:cNvPr id="17" name="Zaoblený obdélníkový popisek 16"/>
          <p:cNvSpPr/>
          <p:nvPr/>
        </p:nvSpPr>
        <p:spPr>
          <a:xfrm>
            <a:off x="357158" y="6000768"/>
            <a:ext cx="6286544" cy="571504"/>
          </a:xfrm>
          <a:prstGeom prst="wedgeRoundRectCallout">
            <a:avLst>
              <a:gd name="adj1" fmla="val 56417"/>
              <a:gd name="adj2" fmla="val -27640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lichoběžník	přímka		trojúhelník</a:t>
            </a:r>
          </a:p>
          <a:p>
            <a:pPr algn="r"/>
            <a:r>
              <a:rPr lang="cs-CZ" b="1" dirty="0" smtClean="0">
                <a:solidFill>
                  <a:schemeClr val="tx1"/>
                </a:solidFill>
              </a:rPr>
              <a:t>kruh		čtverec		kosočtverec 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857224" y="2500306"/>
            <a:ext cx="2214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 _ _ _ _ _ _ _ _ _ _ _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857224" y="5000636"/>
            <a:ext cx="2214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 _ _ _ _ _ _ _ _ _ _ _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571868" y="2500306"/>
            <a:ext cx="2214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 _ _ _ _ _ _ _ _ _ _ _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215074" y="2500306"/>
            <a:ext cx="2214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 _ _ _ _ _ _ _ _ _ _ _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357950" y="5000636"/>
            <a:ext cx="2214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 _ _ _ _ _ _ _ _ _ _ _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643306" y="5000636"/>
            <a:ext cx="2214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 _ _ _ _ _ _ _ _ _ _ _</a:t>
            </a:r>
            <a:endParaRPr lang="cs-CZ" dirty="0"/>
          </a:p>
        </p:txBody>
      </p:sp>
      <p:sp>
        <p:nvSpPr>
          <p:cNvPr id="26" name="Zkosené hrany 25">
            <a:hlinkClick r:id="rId3" action="ppaction://hlinksldjump"/>
          </p:cNvPr>
          <p:cNvSpPr/>
          <p:nvPr/>
        </p:nvSpPr>
        <p:spPr>
          <a:xfrm>
            <a:off x="7143768" y="6286520"/>
            <a:ext cx="1571636" cy="357190"/>
          </a:xfrm>
          <a:prstGeom prst="bevel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ŘEŠENÍ </a:t>
            </a:r>
            <a:endParaRPr lang="cs-CZ" b="1" dirty="0"/>
          </a:p>
        </p:txBody>
      </p:sp>
      <p:sp>
        <p:nvSpPr>
          <p:cNvPr id="46" name="Zástupný symbol pro zápatí 45"/>
          <p:cNvSpPr>
            <a:spLocks noGrp="1"/>
          </p:cNvSpPr>
          <p:nvPr>
            <p:ph type="ftr" sz="quarter" idx="11"/>
          </p:nvPr>
        </p:nvSpPr>
        <p:spPr>
          <a:xfrm>
            <a:off x="571472" y="6492875"/>
            <a:ext cx="7429552" cy="365125"/>
          </a:xfrm>
        </p:spPr>
        <p:txBody>
          <a:bodyPr/>
          <a:lstStyle/>
          <a:p>
            <a:pPr algn="ctr"/>
            <a:r>
              <a:rPr lang="cs-CZ" dirty="0" smtClean="0"/>
              <a:t>Autorem materiálu a všech jeho částí, není-li uvedeno jinak, je Mgr. Dagmar </a:t>
            </a:r>
            <a:r>
              <a:rPr lang="cs-CZ" dirty="0" err="1" smtClean="0"/>
              <a:t>Sacherová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28728" y="142852"/>
            <a:ext cx="2214578" cy="72464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1. Řešení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57224" y="5000636"/>
            <a:ext cx="2214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 _ _ _ _ _ _ _ _ _ _ _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643306" y="5000636"/>
            <a:ext cx="2214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 _ _ _ _ _ _ _ _ _ _ _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85786" y="2500306"/>
            <a:ext cx="2214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 _ _ _ _ _ _ _ _ _ _ _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500430" y="2500306"/>
            <a:ext cx="2214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 _ _ _ _ _ _ _ _ _ _ _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43636" y="2500306"/>
            <a:ext cx="2214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 _ _ _ _ _ _ _ _ _ _ _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286512" y="5000636"/>
            <a:ext cx="2214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 _ _ _ _ _ _ _ _ _ _ _</a:t>
            </a:r>
            <a:endParaRPr lang="cs-CZ" dirty="0"/>
          </a:p>
        </p:txBody>
      </p:sp>
      <p:sp>
        <p:nvSpPr>
          <p:cNvPr id="11" name="Pravoúhlý trojúhelník 10"/>
          <p:cNvSpPr/>
          <p:nvPr/>
        </p:nvSpPr>
        <p:spPr>
          <a:xfrm>
            <a:off x="928662" y="928670"/>
            <a:ext cx="1285884" cy="857256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Lichoběžník 11"/>
          <p:cNvSpPr/>
          <p:nvPr/>
        </p:nvSpPr>
        <p:spPr>
          <a:xfrm>
            <a:off x="1214414" y="3857628"/>
            <a:ext cx="1357322" cy="500066"/>
          </a:xfrm>
          <a:prstGeom prst="trapezoi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Kosočtverec 12"/>
          <p:cNvSpPr/>
          <p:nvPr/>
        </p:nvSpPr>
        <p:spPr>
          <a:xfrm>
            <a:off x="3571868" y="1071546"/>
            <a:ext cx="1357322" cy="1000132"/>
          </a:xfrm>
          <a:prstGeom prst="diamo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" name="Přímá spojovací čára 13"/>
          <p:cNvCxnSpPr/>
          <p:nvPr/>
        </p:nvCxnSpPr>
        <p:spPr>
          <a:xfrm>
            <a:off x="6786578" y="1428736"/>
            <a:ext cx="1071573" cy="3571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Elipsa 14"/>
          <p:cNvSpPr/>
          <p:nvPr/>
        </p:nvSpPr>
        <p:spPr>
          <a:xfrm>
            <a:off x="4143372" y="3643314"/>
            <a:ext cx="900000" cy="90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7143768" y="3714752"/>
            <a:ext cx="785818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Zaoblený obdélníkový popisek 16"/>
          <p:cNvSpPr/>
          <p:nvPr/>
        </p:nvSpPr>
        <p:spPr>
          <a:xfrm>
            <a:off x="214282" y="6000768"/>
            <a:ext cx="6286544" cy="571504"/>
          </a:xfrm>
          <a:prstGeom prst="wedgeRoundRectCallout">
            <a:avLst>
              <a:gd name="adj1" fmla="val 57441"/>
              <a:gd name="adj2" fmla="val -38907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			</a:t>
            </a:r>
          </a:p>
          <a:p>
            <a:pPr algn="r"/>
            <a:r>
              <a:rPr lang="cs-CZ" b="1" dirty="0" smtClean="0">
                <a:solidFill>
                  <a:schemeClr val="tx1"/>
                </a:solidFill>
              </a:rPr>
              <a:t>				</a:t>
            </a:r>
          </a:p>
        </p:txBody>
      </p:sp>
      <p:sp>
        <p:nvSpPr>
          <p:cNvPr id="18" name="Zkosené hrany 17"/>
          <p:cNvSpPr/>
          <p:nvPr/>
        </p:nvSpPr>
        <p:spPr>
          <a:xfrm>
            <a:off x="7072330" y="5857892"/>
            <a:ext cx="1428760" cy="357190"/>
          </a:xfrm>
          <a:prstGeom prst="bevel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ŘEŠENÍ</a:t>
            </a:r>
            <a:endParaRPr lang="cs-CZ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857752" y="6215082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kosočtverec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57158" y="5929330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lichoběžník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428860" y="5929330"/>
            <a:ext cx="10525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přímka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785918" y="6215082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kruh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286116" y="6215082"/>
            <a:ext cx="1000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čtverec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857620" y="5929330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trojúhelník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2143108" y="6000768"/>
            <a:ext cx="23574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cap="all" dirty="0" smtClean="0">
                <a:effectLst>
                  <a:reflection blurRad="6350" stA="60000" endA="900" endPos="58000" dir="5400000" sy="-100000" algn="bl" rotWithShape="0"/>
                </a:effectLst>
              </a:rPr>
              <a:t>Výborně!!!</a:t>
            </a:r>
            <a:endParaRPr lang="cs-CZ" sz="2800" b="1" cap="all" dirty="0">
              <a:effectLst>
                <a:reflection blurRad="6350" stA="60000" endA="900" endPos="58000" dir="5400000" sy="-100000" algn="bl" rotWithShape="0"/>
              </a:effectLst>
            </a:endParaRPr>
          </a:p>
        </p:txBody>
      </p:sp>
      <p:sp>
        <p:nvSpPr>
          <p:cNvPr id="27" name="Zástupný symbol pro zápatí 26"/>
          <p:cNvSpPr>
            <a:spLocks noGrp="1"/>
          </p:cNvSpPr>
          <p:nvPr>
            <p:ph type="ftr" sz="quarter" idx="11"/>
          </p:nvPr>
        </p:nvSpPr>
        <p:spPr>
          <a:xfrm>
            <a:off x="1142976" y="6492875"/>
            <a:ext cx="6643734" cy="365125"/>
          </a:xfrm>
        </p:spPr>
        <p:txBody>
          <a:bodyPr/>
          <a:lstStyle/>
          <a:p>
            <a:pPr algn="ctr"/>
            <a:r>
              <a:rPr lang="cs-CZ" dirty="0" smtClean="0"/>
              <a:t>Autorem materiálu a všech jeho částí, není-li uvedeno jinak, je Mgr. Dagmar </a:t>
            </a:r>
            <a:r>
              <a:rPr lang="cs-CZ" dirty="0" err="1" smtClean="0"/>
              <a:t>Sacherová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5" name="Šipka doprava 24">
            <a:hlinkClick r:id="rId4" action="ppaction://hlinksldjump"/>
          </p:cNvPr>
          <p:cNvSpPr/>
          <p:nvPr/>
        </p:nvSpPr>
        <p:spPr>
          <a:xfrm>
            <a:off x="8215306" y="6286496"/>
            <a:ext cx="928694" cy="571504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82239E-6 L -0.32292 -0.5141 " pathEditMode="relative" ptsTypes="AA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95 -0.01295 L -0.12899 -0.5585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" y="-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17 0.00763 L 0.46042 -0.5168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" y="-2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7101 -0.14685 " pathEditMode="relative" ptsTypes="AA">
                                      <p:cBhvr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08973E-6 L 0.25209 -0.18871 " pathEditMode="relative" ptsTypes="AA">
                                      <p:cBhvr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9 -0.01318 L 0.38525 -0.1914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" y="-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3" presetClass="entr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4" grpId="0"/>
      <p:bldP spid="26" grpId="2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64294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2. Poznáš tyto geometrické útvary? </a:t>
            </a:r>
            <a:endParaRPr lang="cs-CZ" dirty="0"/>
          </a:p>
        </p:txBody>
      </p:sp>
      <p:sp>
        <p:nvSpPr>
          <p:cNvPr id="16" name="Zkosené hrany 15"/>
          <p:cNvSpPr/>
          <p:nvPr/>
        </p:nvSpPr>
        <p:spPr>
          <a:xfrm>
            <a:off x="7143768" y="5857892"/>
            <a:ext cx="1571636" cy="357190"/>
          </a:xfrm>
          <a:prstGeom prst="bevel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Nápověda</a:t>
            </a:r>
            <a:endParaRPr lang="cs-CZ" b="1" dirty="0"/>
          </a:p>
        </p:txBody>
      </p:sp>
      <p:sp>
        <p:nvSpPr>
          <p:cNvPr id="17" name="Zaoblený obdélníkový popisek 16"/>
          <p:cNvSpPr/>
          <p:nvPr/>
        </p:nvSpPr>
        <p:spPr>
          <a:xfrm>
            <a:off x="318522" y="6000768"/>
            <a:ext cx="6286544" cy="571504"/>
          </a:xfrm>
          <a:prstGeom prst="wedgeRoundRectCallout">
            <a:avLst>
              <a:gd name="adj1" fmla="val 56417"/>
              <a:gd name="adj2" fmla="val -27640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různoběžky	kolmice		 úsečka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	polopřímka	bod 		rovnoběžky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857224" y="2500306"/>
            <a:ext cx="2214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 _ _ _ _ _ _ _ _ _ _ _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857224" y="5000636"/>
            <a:ext cx="2214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 _ _ _ _ _ _ _ _ _ _ _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571868" y="2500306"/>
            <a:ext cx="2214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 _ _ _ _ _ _ _ _ _ _ _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215074" y="2500306"/>
            <a:ext cx="2214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 _ _ _ _ _ _ _ _ _ _ _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357950" y="5000636"/>
            <a:ext cx="2214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 _ _ _ _ _ _ _ _ _ _ _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643306" y="5000636"/>
            <a:ext cx="2214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 _ _ _ _ _ _ _ _ _ _ _</a:t>
            </a:r>
            <a:endParaRPr lang="cs-CZ" dirty="0"/>
          </a:p>
        </p:txBody>
      </p:sp>
      <p:sp>
        <p:nvSpPr>
          <p:cNvPr id="26" name="Zkosené hrany 25">
            <a:hlinkClick r:id="rId3" action="ppaction://hlinksldjump"/>
          </p:cNvPr>
          <p:cNvSpPr/>
          <p:nvPr/>
        </p:nvSpPr>
        <p:spPr>
          <a:xfrm>
            <a:off x="7143768" y="6286520"/>
            <a:ext cx="1571636" cy="357190"/>
          </a:xfrm>
          <a:prstGeom prst="bevel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ŘEŠENÍ </a:t>
            </a:r>
            <a:endParaRPr lang="cs-CZ" b="1" dirty="0"/>
          </a:p>
        </p:txBody>
      </p:sp>
      <p:sp>
        <p:nvSpPr>
          <p:cNvPr id="46" name="Zástupný symbol pro zápatí 45"/>
          <p:cNvSpPr>
            <a:spLocks noGrp="1"/>
          </p:cNvSpPr>
          <p:nvPr>
            <p:ph type="ftr" sz="quarter" idx="11"/>
          </p:nvPr>
        </p:nvSpPr>
        <p:spPr>
          <a:xfrm>
            <a:off x="571472" y="6492875"/>
            <a:ext cx="7429552" cy="365125"/>
          </a:xfrm>
        </p:spPr>
        <p:txBody>
          <a:bodyPr/>
          <a:lstStyle/>
          <a:p>
            <a:pPr algn="ctr"/>
            <a:r>
              <a:rPr lang="cs-CZ" dirty="0" smtClean="0"/>
              <a:t>Autorem materiálu a všech jeho částí, není-li uvedeno jinak, je Mgr. Dagmar </a:t>
            </a:r>
            <a:r>
              <a:rPr lang="cs-CZ" dirty="0" err="1" smtClean="0"/>
              <a:t>Sacherová</a:t>
            </a:r>
            <a:r>
              <a:rPr lang="cs-CZ" dirty="0" smtClean="0"/>
              <a:t>.</a:t>
            </a:r>
            <a:endParaRPr lang="cs-CZ" dirty="0"/>
          </a:p>
        </p:txBody>
      </p:sp>
      <p:cxnSp>
        <p:nvCxnSpPr>
          <p:cNvPr id="31" name="Přímá spojovací čára 30"/>
          <p:cNvCxnSpPr/>
          <p:nvPr/>
        </p:nvCxnSpPr>
        <p:spPr>
          <a:xfrm rot="5400000">
            <a:off x="3786976" y="4285462"/>
            <a:ext cx="142876" cy="15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/>
          <p:nvPr/>
        </p:nvCxnSpPr>
        <p:spPr>
          <a:xfrm rot="16200000" flipH="1">
            <a:off x="7286644" y="4071942"/>
            <a:ext cx="214314" cy="71438"/>
          </a:xfrm>
          <a:prstGeom prst="line">
            <a:avLst/>
          </a:prstGeom>
          <a:ln w="28575"/>
          <a:scene3d>
            <a:camera prst="orthographicFront">
              <a:rot lat="0" lon="0" rev="18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ovací čára 37"/>
          <p:cNvCxnSpPr/>
          <p:nvPr/>
        </p:nvCxnSpPr>
        <p:spPr>
          <a:xfrm>
            <a:off x="3857620" y="4286256"/>
            <a:ext cx="1785950" cy="15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ovéPole 38"/>
          <p:cNvSpPr txBox="1"/>
          <p:nvPr/>
        </p:nvSpPr>
        <p:spPr>
          <a:xfrm>
            <a:off x="3714744" y="4286256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S</a:t>
            </a:r>
            <a:endParaRPr lang="cs-CZ" dirty="0">
              <a:solidFill>
                <a:srgbClr val="002060"/>
              </a:solidFill>
            </a:endParaRPr>
          </a:p>
        </p:txBody>
      </p:sp>
      <p:cxnSp>
        <p:nvCxnSpPr>
          <p:cNvPr id="40" name="Přímá spojovací čára 39"/>
          <p:cNvCxnSpPr/>
          <p:nvPr/>
        </p:nvCxnSpPr>
        <p:spPr>
          <a:xfrm flipV="1">
            <a:off x="4000496" y="1643050"/>
            <a:ext cx="1643074" cy="50006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ovací čára 40"/>
          <p:cNvCxnSpPr/>
          <p:nvPr/>
        </p:nvCxnSpPr>
        <p:spPr>
          <a:xfrm flipV="1">
            <a:off x="3929058" y="1142984"/>
            <a:ext cx="1643074" cy="50006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ovací čára 46"/>
          <p:cNvCxnSpPr/>
          <p:nvPr/>
        </p:nvCxnSpPr>
        <p:spPr>
          <a:xfrm>
            <a:off x="1071538" y="4714884"/>
            <a:ext cx="1714512" cy="7143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ovací čára 47"/>
          <p:cNvCxnSpPr/>
          <p:nvPr/>
        </p:nvCxnSpPr>
        <p:spPr>
          <a:xfrm flipV="1">
            <a:off x="1071538" y="3929066"/>
            <a:ext cx="1643074" cy="50006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ovací čára 50"/>
          <p:cNvCxnSpPr/>
          <p:nvPr/>
        </p:nvCxnSpPr>
        <p:spPr>
          <a:xfrm>
            <a:off x="6500826" y="2143116"/>
            <a:ext cx="1785950" cy="15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čára 51"/>
          <p:cNvCxnSpPr/>
          <p:nvPr/>
        </p:nvCxnSpPr>
        <p:spPr>
          <a:xfrm rot="5400000" flipH="1" flipV="1">
            <a:off x="6715934" y="1642256"/>
            <a:ext cx="1285884" cy="15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ovéPole 56"/>
          <p:cNvSpPr txBox="1"/>
          <p:nvPr/>
        </p:nvSpPr>
        <p:spPr>
          <a:xfrm>
            <a:off x="7358082" y="857232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k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58" name="TextovéPole 57"/>
          <p:cNvSpPr txBox="1"/>
          <p:nvPr/>
        </p:nvSpPr>
        <p:spPr>
          <a:xfrm>
            <a:off x="4071934" y="2071678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q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3929058" y="1571612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p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1071538" y="4643446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v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1071538" y="4286256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u</a:t>
            </a:r>
            <a:endParaRPr lang="cs-CZ" dirty="0">
              <a:solidFill>
                <a:srgbClr val="002060"/>
              </a:solidFill>
            </a:endParaRPr>
          </a:p>
        </p:txBody>
      </p:sp>
      <p:cxnSp>
        <p:nvCxnSpPr>
          <p:cNvPr id="62" name="Přímá spojovací čára 61"/>
          <p:cNvCxnSpPr/>
          <p:nvPr/>
        </p:nvCxnSpPr>
        <p:spPr>
          <a:xfrm rot="10800000" flipV="1">
            <a:off x="7286644" y="4071942"/>
            <a:ext cx="214314" cy="71438"/>
          </a:xfrm>
          <a:prstGeom prst="line">
            <a:avLst/>
          </a:prstGeom>
          <a:ln w="28575"/>
          <a:scene3d>
            <a:camera prst="orthographicFront">
              <a:rot lat="0" lon="0" rev="18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ovéPole 74"/>
          <p:cNvSpPr txBox="1"/>
          <p:nvPr/>
        </p:nvSpPr>
        <p:spPr>
          <a:xfrm>
            <a:off x="7215206" y="4214818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M</a:t>
            </a:r>
            <a:endParaRPr lang="cs-CZ" dirty="0">
              <a:solidFill>
                <a:srgbClr val="002060"/>
              </a:solidFill>
            </a:endParaRPr>
          </a:p>
        </p:txBody>
      </p:sp>
      <p:cxnSp>
        <p:nvCxnSpPr>
          <p:cNvPr id="35" name="Přímá spojovací čára 34"/>
          <p:cNvCxnSpPr>
            <a:endCxn id="45" idx="0"/>
          </p:cNvCxnSpPr>
          <p:nvPr/>
        </p:nvCxnSpPr>
        <p:spPr>
          <a:xfrm>
            <a:off x="1071538" y="1785926"/>
            <a:ext cx="1535917" cy="15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ovací čára 41"/>
          <p:cNvCxnSpPr/>
          <p:nvPr/>
        </p:nvCxnSpPr>
        <p:spPr>
          <a:xfrm rot="5400000">
            <a:off x="1000894" y="1785132"/>
            <a:ext cx="142876" cy="15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ovací čára 42"/>
          <p:cNvCxnSpPr/>
          <p:nvPr/>
        </p:nvCxnSpPr>
        <p:spPr>
          <a:xfrm rot="5400000">
            <a:off x="2501092" y="1785132"/>
            <a:ext cx="142876" cy="15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ovéPole 43"/>
          <p:cNvSpPr txBox="1"/>
          <p:nvPr/>
        </p:nvSpPr>
        <p:spPr>
          <a:xfrm>
            <a:off x="928662" y="1785926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A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2428860" y="1785926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B</a:t>
            </a:r>
            <a:endParaRPr lang="cs-CZ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28728" y="142852"/>
            <a:ext cx="2214578" cy="72464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2. Řešení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57224" y="5000636"/>
            <a:ext cx="2214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 _ _ _ _ _ _ _ _ _ _ _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643306" y="5000636"/>
            <a:ext cx="2214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 _ _ _ _ _ _ _ _ _ _ _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85786" y="2500306"/>
            <a:ext cx="2214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 _ _ _ _ _ _ _ _ _ _ _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500430" y="2500306"/>
            <a:ext cx="2214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 _ _ _ _ _ _ _ _ _ _ _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43636" y="2500306"/>
            <a:ext cx="2214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 _ _ _ _ _ _ _ _ _ _ _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286512" y="5000636"/>
            <a:ext cx="2214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 _ _ _ _ _ _ _ _ _ _ _</a:t>
            </a:r>
            <a:endParaRPr lang="cs-CZ" dirty="0"/>
          </a:p>
        </p:txBody>
      </p:sp>
      <p:sp>
        <p:nvSpPr>
          <p:cNvPr id="17" name="Zaoblený obdélníkový popisek 16"/>
          <p:cNvSpPr/>
          <p:nvPr/>
        </p:nvSpPr>
        <p:spPr>
          <a:xfrm>
            <a:off x="214282" y="6000768"/>
            <a:ext cx="6286544" cy="571504"/>
          </a:xfrm>
          <a:prstGeom prst="wedgeRoundRectCallout">
            <a:avLst>
              <a:gd name="adj1" fmla="val 58875"/>
              <a:gd name="adj2" fmla="val 21938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			</a:t>
            </a:r>
          </a:p>
          <a:p>
            <a:pPr algn="r"/>
            <a:r>
              <a:rPr lang="cs-CZ" b="1" dirty="0" smtClean="0">
                <a:solidFill>
                  <a:schemeClr val="tx1"/>
                </a:solidFill>
              </a:rPr>
              <a:t>				</a:t>
            </a:r>
          </a:p>
        </p:txBody>
      </p:sp>
      <p:sp>
        <p:nvSpPr>
          <p:cNvPr id="18" name="Zkosené hrany 17"/>
          <p:cNvSpPr/>
          <p:nvPr/>
        </p:nvSpPr>
        <p:spPr>
          <a:xfrm>
            <a:off x="7215206" y="6215082"/>
            <a:ext cx="1428760" cy="357190"/>
          </a:xfrm>
          <a:prstGeom prst="bevel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ŘEŠENÍ</a:t>
            </a:r>
            <a:endParaRPr lang="cs-CZ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857752" y="6215082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rovnoběžky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57158" y="5929330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různoběžky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428860" y="5929330"/>
            <a:ext cx="10525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kolmice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071538" y="6215082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polopřímka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286116" y="6215082"/>
            <a:ext cx="1000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bod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857620" y="5929330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úsečka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2214546" y="6072206"/>
            <a:ext cx="23574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cap="all" dirty="0" smtClean="0">
                <a:effectLst>
                  <a:reflection blurRad="6350" stA="60000" endA="900" endPos="58000" dir="5400000" sy="-100000" algn="bl" rotWithShape="0"/>
                </a:effectLst>
              </a:rPr>
              <a:t>Výborně!!!</a:t>
            </a:r>
            <a:endParaRPr lang="cs-CZ" sz="2800" b="1" cap="all" dirty="0">
              <a:effectLst>
                <a:reflection blurRad="6350" stA="60000" endA="900" endPos="58000" dir="5400000" sy="-100000" algn="bl" rotWithShape="0"/>
              </a:effectLst>
            </a:endParaRPr>
          </a:p>
        </p:txBody>
      </p:sp>
      <p:sp>
        <p:nvSpPr>
          <p:cNvPr id="27" name="Zástupný symbol pro zápatí 26"/>
          <p:cNvSpPr>
            <a:spLocks noGrp="1"/>
          </p:cNvSpPr>
          <p:nvPr>
            <p:ph type="ftr" sz="quarter" idx="11"/>
          </p:nvPr>
        </p:nvSpPr>
        <p:spPr>
          <a:xfrm>
            <a:off x="1142976" y="6492875"/>
            <a:ext cx="6643734" cy="365125"/>
          </a:xfrm>
        </p:spPr>
        <p:txBody>
          <a:bodyPr/>
          <a:lstStyle/>
          <a:p>
            <a:pPr algn="ctr"/>
            <a:r>
              <a:rPr lang="cs-CZ" dirty="0" smtClean="0"/>
              <a:t>Autorem materiálu a všech jeho částí, není-li uvedeno jinak, je Mgr. Dagmar </a:t>
            </a:r>
            <a:r>
              <a:rPr lang="cs-CZ" dirty="0" err="1" smtClean="0"/>
              <a:t>Sacherová</a:t>
            </a:r>
            <a:r>
              <a:rPr lang="cs-CZ" dirty="0" smtClean="0"/>
              <a:t>.</a:t>
            </a:r>
            <a:endParaRPr lang="cs-CZ" dirty="0"/>
          </a:p>
        </p:txBody>
      </p:sp>
      <p:cxnSp>
        <p:nvCxnSpPr>
          <p:cNvPr id="25" name="Přímá spojovací čára 24"/>
          <p:cNvCxnSpPr>
            <a:endCxn id="31" idx="0"/>
          </p:cNvCxnSpPr>
          <p:nvPr/>
        </p:nvCxnSpPr>
        <p:spPr>
          <a:xfrm>
            <a:off x="1071538" y="1785926"/>
            <a:ext cx="1535917" cy="15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 rot="5400000">
            <a:off x="1000894" y="1785132"/>
            <a:ext cx="142876" cy="15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 rot="5400000">
            <a:off x="2501092" y="1785132"/>
            <a:ext cx="142876" cy="15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928662" y="1785926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A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2428860" y="1785926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B</a:t>
            </a:r>
            <a:endParaRPr lang="cs-CZ" dirty="0">
              <a:solidFill>
                <a:srgbClr val="002060"/>
              </a:solidFill>
            </a:endParaRPr>
          </a:p>
        </p:txBody>
      </p:sp>
      <p:cxnSp>
        <p:nvCxnSpPr>
          <p:cNvPr id="32" name="Přímá spojovací čára 31"/>
          <p:cNvCxnSpPr/>
          <p:nvPr/>
        </p:nvCxnSpPr>
        <p:spPr>
          <a:xfrm flipV="1">
            <a:off x="4000496" y="1643050"/>
            <a:ext cx="1643074" cy="50006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/>
          <p:nvPr/>
        </p:nvCxnSpPr>
        <p:spPr>
          <a:xfrm flipV="1">
            <a:off x="3929058" y="1142984"/>
            <a:ext cx="1643074" cy="50006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4071934" y="2071678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q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3929058" y="1571612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p</a:t>
            </a:r>
            <a:endParaRPr lang="cs-CZ" dirty="0">
              <a:solidFill>
                <a:srgbClr val="002060"/>
              </a:solidFill>
            </a:endParaRPr>
          </a:p>
        </p:txBody>
      </p:sp>
      <p:cxnSp>
        <p:nvCxnSpPr>
          <p:cNvPr id="36" name="Přímá spojovací čára 35"/>
          <p:cNvCxnSpPr/>
          <p:nvPr/>
        </p:nvCxnSpPr>
        <p:spPr>
          <a:xfrm>
            <a:off x="6500826" y="2143116"/>
            <a:ext cx="1785950" cy="15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ovací čára 36"/>
          <p:cNvCxnSpPr/>
          <p:nvPr/>
        </p:nvCxnSpPr>
        <p:spPr>
          <a:xfrm rot="5400000" flipH="1" flipV="1">
            <a:off x="6715934" y="1642256"/>
            <a:ext cx="1285884" cy="15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ovéPole 37"/>
          <p:cNvSpPr txBox="1"/>
          <p:nvPr/>
        </p:nvSpPr>
        <p:spPr>
          <a:xfrm>
            <a:off x="7358082" y="857232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k</a:t>
            </a:r>
            <a:endParaRPr lang="cs-CZ" dirty="0">
              <a:solidFill>
                <a:srgbClr val="002060"/>
              </a:solidFill>
            </a:endParaRPr>
          </a:p>
        </p:txBody>
      </p:sp>
      <p:cxnSp>
        <p:nvCxnSpPr>
          <p:cNvPr id="39" name="Přímá spojovací čára 38"/>
          <p:cNvCxnSpPr/>
          <p:nvPr/>
        </p:nvCxnSpPr>
        <p:spPr>
          <a:xfrm>
            <a:off x="1071538" y="4572008"/>
            <a:ext cx="1714512" cy="7143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ovací čára 39"/>
          <p:cNvCxnSpPr/>
          <p:nvPr/>
        </p:nvCxnSpPr>
        <p:spPr>
          <a:xfrm flipV="1">
            <a:off x="1071538" y="3786190"/>
            <a:ext cx="1643074" cy="50006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ovéPole 40"/>
          <p:cNvSpPr txBox="1"/>
          <p:nvPr/>
        </p:nvSpPr>
        <p:spPr>
          <a:xfrm>
            <a:off x="1071538" y="4500570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v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1071538" y="4143380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u</a:t>
            </a:r>
            <a:endParaRPr lang="cs-CZ" dirty="0">
              <a:solidFill>
                <a:srgbClr val="002060"/>
              </a:solidFill>
            </a:endParaRPr>
          </a:p>
        </p:txBody>
      </p:sp>
      <p:cxnSp>
        <p:nvCxnSpPr>
          <p:cNvPr id="43" name="Přímá spojovací čára 42"/>
          <p:cNvCxnSpPr/>
          <p:nvPr/>
        </p:nvCxnSpPr>
        <p:spPr>
          <a:xfrm rot="5400000">
            <a:off x="3786976" y="4285462"/>
            <a:ext cx="142876" cy="15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ovací čára 43"/>
          <p:cNvCxnSpPr/>
          <p:nvPr/>
        </p:nvCxnSpPr>
        <p:spPr>
          <a:xfrm>
            <a:off x="3857620" y="4286256"/>
            <a:ext cx="1785950" cy="15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ovéPole 44"/>
          <p:cNvSpPr txBox="1"/>
          <p:nvPr/>
        </p:nvSpPr>
        <p:spPr>
          <a:xfrm>
            <a:off x="3714744" y="4286256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S</a:t>
            </a:r>
            <a:endParaRPr lang="cs-CZ" dirty="0">
              <a:solidFill>
                <a:srgbClr val="002060"/>
              </a:solidFill>
            </a:endParaRPr>
          </a:p>
        </p:txBody>
      </p:sp>
      <p:cxnSp>
        <p:nvCxnSpPr>
          <p:cNvPr id="46" name="Přímá spojovací čára 45"/>
          <p:cNvCxnSpPr/>
          <p:nvPr/>
        </p:nvCxnSpPr>
        <p:spPr>
          <a:xfrm rot="16200000" flipH="1">
            <a:off x="7286644" y="4071942"/>
            <a:ext cx="214314" cy="71438"/>
          </a:xfrm>
          <a:prstGeom prst="line">
            <a:avLst/>
          </a:prstGeom>
          <a:ln w="28575"/>
          <a:scene3d>
            <a:camera prst="orthographicFront">
              <a:rot lat="0" lon="0" rev="18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ovací čára 46"/>
          <p:cNvCxnSpPr/>
          <p:nvPr/>
        </p:nvCxnSpPr>
        <p:spPr>
          <a:xfrm rot="10800000" flipV="1">
            <a:off x="7286644" y="4071942"/>
            <a:ext cx="214314" cy="71438"/>
          </a:xfrm>
          <a:prstGeom prst="line">
            <a:avLst/>
          </a:prstGeom>
          <a:ln w="28575"/>
          <a:scene3d>
            <a:camera prst="orthographicFront">
              <a:rot lat="0" lon="0" rev="18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ovéPole 47"/>
          <p:cNvSpPr txBox="1"/>
          <p:nvPr/>
        </p:nvSpPr>
        <p:spPr>
          <a:xfrm>
            <a:off x="7215206" y="4214818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M</a:t>
            </a:r>
            <a:endParaRPr lang="cs-CZ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82239E-6 L -0.32292 -0.5141 " pathEditMode="relative" ptsTypes="AA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95 -0.01295 L -0.12899 -0.5585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" y="-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17 0.00763 L 0.46042 -0.5168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" y="-2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7101 -0.14685 " pathEditMode="relative" ptsTypes="AA">
                                      <p:cBhvr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896 -0.00278 L 0.30104 -0.1914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" y="-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9 -0.01318 L 0.38525 -0.1914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" y="-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/>
      <p:bldP spid="2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0</TotalTime>
  <Words>570</Words>
  <Application>Microsoft Office PowerPoint</Application>
  <PresentationFormat>Předvádění na obrazovce (4:3)</PresentationFormat>
  <Paragraphs>102</Paragraphs>
  <Slides>7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Snímek 1</vt:lpstr>
      <vt:lpstr>Anotace</vt:lpstr>
      <vt:lpstr>Geometrická poznávačka</vt:lpstr>
      <vt:lpstr>1. Poznáš tyto geometrické útvary? </vt:lpstr>
      <vt:lpstr>1. Řešení</vt:lpstr>
      <vt:lpstr>2. Poznáš tyto geometrické útvary? </vt:lpstr>
      <vt:lpstr>2. Řešení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2012-09-15T21:35:38Z</dcterms:created>
  <dcterms:modified xsi:type="dcterms:W3CDTF">2012-10-07T17:28:20Z</dcterms:modified>
</cp:coreProperties>
</file>