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6" r:id="rId3"/>
    <p:sldId id="261" r:id="rId4"/>
    <p:sldId id="259" r:id="rId5"/>
    <p:sldId id="257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51" d="100"/>
          <a:sy n="51" d="100"/>
        </p:scale>
        <p:origin x="-96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39152D-541D-4C9B-AEF6-AB0F616EEB01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5E2811-4C46-43A0-962A-69FD3F5C66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solidFill>
                    <a:schemeClr val="bg1"/>
                  </a:solidFill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B9BEA-1EAE-4C9C-BD80-199BF44759B9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n w="6350">
                  <a:solidFill>
                    <a:schemeClr val="bg1"/>
                  </a:solidFill>
                </a:ln>
              </a:defRPr>
            </a:lvl1pPr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1146D2-6096-4D92-AA1C-69FFDB30CC53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8C1DA-CC81-45A3-A57F-5229CCEEBF66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DC2BF-4676-41EE-A291-A6378BD3A81C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7874-849B-48B0-A1BE-31ED174A0C8F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6A7DE-EFE0-4CB7-A8B9-33301524984F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C4678-7A6B-4516-B906-3F98CA07501B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FB711-10F5-469F-A10D-E4E71EBE7EA6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6B495-E7F9-4F49-877B-F8DA452C02A0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C3CE6-BAD9-4198-901E-21A54980084A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761C3-5E8D-4856-A848-E726F86BF597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dirty="0" smtClean="0"/>
              <a:t>Klepnutím lze upravit styly předlohy textu.</a:t>
            </a:r>
          </a:p>
          <a:p>
            <a:pPr lvl="1" eaLnBrk="1" latinLnBrk="0" hangingPunct="1"/>
            <a:r>
              <a:rPr kumimoji="0" lang="cs-CZ" dirty="0" smtClean="0"/>
              <a:t>Druhá úroveň</a:t>
            </a:r>
          </a:p>
          <a:p>
            <a:pPr lvl="2" eaLnBrk="1" latinLnBrk="0" hangingPunct="1"/>
            <a:r>
              <a:rPr kumimoji="0" lang="cs-CZ" dirty="0" smtClean="0"/>
              <a:t>Třetí úroveň</a:t>
            </a:r>
          </a:p>
          <a:p>
            <a:pPr lvl="3" eaLnBrk="1" latinLnBrk="0" hangingPunct="1"/>
            <a:r>
              <a:rPr kumimoji="0" lang="cs-CZ" dirty="0" smtClean="0"/>
              <a:t>Čtvrtá úroveň</a:t>
            </a:r>
          </a:p>
          <a:p>
            <a:pPr lvl="4" eaLnBrk="1" latinLnBrk="0" hangingPunct="1"/>
            <a:r>
              <a:rPr kumimoji="0" lang="cs-CZ" dirty="0" smtClean="0"/>
              <a:t>Pátá úroveň</a:t>
            </a:r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B115523-1467-4903-87E1-3104B92D3BA9}" type="datetime1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00034" y="6416675"/>
            <a:ext cx="8143932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FA35047-DD2C-4C69-B1BF-E42EE444A9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solidFill>
              <a:schemeClr val="bg1"/>
            </a:solidFill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" pitchFamily="2" charset="2"/>
        <a:buChar char="q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dumy.cz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3571868" y="5357826"/>
            <a:ext cx="5286412" cy="78581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548640" marR="0" lvl="0" indent="-41148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Vytvořeno </a:t>
            </a:r>
            <a:r>
              <a:rPr lang="cs-CZ" noProof="0" dirty="0" smtClean="0">
                <a:latin typeface="Lucida Sans Unicode"/>
              </a:rPr>
              <a:t>9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. </a:t>
            </a:r>
            <a:r>
              <a:rPr lang="cs-CZ" dirty="0" smtClean="0">
                <a:latin typeface="Lucida Sans Unicode"/>
              </a:rPr>
              <a:t>5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. 2012 </a:t>
            </a:r>
          </a:p>
          <a:p>
            <a:pPr marL="548640" marR="0" lvl="0" indent="-41148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Dostupné na portálu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2"/>
              </a:rPr>
              <a:t>http://dumy.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2"/>
              </a:rPr>
              <a:t>cz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2"/>
              </a:rPr>
              <a:t>/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357158" y="428604"/>
            <a:ext cx="8301608" cy="264320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Název školy: Svobodná základní škola, o.p.s.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Autor: Mgr. Dagmar 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Sacherová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Název materiálu</a:t>
            </a:r>
            <a:r>
              <a:rPr lang="cs-CZ" dirty="0">
                <a:solidFill>
                  <a:sysClr val="windowText" lastClr="000000"/>
                </a:solidFill>
                <a:latin typeface="Lucida Sans Unicode"/>
              </a:rPr>
              <a:t>: </a:t>
            </a:r>
            <a:r>
              <a:rPr lang="cs-CZ" dirty="0" smtClean="0">
                <a:solidFill>
                  <a:sysClr val="windowText" lastClr="000000"/>
                </a:solidFill>
                <a:latin typeface="Lucida Sans Unicode"/>
              </a:rPr>
              <a:t>VY_32_INOVACE_03_MATEMATIKA_OBVOD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Název</a:t>
            </a:r>
            <a:r>
              <a:rPr lang="cs-CZ" dirty="0">
                <a:solidFill>
                  <a:sysClr val="windowText" lastClr="000000"/>
                </a:solidFill>
                <a:latin typeface="Lucida Sans Unicode"/>
              </a:rPr>
              <a:t>: </a:t>
            </a:r>
            <a:r>
              <a:rPr lang="cs-CZ" dirty="0" smtClean="0">
                <a:solidFill>
                  <a:sysClr val="windowText" lastClr="000000"/>
                </a:solidFill>
                <a:latin typeface="Lucida Sans Unicode"/>
              </a:rPr>
              <a:t>OBVOD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Číslo projektu: CZ.1.07/1.4.00/21.0929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2DA2BF"/>
              </a:buClr>
              <a:buSzPct val="68000"/>
              <a:buFont typeface="Wingdings 3"/>
              <a:buNone/>
              <a:tabLst/>
              <a:defRPr/>
            </a:pP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Lucida Sans Unicode"/>
              <a:ea typeface="+mn-ea"/>
              <a:cs typeface="+mn-cs"/>
            </a:endParaRPr>
          </a:p>
          <a:p>
            <a:pPr marL="365760" lvl="0" indent="-256032" algn="r">
              <a:spcBef>
                <a:spcPts val="400"/>
              </a:spcBef>
              <a:buClr>
                <a:srgbClr val="2DA2BF"/>
              </a:buClr>
              <a:buSzPct val="68000"/>
            </a:pPr>
            <a:r>
              <a:rPr lang="cs-CZ" sz="3200" b="1" dirty="0" smtClean="0">
                <a:solidFill>
                  <a:sysClr val="windowText" lastClr="000000"/>
                </a:solidFill>
                <a:latin typeface="Lucida Sans Unicode"/>
              </a:rPr>
              <a:t>Obvod</a:t>
            </a:r>
          </a:p>
        </p:txBody>
      </p:sp>
      <p:pic>
        <p:nvPicPr>
          <p:cNvPr id="6" name="Picture 2" descr="http://titulka2.rvp.cz/gfx/ikonky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3143248"/>
            <a:ext cx="6936432" cy="1799139"/>
          </a:xfrm>
          <a:prstGeom prst="rect">
            <a:avLst/>
          </a:prstGeom>
          <a:noFill/>
        </p:spPr>
      </p:pic>
      <p:sp>
        <p:nvSpPr>
          <p:cNvPr id="7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571472" y="6492875"/>
            <a:ext cx="7858180" cy="365125"/>
          </a:xfrm>
        </p:spPr>
        <p:txBody>
          <a:bodyPr vert="horz" lIns="91440" tIns="45720" rIns="91440" bIns="45720" rtlCol="0" anchor="ctr"/>
          <a:lstStyle/>
          <a:p>
            <a:r>
              <a:rPr lang="cs-CZ" dirty="0"/>
              <a:t>Autorem materiálu a všech jeho částí, není-li uvedeno jinak, je Mgr. Dagmar </a:t>
            </a:r>
            <a:r>
              <a:rPr lang="cs-CZ" dirty="0" err="1"/>
              <a:t>Sacherová</a:t>
            </a:r>
            <a:r>
              <a:rPr lang="cs-CZ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Obvod</a:t>
            </a:r>
            <a:endParaRPr lang="cs-CZ" sz="8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pro žáky 5. tříd. </a:t>
            </a:r>
          </a:p>
          <a:p>
            <a:r>
              <a:rPr lang="cs-CZ" dirty="0" smtClean="0"/>
              <a:t>Hravou formou se žáci učí výpočet obsahu obdélníku a trojúhelníku. Správnost svých odpovědí si mohou ihned překontrolovat. </a:t>
            </a:r>
          </a:p>
          <a:p>
            <a:r>
              <a:rPr lang="cs-CZ" dirty="0" smtClean="0"/>
              <a:t>Možno použít i pracovní list.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počítáme obvod …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709160"/>
          </a:xfrm>
        </p:spPr>
        <p:txBody>
          <a:bodyPr/>
          <a:lstStyle/>
          <a:p>
            <a:r>
              <a:rPr lang="cs-CZ" b="1" dirty="0" smtClean="0"/>
              <a:t>obdélníku</a:t>
            </a:r>
            <a:r>
              <a:rPr lang="cs-CZ" dirty="0" smtClean="0"/>
              <a:t>? </a:t>
            </a:r>
          </a:p>
          <a:p>
            <a:pPr lvl="1"/>
            <a:r>
              <a:rPr lang="cs-CZ" sz="2800" dirty="0" smtClean="0"/>
              <a:t>součet délek všech stran: 	 </a:t>
            </a:r>
            <a:r>
              <a:rPr lang="cs-CZ" sz="2800" b="1" dirty="0" smtClean="0"/>
              <a:t>o = a + </a:t>
            </a:r>
            <a:r>
              <a:rPr lang="cs-CZ" sz="2800" b="1" dirty="0" err="1" smtClean="0"/>
              <a:t>a</a:t>
            </a:r>
            <a:r>
              <a:rPr lang="cs-CZ" sz="2800" b="1" dirty="0" smtClean="0"/>
              <a:t> + b + </a:t>
            </a:r>
            <a:r>
              <a:rPr lang="cs-CZ" sz="2800" b="1" dirty="0" err="1" smtClean="0"/>
              <a:t>b</a:t>
            </a:r>
            <a:endParaRPr lang="cs-CZ" sz="2800" b="1" dirty="0" smtClean="0"/>
          </a:p>
          <a:p>
            <a:pPr lvl="1"/>
            <a:r>
              <a:rPr lang="cs-CZ" sz="2800" dirty="0" smtClean="0"/>
              <a:t>dvojnásobek součtu délek stran </a:t>
            </a:r>
            <a:r>
              <a:rPr lang="cs-CZ" sz="2800" b="1" dirty="0" smtClean="0"/>
              <a:t>a</a:t>
            </a:r>
            <a:r>
              <a:rPr lang="cs-CZ" sz="2800" dirty="0" smtClean="0"/>
              <a:t> </a:t>
            </a:r>
            <a:r>
              <a:rPr lang="cs-CZ" sz="2800" dirty="0" err="1" smtClean="0"/>
              <a:t>a</a:t>
            </a:r>
            <a:r>
              <a:rPr lang="cs-CZ" sz="2800" dirty="0" smtClean="0"/>
              <a:t> </a:t>
            </a:r>
            <a:r>
              <a:rPr lang="cs-CZ" sz="2800" b="1" dirty="0" smtClean="0"/>
              <a:t>b</a:t>
            </a:r>
            <a:r>
              <a:rPr lang="cs-CZ" sz="2800" dirty="0" smtClean="0"/>
              <a:t>: </a:t>
            </a:r>
          </a:p>
          <a:p>
            <a:pPr lvl="1">
              <a:buNone/>
            </a:pPr>
            <a:r>
              <a:rPr lang="cs-CZ" sz="2800" dirty="0" smtClean="0"/>
              <a:t>							 </a:t>
            </a:r>
            <a:r>
              <a:rPr lang="cs-CZ" sz="2800" b="1" dirty="0" smtClean="0"/>
              <a:t>o = 2 . (a + b)</a:t>
            </a:r>
          </a:p>
          <a:p>
            <a:pPr lvl="1">
              <a:buNone/>
            </a:pPr>
            <a:endParaRPr lang="cs-CZ" b="1" dirty="0" smtClean="0"/>
          </a:p>
          <a:p>
            <a:r>
              <a:rPr lang="cs-CZ" b="1" dirty="0" smtClean="0"/>
              <a:t>trojúhelníku? </a:t>
            </a:r>
          </a:p>
          <a:p>
            <a:pPr lvl="1"/>
            <a:r>
              <a:rPr lang="cs-CZ" sz="2800" dirty="0" smtClean="0"/>
              <a:t>součet délek všech stran: 	 </a:t>
            </a:r>
            <a:r>
              <a:rPr lang="cs-CZ" sz="2800" b="1" dirty="0" smtClean="0"/>
              <a:t>o = a + b + c</a:t>
            </a:r>
            <a:endParaRPr lang="cs-CZ" sz="28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14678" y="1500174"/>
            <a:ext cx="1000132" cy="50006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571868" y="3857628"/>
            <a:ext cx="1000132" cy="714380"/>
          </a:xfrm>
          <a:prstGeom prst="triangl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001024" y="6072182"/>
            <a:ext cx="1000132" cy="785818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85728"/>
            <a:ext cx="8929718" cy="71438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b="1" dirty="0" smtClean="0"/>
              <a:t>Spoj geometrické útvary se stejným obvodem: 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500034" y="1142984"/>
            <a:ext cx="1800000" cy="90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57686" y="1214422"/>
            <a:ext cx="2880000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85852" y="5500677"/>
            <a:ext cx="1620000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rot="5400000">
            <a:off x="6874534" y="1269342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15 mm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43570" y="3500438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cm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 rot="2855725">
            <a:off x="5902034" y="4659463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4,5 cm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00166" y="6000743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45 mm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14942" y="1714488"/>
            <a:ext cx="8792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 cm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14942" y="5643578"/>
            <a:ext cx="1276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60 </a:t>
            </a:r>
            <a:r>
              <a:rPr lang="cs-CZ" sz="2400" dirty="0"/>
              <a:t>m</a:t>
            </a:r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00100" y="2000240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 cm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 rot="5400000">
            <a:off x="1981031" y="1376499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2,5 cm</a:t>
            </a:r>
            <a:endParaRPr lang="cs-CZ" sz="2400" dirty="0"/>
          </a:p>
        </p:txBody>
      </p:sp>
      <p:sp>
        <p:nvSpPr>
          <p:cNvPr id="15" name="Rovnoramenný trojúhelník 14"/>
          <p:cNvSpPr/>
          <p:nvPr/>
        </p:nvSpPr>
        <p:spPr>
          <a:xfrm>
            <a:off x="4786314" y="4429132"/>
            <a:ext cx="2160000" cy="1260000"/>
          </a:xfrm>
          <a:prstGeom prst="triangle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1714480" y="2428868"/>
            <a:ext cx="1800000" cy="23400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 rot="4156049">
            <a:off x="2590075" y="3171002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70 mm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43108" y="4714884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 cm</a:t>
            </a:r>
            <a:endParaRPr lang="cs-CZ" sz="2400" dirty="0"/>
          </a:p>
        </p:txBody>
      </p:sp>
      <p:sp>
        <p:nvSpPr>
          <p:cNvPr id="19" name="Rovnoramenný trojúhelník 18"/>
          <p:cNvSpPr/>
          <p:nvPr/>
        </p:nvSpPr>
        <p:spPr>
          <a:xfrm>
            <a:off x="5357818" y="2285992"/>
            <a:ext cx="1440000" cy="12600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 rot="5400000">
            <a:off x="2481097" y="5805630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1,5 cm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71538" y="135729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FF"/>
                </a:solidFill>
              </a:rPr>
              <a:t>A</a:t>
            </a:r>
            <a:endParaRPr lang="cs-CZ" sz="3200" dirty="0">
              <a:solidFill>
                <a:srgbClr val="FFFFFF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57422" y="378619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FFFF"/>
                </a:solidFill>
              </a:rPr>
              <a:t>B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1857356" y="550070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FFFF"/>
                </a:solidFill>
              </a:rPr>
              <a:t>C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643570" y="121442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FFFF"/>
                </a:solidFill>
              </a:rPr>
              <a:t>D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857884" y="278605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FFFF"/>
                </a:solidFill>
              </a:rPr>
              <a:t>E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643570" y="492919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FFFF"/>
                </a:solidFill>
              </a:rPr>
              <a:t>F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7429520" y="3071810"/>
            <a:ext cx="1428760" cy="461665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FF"/>
                </a:solidFill>
              </a:rPr>
              <a:t>ŘEŠENÍ</a:t>
            </a:r>
            <a:endParaRPr lang="cs-CZ" sz="2400" b="1" dirty="0">
              <a:solidFill>
                <a:srgbClr val="FFFFFF"/>
              </a:solidFill>
            </a:endParaRPr>
          </a:p>
        </p:txBody>
      </p:sp>
      <p:cxnSp>
        <p:nvCxnSpPr>
          <p:cNvPr id="31" name="Přímá spojovací šipka 30"/>
          <p:cNvCxnSpPr/>
          <p:nvPr/>
        </p:nvCxnSpPr>
        <p:spPr>
          <a:xfrm rot="16200000" flipH="1">
            <a:off x="2571736" y="1785926"/>
            <a:ext cx="3000396" cy="285752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rot="5400000" flipH="1" flipV="1">
            <a:off x="3000364" y="2285992"/>
            <a:ext cx="2143140" cy="142876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2928926" y="3643314"/>
            <a:ext cx="2500330" cy="1785950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7500958" y="3643314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>
                  <a:solidFill>
                    <a:srgbClr val="FFFFFF"/>
                  </a:solidFill>
                </a:ln>
                <a:solidFill>
                  <a:srgbClr val="00B050"/>
                </a:solidFill>
              </a:rPr>
              <a:t>A - F</a:t>
            </a:r>
            <a:endParaRPr lang="cs-CZ" sz="3200" b="1" dirty="0">
              <a:ln>
                <a:solidFill>
                  <a:srgbClr val="FFFFFF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500958" y="4071942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>
                  <a:solidFill>
                    <a:srgbClr val="FFFFFF"/>
                  </a:solidFill>
                </a:ln>
                <a:solidFill>
                  <a:srgbClr val="00B050"/>
                </a:solidFill>
              </a:rPr>
              <a:t>B - </a:t>
            </a:r>
            <a:r>
              <a:rPr lang="cs-CZ" sz="3200" b="1" dirty="0">
                <a:ln>
                  <a:solidFill>
                    <a:srgbClr val="FFFFFF"/>
                  </a:solidFill>
                </a:ln>
                <a:solidFill>
                  <a:srgbClr val="00B050"/>
                </a:solidFill>
              </a:rPr>
              <a:t>D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7500958" y="4500570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>
                  <a:solidFill>
                    <a:srgbClr val="FFFFFF"/>
                  </a:solidFill>
                </a:ln>
                <a:solidFill>
                  <a:srgbClr val="00B050"/>
                </a:solidFill>
              </a:rPr>
              <a:t>C - </a:t>
            </a:r>
            <a:r>
              <a:rPr lang="cs-CZ" sz="3200" b="1" dirty="0">
                <a:ln>
                  <a:solidFill>
                    <a:srgbClr val="FFFFFF"/>
                  </a:solidFill>
                </a:ln>
                <a:solidFill>
                  <a:srgbClr val="00B050"/>
                </a:solidFill>
              </a:rPr>
              <a:t>E</a:t>
            </a:r>
          </a:p>
        </p:txBody>
      </p:sp>
      <p:pic>
        <p:nvPicPr>
          <p:cNvPr id="1026" name="Picture 2" descr="F:\Documents and Settings\Jana\Local Settings\Temporary Internet Files\Content.IE5\WHDA2TGV\MC9004280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44" y="5500702"/>
            <a:ext cx="1643042" cy="1001734"/>
          </a:xfrm>
          <a:prstGeom prst="rect">
            <a:avLst/>
          </a:prstGeom>
          <a:noFill/>
        </p:spPr>
      </p:pic>
      <p:sp>
        <p:nvSpPr>
          <p:cNvPr id="42" name="Zástupný symbol pro zápatí 41"/>
          <p:cNvSpPr>
            <a:spLocks noGrp="1"/>
          </p:cNvSpPr>
          <p:nvPr>
            <p:ph type="ftr" sz="quarter" idx="11"/>
          </p:nvPr>
        </p:nvSpPr>
        <p:spPr>
          <a:xfrm>
            <a:off x="500034" y="6492875"/>
            <a:ext cx="814393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38" grpId="0"/>
      <p:bldP spid="39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 obvod má zahrada na obrázku?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00" y="2000240"/>
            <a:ext cx="2571768" cy="357190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71868" y="3786190"/>
            <a:ext cx="4786346" cy="178595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000496" y="5572140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28 m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29620" y="4286256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7 m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3500438"/>
            <a:ext cx="9286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14 m</a:t>
            </a:r>
            <a:endParaRPr lang="cs-CZ" sz="2400" b="1" dirty="0"/>
          </a:p>
        </p:txBody>
      </p:sp>
      <p:sp>
        <p:nvSpPr>
          <p:cNvPr id="10" name="Elipsa 9"/>
          <p:cNvSpPr/>
          <p:nvPr/>
        </p:nvSpPr>
        <p:spPr>
          <a:xfrm>
            <a:off x="7215206" y="6000768"/>
            <a:ext cx="1714512" cy="571504"/>
          </a:xfrm>
          <a:prstGeom prst="ellipse">
            <a:avLst/>
          </a:prstGeom>
          <a:solidFill>
            <a:srgbClr val="00B05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FF"/>
                </a:solidFill>
              </a:rPr>
              <a:t>řešení</a:t>
            </a:r>
            <a:endParaRPr lang="cs-CZ" sz="2800" b="1" dirty="0">
              <a:solidFill>
                <a:srgbClr val="FFFF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2571744"/>
            <a:ext cx="27146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n>
                  <a:solidFill>
                    <a:sysClr val="windowText" lastClr="000000"/>
                  </a:solidFill>
                </a:ln>
                <a:solidFill>
                  <a:srgbClr val="00B050"/>
                </a:solidFill>
              </a:rPr>
              <a:t>o = 84 m</a:t>
            </a:r>
            <a:endParaRPr lang="cs-CZ" sz="4800" dirty="0">
              <a:ln>
                <a:solidFill>
                  <a:sysClr val="windowText" lastClr="000000"/>
                </a:solidFill>
              </a:ln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8">
      <a:dk1>
        <a:sysClr val="windowText" lastClr="000000"/>
      </a:dk1>
      <a:lt1>
        <a:srgbClr val="000000"/>
      </a:lt1>
      <a:dk2>
        <a:srgbClr val="F4E7ED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FBD388"/>
      </a:accent5>
      <a:accent6>
        <a:srgbClr val="FA8D3D"/>
      </a:accent6>
      <a:hlink>
        <a:srgbClr val="0070C0"/>
      </a:hlink>
      <a:folHlink>
        <a:srgbClr val="00B0F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221</TotalTime>
  <Words>251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Snímek 1</vt:lpstr>
      <vt:lpstr>Obvod</vt:lpstr>
      <vt:lpstr>Anotace</vt:lpstr>
      <vt:lpstr>Jak počítáme obvod … </vt:lpstr>
      <vt:lpstr>Snímek 5</vt:lpstr>
      <vt:lpstr>Jaký obvod má zahrada na obrázku? 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Mamut</dc:creator>
  <cp:lastModifiedBy>Jana</cp:lastModifiedBy>
  <cp:revision>26</cp:revision>
  <dcterms:created xsi:type="dcterms:W3CDTF">2012-08-15T13:09:23Z</dcterms:created>
  <dcterms:modified xsi:type="dcterms:W3CDTF">2012-10-11T18:56:48Z</dcterms:modified>
</cp:coreProperties>
</file>