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9" r:id="rId2"/>
    <p:sldId id="260" r:id="rId3"/>
    <p:sldId id="256" r:id="rId4"/>
    <p:sldId id="257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70" autoAdjust="0"/>
    <p:restoredTop sz="94660"/>
  </p:normalViewPr>
  <p:slideViewPr>
    <p:cSldViewPr>
      <p:cViewPr varScale="1">
        <p:scale>
          <a:sx n="68" d="100"/>
          <a:sy n="68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9CC66E-3681-465C-B82B-EA90EA7C4D5A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C82CE5-DFAB-4CED-9CA5-5A059A7F493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BB43CC-16B9-4829-9BAE-79BCDB51879D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>
          <a:xfrm>
            <a:off x="1643042" y="6577034"/>
            <a:ext cx="7038996" cy="280966"/>
          </a:xfrm>
        </p:spPr>
        <p:txBody>
          <a:bodyPr/>
          <a:lstStyle>
            <a:extLst/>
          </a:lstStyle>
          <a:p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87B35-2B10-49F4-AF8F-B0670F93BD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B0BDD2-2C42-44C7-895E-4BBEDC867431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85918" y="6577034"/>
            <a:ext cx="6538930" cy="280966"/>
          </a:xfrm>
        </p:spPr>
        <p:txBody>
          <a:bodyPr/>
          <a:lstStyle>
            <a:extLst/>
          </a:lstStyle>
          <a:p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87B35-2B10-49F4-AF8F-B0670F93B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C6DDB5-32F2-47FE-9793-D39519E06140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87B35-2B10-49F4-AF8F-B0670F93BD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110D5E-024D-4AF0-9D01-2513CA48232A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87B35-2B10-49F4-AF8F-B0670F93B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421402-16B9-4A08-89C5-9400C38DBD1B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87B35-2B10-49F4-AF8F-B0670F93B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AD9E4E-09BD-4306-B63B-D9F2A656A4DC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87B35-2B10-49F4-AF8F-B0670F93B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745742-ED17-4713-A2E5-D389891DCF92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87B35-2B10-49F4-AF8F-B0670F93BD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DD4D16-4136-4151-99DC-760470B633B4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87B35-2B10-49F4-AF8F-B0670F93B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24612D-5140-4F19-B1C2-7EC5348D0EB7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87B35-2B10-49F4-AF8F-B0670F93BD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B22A82-C35D-475E-B8B8-FFAB0012DF3C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87B35-2B10-49F4-AF8F-B0670F93B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8A189A-5F19-48F0-B603-ACF49F5EAB5F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87B35-2B10-49F4-AF8F-B0670F93B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0506759-7D01-4529-B955-D5283EF5F1BD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1785918" y="6577034"/>
            <a:ext cx="6753244" cy="280966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3B87B35-2B10-49F4-AF8F-B0670F93BD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dumy.cz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100" y="214290"/>
            <a:ext cx="8001056" cy="2928958"/>
          </a:xfrm>
        </p:spPr>
        <p:txBody>
          <a:bodyPr>
            <a:normAutofit/>
          </a:bodyPr>
          <a:lstStyle/>
          <a:p>
            <a:pPr lvl="0" indent="-256032">
              <a:spcBef>
                <a:spcPts val="400"/>
              </a:spcBef>
              <a:buClr>
                <a:srgbClr val="2DA2BF"/>
              </a:buClr>
              <a:buSzPct val="68000"/>
              <a:buNone/>
              <a:defRPr/>
            </a:pPr>
            <a:r>
              <a:rPr lang="cs-CZ" sz="1800" dirty="0" smtClean="0">
                <a:latin typeface="Lucida Sans Unicode"/>
              </a:rPr>
              <a:t>Název školy: Svobodná základní škola, o.p.s.</a:t>
            </a:r>
          </a:p>
          <a:p>
            <a:pPr lvl="0" indent="-256032">
              <a:spcBef>
                <a:spcPts val="400"/>
              </a:spcBef>
              <a:buClr>
                <a:srgbClr val="2DA2BF"/>
              </a:buClr>
              <a:buSzPct val="68000"/>
              <a:buNone/>
              <a:defRPr/>
            </a:pPr>
            <a:r>
              <a:rPr lang="cs-CZ" sz="1800" dirty="0" smtClean="0">
                <a:latin typeface="Lucida Sans Unicode"/>
              </a:rPr>
              <a:t>Autor: Mgr. Dagmar </a:t>
            </a:r>
            <a:r>
              <a:rPr lang="cs-CZ" sz="1800" dirty="0" err="1" smtClean="0">
                <a:latin typeface="Lucida Sans Unicode"/>
              </a:rPr>
              <a:t>Sacherová</a:t>
            </a:r>
            <a:endParaRPr lang="cs-CZ" sz="1800" dirty="0" smtClean="0">
              <a:latin typeface="Lucida Sans Unicode"/>
            </a:endParaRPr>
          </a:p>
          <a:p>
            <a:pPr lvl="0" indent="-256032">
              <a:spcBef>
                <a:spcPts val="400"/>
              </a:spcBef>
              <a:buClr>
                <a:srgbClr val="2DA2BF"/>
              </a:buClr>
              <a:buSzPct val="68000"/>
              <a:buNone/>
            </a:pPr>
            <a:r>
              <a:rPr lang="cs-CZ" sz="1800" dirty="0" smtClean="0">
                <a:latin typeface="Lucida Sans Unicode"/>
              </a:rPr>
              <a:t>Název materiálu: VY_32_INOVACE_04_MATEMATIKA_SPOČÍTEJ GEOMETRICKÉ ÚTVARY</a:t>
            </a:r>
          </a:p>
          <a:p>
            <a:pPr lvl="0" indent="-256032">
              <a:spcBef>
                <a:spcPts val="400"/>
              </a:spcBef>
              <a:buClr>
                <a:srgbClr val="2DA2BF"/>
              </a:buClr>
              <a:buSzPct val="68000"/>
              <a:buNone/>
            </a:pPr>
            <a:r>
              <a:rPr lang="cs-CZ" sz="1800" dirty="0" smtClean="0">
                <a:latin typeface="Lucida Sans Unicode"/>
              </a:rPr>
              <a:t>Název: SPOČÍTEJ GEOMETRICKÉ ÚTVARY</a:t>
            </a:r>
          </a:p>
          <a:p>
            <a:pPr lvl="0" indent="-256032">
              <a:spcBef>
                <a:spcPts val="400"/>
              </a:spcBef>
              <a:buClr>
                <a:srgbClr val="2DA2BF"/>
              </a:buClr>
              <a:buSzPct val="68000"/>
              <a:buNone/>
              <a:defRPr/>
            </a:pPr>
            <a:r>
              <a:rPr lang="cs-CZ" sz="1800" dirty="0" smtClean="0">
                <a:latin typeface="Lucida Sans Unicode"/>
              </a:rPr>
              <a:t>Číslo projektu: CZ.1.07/1.4.00/21.0929</a:t>
            </a:r>
          </a:p>
          <a:p>
            <a:pPr lvl="0" indent="-256032">
              <a:spcBef>
                <a:spcPts val="400"/>
              </a:spcBef>
              <a:buClr>
                <a:srgbClr val="2DA2BF"/>
              </a:buClr>
              <a:buSzPct val="68000"/>
              <a:buNone/>
              <a:defRPr/>
            </a:pPr>
            <a:endParaRPr lang="cs-CZ" sz="1800" dirty="0" smtClean="0">
              <a:latin typeface="Lucida Sans Unicode"/>
            </a:endParaRPr>
          </a:p>
          <a:p>
            <a:pPr lvl="0" indent="-256032" algn="r">
              <a:spcBef>
                <a:spcPts val="400"/>
              </a:spcBef>
              <a:buClr>
                <a:srgbClr val="2DA2BF"/>
              </a:buClr>
              <a:buSzPct val="68000"/>
              <a:buNone/>
            </a:pPr>
            <a:r>
              <a:rPr lang="cs-CZ" sz="2400" b="1" dirty="0" smtClean="0">
                <a:latin typeface="Lucida Sans Unicode"/>
              </a:rPr>
              <a:t>Spočítej geometrické útvary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http://titulka2.rvp.cz/gfx/ikonk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143248"/>
            <a:ext cx="6936432" cy="1799139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4143372" y="54292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cs-CZ" dirty="0">
                <a:latin typeface="Lucida Sans Unicode"/>
              </a:rPr>
              <a:t>Vytvořeno </a:t>
            </a:r>
            <a:r>
              <a:rPr lang="cs-CZ" dirty="0" smtClean="0">
                <a:latin typeface="Lucida Sans Unicode"/>
              </a:rPr>
              <a:t>3</a:t>
            </a:r>
            <a:r>
              <a:rPr lang="cs-CZ" dirty="0" smtClean="0">
                <a:latin typeface="Lucida Sans Unicode"/>
              </a:rPr>
              <a:t>. </a:t>
            </a:r>
            <a:r>
              <a:rPr lang="cs-CZ" dirty="0" smtClean="0">
                <a:latin typeface="Lucida Sans Unicode"/>
              </a:rPr>
              <a:t>5</a:t>
            </a:r>
            <a:r>
              <a:rPr lang="cs-CZ" dirty="0" smtClean="0">
                <a:latin typeface="Lucida Sans Unicode"/>
              </a:rPr>
              <a:t>. </a:t>
            </a:r>
            <a:r>
              <a:rPr lang="cs-CZ" dirty="0">
                <a:latin typeface="Lucida Sans Unicode"/>
              </a:rPr>
              <a:t>2012 </a:t>
            </a:r>
          </a:p>
          <a:p>
            <a:pPr algn="r"/>
            <a:r>
              <a:rPr lang="cs-CZ" dirty="0">
                <a:latin typeface="Lucida Sans Unicode"/>
              </a:rPr>
              <a:t>Dostupné na portálu </a:t>
            </a:r>
            <a:r>
              <a:rPr lang="cs-CZ" dirty="0">
                <a:latin typeface="Lucida Sans Unicode"/>
                <a:hlinkClick r:id="rId3"/>
              </a:rPr>
              <a:t>http://dumy.</a:t>
            </a:r>
            <a:r>
              <a:rPr lang="cs-CZ" dirty="0" err="1">
                <a:latin typeface="Lucida Sans Unicode"/>
                <a:hlinkClick r:id="rId3"/>
              </a:rPr>
              <a:t>cz</a:t>
            </a:r>
            <a:r>
              <a:rPr lang="cs-CZ" dirty="0">
                <a:latin typeface="Lucida Sans Unicode"/>
                <a:hlinkClick r:id="rId3"/>
              </a:rPr>
              <a:t>/</a:t>
            </a:r>
            <a:r>
              <a:rPr lang="cs-CZ" dirty="0">
                <a:latin typeface="Lucida Sans Unicode"/>
              </a:rPr>
              <a:t> 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určený pro žáky 5. tříd.</a:t>
            </a:r>
          </a:p>
          <a:p>
            <a:r>
              <a:rPr lang="cs-CZ" dirty="0" smtClean="0"/>
              <a:t>Hravou formou si žáci procvičují znalost základních pojmů z geometrie. Správnost svých odpovědí si  mohou hned překontrolovat.</a:t>
            </a:r>
          </a:p>
          <a:p>
            <a:r>
              <a:rPr lang="cs-CZ" dirty="0" smtClean="0"/>
              <a:t>Cvičení žáky motivuje k větší aktivitě, spojení obrázků a psaného textu vede k lepšímu zapamatování si probírané látky.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28728" y="500042"/>
            <a:ext cx="7406640" cy="974850"/>
          </a:xfrm>
        </p:spPr>
        <p:txBody>
          <a:bodyPr/>
          <a:lstStyle/>
          <a:p>
            <a:r>
              <a:rPr lang="cs-CZ" dirty="0" smtClean="0"/>
              <a:t>Spočítej geometrické útvary </a:t>
            </a:r>
            <a:endParaRPr lang="cs-CZ" dirty="0"/>
          </a:p>
        </p:txBody>
      </p:sp>
      <p:pic>
        <p:nvPicPr>
          <p:cNvPr id="1026" name="Picture 2" descr="F:\Documents and Settings\Jana\Local Settings\Temporary Internet Files\Content.IE5\0JMLOBG5\MC9003564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857364"/>
            <a:ext cx="4756755" cy="4598036"/>
          </a:xfrm>
          <a:prstGeom prst="rect">
            <a:avLst/>
          </a:prstGeom>
          <a:noFill/>
        </p:spPr>
      </p:pic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85720" y="1071546"/>
            <a:ext cx="8572560" cy="5214974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85720" y="1071546"/>
            <a:ext cx="1440000" cy="1440000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/>
                </a:solidFill>
              </a:ln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928926" y="1071546"/>
            <a:ext cx="1440000" cy="1440000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/>
                </a:solidFill>
              </a:ln>
            </a:endParaRPr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714480" y="2508410"/>
            <a:ext cx="1214446" cy="1588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rot="16200000" flipH="1">
            <a:off x="1607324" y="1178703"/>
            <a:ext cx="1428761" cy="1214447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rot="5400000">
            <a:off x="2265455" y="1051017"/>
            <a:ext cx="642942" cy="68400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bdélník 22"/>
          <p:cNvSpPr/>
          <p:nvPr/>
        </p:nvSpPr>
        <p:spPr>
          <a:xfrm>
            <a:off x="4357686" y="1071546"/>
            <a:ext cx="4500594" cy="2786082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8143900" y="3857628"/>
            <a:ext cx="714380" cy="2428892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ovací čára 24"/>
          <p:cNvCxnSpPr>
            <a:stCxn id="23" idx="1"/>
          </p:cNvCxnSpPr>
          <p:nvPr/>
        </p:nvCxnSpPr>
        <p:spPr>
          <a:xfrm rot="10800000" flipV="1">
            <a:off x="285720" y="2506515"/>
            <a:ext cx="4071966" cy="378000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 rot="10800000">
            <a:off x="2921292" y="3857628"/>
            <a:ext cx="1436400" cy="1588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bdélník 41"/>
          <p:cNvSpPr/>
          <p:nvPr/>
        </p:nvSpPr>
        <p:spPr>
          <a:xfrm>
            <a:off x="2928926" y="3857628"/>
            <a:ext cx="1080000" cy="1080000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4000496" y="3857628"/>
            <a:ext cx="1080000" cy="1080000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5072066" y="3857628"/>
            <a:ext cx="1080000" cy="1080000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1763438" y="4934810"/>
            <a:ext cx="3929090" cy="1356120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6143636" y="3857628"/>
            <a:ext cx="2000264" cy="1080000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0" name="Přímá spojovací čára 49"/>
          <p:cNvCxnSpPr/>
          <p:nvPr/>
        </p:nvCxnSpPr>
        <p:spPr>
          <a:xfrm rot="10800000" flipV="1">
            <a:off x="5643570" y="4934810"/>
            <a:ext cx="2500330" cy="1357322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ovéPole 55"/>
          <p:cNvSpPr txBox="1"/>
          <p:nvPr/>
        </p:nvSpPr>
        <p:spPr>
          <a:xfrm>
            <a:off x="1000100" y="142852"/>
            <a:ext cx="78581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Spočítej, kolik je na obrázku </a:t>
            </a:r>
            <a:r>
              <a:rPr lang="cs-CZ" sz="2800" b="1" dirty="0" smtClean="0"/>
              <a:t>trojúhelníků, čtverců </a:t>
            </a:r>
            <a:r>
              <a:rPr lang="cs-CZ" sz="2800" dirty="0" smtClean="0"/>
              <a:t>a</a:t>
            </a:r>
            <a:r>
              <a:rPr lang="cs-CZ" sz="2800" b="1" dirty="0" smtClean="0"/>
              <a:t> obdélníků. </a:t>
            </a:r>
            <a:endParaRPr lang="cs-CZ" sz="2800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7429520" y="6396335"/>
            <a:ext cx="1318944" cy="46166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>
                  <a:solidFill>
                    <a:schemeClr val="tx1"/>
                  </a:solidFill>
                </a:ln>
                <a:hlinkClick r:id="rId2" action="ppaction://hlinksldjump"/>
              </a:rPr>
              <a:t>Řešení</a:t>
            </a:r>
            <a:endParaRPr lang="cs-CZ" sz="2400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58" name="Zástupný symbol pro zápatí 5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4282" y="1428736"/>
            <a:ext cx="8572560" cy="5214974"/>
          </a:xfrm>
          <a:prstGeom prst="rect">
            <a:avLst/>
          </a:prstGeom>
          <a:solidFill>
            <a:srgbClr val="FF0000"/>
          </a:solidFill>
          <a:ln w="317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14282" y="1428736"/>
            <a:ext cx="1440000" cy="1440000"/>
          </a:xfrm>
          <a:prstGeom prst="rect">
            <a:avLst/>
          </a:prstGeom>
          <a:solidFill>
            <a:schemeClr val="accent2"/>
          </a:solidFill>
          <a:ln w="317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/>
                </a:solidFill>
              </a:ln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857488" y="1428736"/>
            <a:ext cx="1440000" cy="1440000"/>
          </a:xfrm>
          <a:prstGeom prst="rect">
            <a:avLst/>
          </a:prstGeom>
          <a:solidFill>
            <a:schemeClr val="accent2"/>
          </a:solidFill>
          <a:ln w="317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/>
                </a:solidFill>
              </a:ln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1643042" y="2865600"/>
            <a:ext cx="1214446" cy="1588"/>
          </a:xfrm>
          <a:prstGeom prst="line">
            <a:avLst/>
          </a:prstGeom>
          <a:ln w="317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16200000" flipH="1">
            <a:off x="1535886" y="1535893"/>
            <a:ext cx="1428761" cy="1214447"/>
          </a:xfrm>
          <a:prstGeom prst="line">
            <a:avLst/>
          </a:prstGeom>
          <a:ln w="317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5400000">
            <a:off x="2194017" y="1408207"/>
            <a:ext cx="642942" cy="684000"/>
          </a:xfrm>
          <a:prstGeom prst="line">
            <a:avLst/>
          </a:prstGeom>
          <a:ln w="317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4286248" y="1428736"/>
            <a:ext cx="4500594" cy="2786082"/>
          </a:xfrm>
          <a:prstGeom prst="rect">
            <a:avLst/>
          </a:prstGeom>
          <a:solidFill>
            <a:srgbClr val="92D050"/>
          </a:solidFill>
          <a:ln w="317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8072462" y="4214818"/>
            <a:ext cx="714380" cy="2428892"/>
          </a:xfrm>
          <a:prstGeom prst="rect">
            <a:avLst/>
          </a:prstGeom>
          <a:solidFill>
            <a:srgbClr val="92D050"/>
          </a:solidFill>
          <a:ln w="317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ovací čára 11"/>
          <p:cNvCxnSpPr>
            <a:stCxn id="10" idx="1"/>
          </p:cNvCxnSpPr>
          <p:nvPr/>
        </p:nvCxnSpPr>
        <p:spPr>
          <a:xfrm rot="10800000" flipV="1">
            <a:off x="214282" y="2863705"/>
            <a:ext cx="4071966" cy="3780000"/>
          </a:xfrm>
          <a:prstGeom prst="line">
            <a:avLst/>
          </a:prstGeom>
          <a:ln w="317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10800000">
            <a:off x="2849854" y="4214818"/>
            <a:ext cx="1436400" cy="1588"/>
          </a:xfrm>
          <a:prstGeom prst="line">
            <a:avLst/>
          </a:prstGeom>
          <a:ln w="317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2857488" y="4214818"/>
            <a:ext cx="1080000" cy="1080000"/>
          </a:xfrm>
          <a:prstGeom prst="rect">
            <a:avLst/>
          </a:prstGeom>
          <a:solidFill>
            <a:schemeClr val="accent2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929058" y="4214818"/>
            <a:ext cx="1080000" cy="1080000"/>
          </a:xfrm>
          <a:prstGeom prst="rect">
            <a:avLst/>
          </a:prstGeom>
          <a:solidFill>
            <a:schemeClr val="accent2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000628" y="4214818"/>
            <a:ext cx="1080000" cy="1080000"/>
          </a:xfrm>
          <a:prstGeom prst="rect">
            <a:avLst/>
          </a:prstGeom>
          <a:solidFill>
            <a:schemeClr val="accent2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714480" y="5286388"/>
            <a:ext cx="3929090" cy="1356120"/>
          </a:xfrm>
          <a:prstGeom prst="rect">
            <a:avLst/>
          </a:prstGeom>
          <a:solidFill>
            <a:srgbClr val="92D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72198" y="4214818"/>
            <a:ext cx="2000264" cy="1080000"/>
          </a:xfrm>
          <a:prstGeom prst="rect">
            <a:avLst/>
          </a:prstGeom>
          <a:solidFill>
            <a:srgbClr val="92D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ovací čára 18"/>
          <p:cNvCxnSpPr/>
          <p:nvPr/>
        </p:nvCxnSpPr>
        <p:spPr>
          <a:xfrm rot="10800000" flipV="1">
            <a:off x="5572132" y="5292000"/>
            <a:ext cx="2500330" cy="1357322"/>
          </a:xfrm>
          <a:prstGeom prst="line">
            <a:avLst/>
          </a:prstGeom>
          <a:ln w="317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5500694" y="571480"/>
            <a:ext cx="2000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n>
                  <a:solidFill>
                    <a:srgbClr val="FFC000"/>
                  </a:solidFill>
                </a:ln>
              </a:rPr>
              <a:t>5 čtverců</a:t>
            </a:r>
            <a:endParaRPr lang="cs-CZ" sz="2400" dirty="0">
              <a:ln>
                <a:solidFill>
                  <a:srgbClr val="FFC000"/>
                </a:solidFill>
              </a:ln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500694" y="928670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n>
                  <a:solidFill>
                    <a:srgbClr val="92D050"/>
                  </a:solidFill>
                </a:ln>
              </a:rPr>
              <a:t>4 obdélníky</a:t>
            </a:r>
            <a:endParaRPr lang="cs-CZ" sz="2400" dirty="0">
              <a:ln>
                <a:solidFill>
                  <a:srgbClr val="92D050"/>
                </a:solidFill>
              </a:ln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500694" y="214290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n>
                  <a:solidFill>
                    <a:srgbClr val="FF0000"/>
                  </a:solidFill>
                </a:ln>
              </a:rPr>
              <a:t>9</a:t>
            </a:r>
            <a:r>
              <a:rPr lang="cs-CZ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cs-CZ" sz="2400" dirty="0" smtClean="0">
                <a:ln>
                  <a:solidFill>
                    <a:srgbClr val="FF0000"/>
                  </a:solidFill>
                </a:ln>
              </a:rPr>
              <a:t>trojúhelníků</a:t>
            </a:r>
            <a:endParaRPr lang="cs-CZ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357290" y="285728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Řešení: </a:t>
            </a:r>
            <a:endParaRPr lang="cs-CZ" sz="3600" dirty="0"/>
          </a:p>
        </p:txBody>
      </p:sp>
      <p:pic>
        <p:nvPicPr>
          <p:cNvPr id="2050" name="Picture 2" descr="F:\Documents and Settings\Jana\Local Settings\Temporary Internet Files\Content.IE5\14RFTU1J\MC900441310[2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0"/>
            <a:ext cx="1600192" cy="1600192"/>
          </a:xfrm>
          <a:prstGeom prst="rect">
            <a:avLst/>
          </a:prstGeom>
          <a:noFill/>
        </p:spPr>
      </p:pic>
      <p:sp>
        <p:nvSpPr>
          <p:cNvPr id="25" name="Zástupný symbol pro zápatí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Vlastní 5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000000"/>
      </a:hlink>
      <a:folHlink>
        <a:srgbClr val="000000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txDef>
      <a:spPr>
        <a:solidFill>
          <a:schemeClr val="accent2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a:spPr>
      <a:bodyPr wrap="square" rtlCol="0">
        <a:spAutoFit/>
      </a:bodyPr>
      <a:lstStyle>
        <a:defPPr>
          <a:defRPr sz="2400" b="1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62</TotalTime>
  <Words>203</Words>
  <Application>Microsoft Office PowerPoint</Application>
  <PresentationFormat>Předvádění na obrazovce (4:3)</PresentationFormat>
  <Paragraphs>25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Snímek 1</vt:lpstr>
      <vt:lpstr>Anotace</vt:lpstr>
      <vt:lpstr>Spočítej geometrické útvary </vt:lpstr>
      <vt:lpstr>Snímek 4</vt:lpstr>
      <vt:lpstr>Snímek 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Mamut</dc:creator>
  <cp:lastModifiedBy>Jana</cp:lastModifiedBy>
  <cp:revision>11</cp:revision>
  <dcterms:created xsi:type="dcterms:W3CDTF">2012-08-14T08:05:35Z</dcterms:created>
  <dcterms:modified xsi:type="dcterms:W3CDTF">2012-10-07T17:38:18Z</dcterms:modified>
</cp:coreProperties>
</file>