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63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E1E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620323-DF24-41ED-83FB-E9FDFBCC80A9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A416A5-8B7C-4103-90F2-0DD901F170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A416A5-8B7C-4103-90F2-0DD901F170E0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A416A5-8B7C-4103-90F2-0DD901F170E0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D676D9-23F6-407F-B34B-E31631665B74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>
          <a:xfrm>
            <a:off x="1428728" y="6381750"/>
            <a:ext cx="7396186" cy="476250"/>
          </a:xfrm>
        </p:spPr>
        <p:txBody>
          <a:bodyPr/>
          <a:lstStyle>
            <a:lvl1pPr algn="ctr">
              <a:defRPr/>
            </a:lvl1pPr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3283A0-5497-4807-A7D3-BE28805C047C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92F0B2-01FC-4CCA-865B-A28D0B783BFD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B36C58-58D1-41BC-9717-D2A13BD4C820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63F939-2139-4055-918E-C42BC58ABB3C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BB4BF2-897E-4CE8-878D-79F9438E2D7C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37171F-EC08-4529-995C-40547228A608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11C2C9-5C9B-4099-858A-255AF6F7BF2A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3A87C4-AAAD-42B8-A243-A33A6E9356F7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4C7001-D563-48CB-913D-F37B93C92895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F723AF-6DA2-4E92-B4D7-0F39A744D262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222715C-662B-4A20-8647-B6B6E1BCC604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1428728" y="6381750"/>
            <a:ext cx="750099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5E3BAD5-045D-4751-A6D5-CFE3A4FC1F2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dumy.cz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71868" y="5357826"/>
            <a:ext cx="5286412" cy="785818"/>
          </a:xfrm>
        </p:spPr>
        <p:txBody>
          <a:bodyPr>
            <a:normAutofit/>
          </a:bodyPr>
          <a:lstStyle/>
          <a:p>
            <a:pPr algn="r"/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 Vytvořeno </a:t>
            </a:r>
            <a:r>
              <a:rPr lang="cs-CZ" sz="1800" dirty="0" smtClean="0">
                <a:solidFill>
                  <a:schemeClr val="tx1"/>
                </a:solidFill>
                <a:latin typeface="Lucida Sans Unicode"/>
              </a:rPr>
              <a:t>9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. 5. 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2012 </a:t>
            </a:r>
          </a:p>
          <a:p>
            <a:pPr algn="r"/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Dostupné na portálu 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  <a:hlinkClick r:id="rId3"/>
              </a:rPr>
              <a:t>http://dumy.</a:t>
            </a:r>
            <a:r>
              <a:rPr lang="cs-CZ" sz="1800" baseline="0" dirty="0" err="1" smtClean="0">
                <a:solidFill>
                  <a:schemeClr val="tx1"/>
                </a:solidFill>
                <a:latin typeface="Lucida Sans Unicode"/>
                <a:hlinkClick r:id="rId3"/>
              </a:rPr>
              <a:t>cz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  <a:hlinkClick r:id="rId3"/>
              </a:rPr>
              <a:t>/</a:t>
            </a:r>
            <a:r>
              <a:rPr lang="cs-CZ" sz="1800" baseline="0" dirty="0" smtClean="0">
                <a:solidFill>
                  <a:schemeClr val="tx1"/>
                </a:solidFill>
                <a:latin typeface="Lucida Sans Unicode"/>
              </a:rPr>
              <a:t> 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571472" y="6492875"/>
            <a:ext cx="7858180" cy="365125"/>
          </a:xfrm>
        </p:spPr>
        <p:txBody>
          <a:bodyPr vert="horz" lIns="91440" tIns="45720" rIns="91440" bIns="45720" rtlCol="0" anchor="ctr"/>
          <a:lstStyle/>
          <a:p>
            <a:r>
              <a:rPr lang="cs-CZ" dirty="0"/>
              <a:t>Autorem materiálu a všech jeho částí, není-li uvedeno jinak, je Mgr. Dagmar </a:t>
            </a:r>
            <a:r>
              <a:rPr lang="cs-CZ" dirty="0" err="1"/>
              <a:t>Sacherová</a:t>
            </a:r>
            <a:r>
              <a:rPr lang="cs-CZ" dirty="0"/>
              <a:t>.</a:t>
            </a:r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1000100" y="214290"/>
            <a:ext cx="7572428" cy="264320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Název školy: Svobodná základní škola, o.p.s.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Autor: Mgr. Dagmar </a:t>
            </a:r>
            <a:r>
              <a:rPr kumimoji="0" lang="cs-CZ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Sacherová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lvl="0" indent="-256032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Název materiálu</a:t>
            </a:r>
            <a:r>
              <a:rPr lang="cs-CZ" dirty="0">
                <a:solidFill>
                  <a:sysClr val="windowText" lastClr="000000"/>
                </a:solidFill>
                <a:latin typeface="Lucida Sans Unicode"/>
              </a:rPr>
              <a:t>: </a:t>
            </a:r>
            <a:r>
              <a:rPr lang="cs-CZ" dirty="0" smtClean="0">
                <a:solidFill>
                  <a:sysClr val="windowText" lastClr="000000"/>
                </a:solidFill>
                <a:latin typeface="Lucida Sans Unicode"/>
              </a:rPr>
              <a:t>VY_32_INOVACE_09_MATEMATIKA_TĚLESA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lvl="0" indent="-256032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Název</a:t>
            </a:r>
            <a:r>
              <a:rPr lang="cs-CZ" dirty="0">
                <a:solidFill>
                  <a:sysClr val="windowText" lastClr="000000"/>
                </a:solidFill>
                <a:latin typeface="Lucida Sans Unicode"/>
              </a:rPr>
              <a:t>: </a:t>
            </a:r>
            <a:r>
              <a:rPr lang="cs-CZ" dirty="0" smtClean="0">
                <a:solidFill>
                  <a:sysClr val="windowText" lastClr="000000"/>
                </a:solidFill>
                <a:latin typeface="Lucida Sans Unicode"/>
              </a:rPr>
              <a:t>TĚLESA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t>Číslo projektu: CZ.1.07/1.4.00/21.0929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  <a:p>
            <a:pPr marL="365760" lvl="0" indent="-256032" algn="r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lang="cs-CZ" sz="2400" b="1" dirty="0" smtClean="0">
                <a:solidFill>
                  <a:sysClr val="windowText" lastClr="000000"/>
                </a:solidFill>
                <a:latin typeface="Lucida Sans Unicode"/>
              </a:rPr>
              <a:t>Tělesa</a:t>
            </a:r>
          </a:p>
        </p:txBody>
      </p:sp>
      <p:pic>
        <p:nvPicPr>
          <p:cNvPr id="7" name="Picture 2" descr="http://titulka2.rvp.cz/gfx/ikonk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3071810"/>
            <a:ext cx="6936432" cy="17991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určený pro žáky 5. tříd.</a:t>
            </a:r>
          </a:p>
          <a:p>
            <a:r>
              <a:rPr lang="cs-CZ" dirty="0" smtClean="0"/>
              <a:t>Hravou formou si žáci opakují znalosti o geometrických tělesech. Správnost svých odpovědí si  mohou hned překontrolovat.</a:t>
            </a:r>
          </a:p>
          <a:p>
            <a:r>
              <a:rPr lang="cs-CZ" dirty="0" smtClean="0"/>
              <a:t>Cvičení žáky motivuje k větší aktivitě, spojení obrázků a nákresů s psaným textem vede k lepšímu zapamatování si probírané látky.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714348" y="6492875"/>
            <a:ext cx="7500990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dirty="0" smtClean="0"/>
              <a:t>TĚLESA</a:t>
            </a:r>
            <a:endParaRPr lang="cs-CZ" sz="7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pic>
        <p:nvPicPr>
          <p:cNvPr id="5" name="Picture 2" descr="F:\Documents and Settings\Jana\Local Settings\Temporary Internet Files\Content.IE5\WHDA2TGV\MC90005558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1714488"/>
            <a:ext cx="5034526" cy="45863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Víš, jaká tělesa připomínají věci na obrázcích?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928662" y="6492875"/>
            <a:ext cx="7215238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7" name="Picture 3" descr="F:\Documents and Settings\Jana\Local Settings\Temporary Internet Files\Content.IE5\ZRJMIFNQ\MC90008233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1214422"/>
            <a:ext cx="2909973" cy="2634140"/>
          </a:xfrm>
          <a:prstGeom prst="rect">
            <a:avLst/>
          </a:prstGeom>
          <a:noFill/>
        </p:spPr>
      </p:pic>
      <p:pic>
        <p:nvPicPr>
          <p:cNvPr id="1029" name="Picture 5" descr="F:\Documents and Settings\Jana\Local Settings\Temporary Internet Files\Content.IE5\F0RTHZTB\MC90025437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5000636"/>
            <a:ext cx="2327387" cy="1257759"/>
          </a:xfrm>
          <a:prstGeom prst="rect">
            <a:avLst/>
          </a:prstGeom>
          <a:noFill/>
        </p:spPr>
      </p:pic>
      <p:pic>
        <p:nvPicPr>
          <p:cNvPr id="1031" name="Picture 7" descr="F:\Documents and Settings\Jana\Local Settings\Temporary Internet Files\Content.IE5\RZ1GNP29\MC90043705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4214818"/>
            <a:ext cx="1714500" cy="1714500"/>
          </a:xfrm>
          <a:prstGeom prst="rect">
            <a:avLst/>
          </a:prstGeom>
          <a:noFill/>
        </p:spPr>
      </p:pic>
      <p:pic>
        <p:nvPicPr>
          <p:cNvPr id="1033" name="Picture 9" descr="F:\Documents and Settings\Jana\Local Settings\Temporary Internet Files\Content.IE5\RZ1GNP29\MC90031851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071942"/>
            <a:ext cx="2294527" cy="2404876"/>
          </a:xfrm>
          <a:prstGeom prst="rect">
            <a:avLst/>
          </a:prstGeom>
          <a:noFill/>
        </p:spPr>
      </p:pic>
      <p:pic>
        <p:nvPicPr>
          <p:cNvPr id="1035" name="Picture 11" descr="F:\Documents and Settings\Jana\Local Settings\Temporary Internet Files\Content.IE5\F0RTHZTB\MC90033518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1538" y="1643050"/>
            <a:ext cx="3000396" cy="26732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0"/>
            <a:ext cx="7498080" cy="1052736"/>
          </a:xfrm>
        </p:spPr>
        <p:txBody>
          <a:bodyPr/>
          <a:lstStyle/>
          <a:p>
            <a:r>
              <a:rPr lang="cs-CZ" dirty="0" smtClean="0"/>
              <a:t>Spoj tělesa s jejich názvy: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000100" y="6492875"/>
            <a:ext cx="6858048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Plechovka 4"/>
          <p:cNvSpPr/>
          <p:nvPr/>
        </p:nvSpPr>
        <p:spPr>
          <a:xfrm>
            <a:off x="1619672" y="1196752"/>
            <a:ext cx="1368152" cy="792088"/>
          </a:xfrm>
          <a:prstGeom prst="can">
            <a:avLst/>
          </a:prstGeom>
          <a:ln>
            <a:solidFill>
              <a:schemeClr val="accent1">
                <a:lumMod val="2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rychle 5"/>
          <p:cNvSpPr/>
          <p:nvPr/>
        </p:nvSpPr>
        <p:spPr>
          <a:xfrm rot="2026768">
            <a:off x="1590220" y="2115966"/>
            <a:ext cx="1584176" cy="1152128"/>
          </a:xfrm>
          <a:prstGeom prst="cube">
            <a:avLst>
              <a:gd name="adj" fmla="val 66515"/>
            </a:avLst>
          </a:prstGeom>
          <a:ln>
            <a:solidFill>
              <a:schemeClr val="accent1">
                <a:lumMod val="2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2267744" y="3356992"/>
            <a:ext cx="1080120" cy="1080000"/>
          </a:xfrm>
          <a:prstGeom prst="ellipse">
            <a:avLst/>
          </a:prstGeom>
          <a:ln>
            <a:solidFill>
              <a:schemeClr val="accent1">
                <a:lumMod val="2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 rot="19625390">
            <a:off x="1413947" y="4206047"/>
            <a:ext cx="1080120" cy="115212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  <a:scene3d>
            <a:camera prst="isometricOffAxis2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 rot="179491">
            <a:off x="1144944" y="4320496"/>
            <a:ext cx="1080120" cy="115212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2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Krychle 9"/>
          <p:cNvSpPr/>
          <p:nvPr/>
        </p:nvSpPr>
        <p:spPr>
          <a:xfrm>
            <a:off x="2555776" y="5373216"/>
            <a:ext cx="1080000" cy="1080000"/>
          </a:xfrm>
          <a:prstGeom prst="cube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6084168" y="1196752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KRYCHLE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84168" y="2060848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VÁLEC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84168" y="4293096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KVÁDR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084168" y="5373216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KOULE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012160" y="306896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JEHLAN</a:t>
            </a:r>
            <a:endParaRPr lang="cs-CZ" sz="2800" b="1" dirty="0"/>
          </a:p>
        </p:txBody>
      </p:sp>
      <p:cxnSp>
        <p:nvCxnSpPr>
          <p:cNvPr id="19" name="Zakřivená spojovací čára 18"/>
          <p:cNvCxnSpPr>
            <a:endCxn id="12" idx="1"/>
          </p:cNvCxnSpPr>
          <p:nvPr/>
        </p:nvCxnSpPr>
        <p:spPr>
          <a:xfrm>
            <a:off x="3419872" y="1556792"/>
            <a:ext cx="2664296" cy="765666"/>
          </a:xfrm>
          <a:prstGeom prst="curvedConnector3">
            <a:avLst>
              <a:gd name="adj1" fmla="val 50000"/>
            </a:avLst>
          </a:prstGeom>
          <a:ln w="76200">
            <a:solidFill>
              <a:srgbClr val="00B0F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šipka 33"/>
          <p:cNvCxnSpPr/>
          <p:nvPr/>
        </p:nvCxnSpPr>
        <p:spPr>
          <a:xfrm flipH="1">
            <a:off x="3635896" y="1484784"/>
            <a:ext cx="2376264" cy="3816424"/>
          </a:xfrm>
          <a:prstGeom prst="straightConnector1">
            <a:avLst/>
          </a:prstGeom>
          <a:ln w="76200">
            <a:solidFill>
              <a:srgbClr val="00B0F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Zakřivená spojovací čára 37"/>
          <p:cNvCxnSpPr>
            <a:endCxn id="13" idx="1"/>
          </p:cNvCxnSpPr>
          <p:nvPr/>
        </p:nvCxnSpPr>
        <p:spPr>
          <a:xfrm>
            <a:off x="3347864" y="2780928"/>
            <a:ext cx="2736304" cy="1773778"/>
          </a:xfrm>
          <a:prstGeom prst="curvedConnector3">
            <a:avLst>
              <a:gd name="adj1" fmla="val 50000"/>
            </a:avLst>
          </a:prstGeom>
          <a:ln w="76200">
            <a:solidFill>
              <a:srgbClr val="00B0F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Zakřivená spojovací čára 39"/>
          <p:cNvCxnSpPr>
            <a:endCxn id="14" idx="1"/>
          </p:cNvCxnSpPr>
          <p:nvPr/>
        </p:nvCxnSpPr>
        <p:spPr>
          <a:xfrm>
            <a:off x="3419872" y="3717032"/>
            <a:ext cx="2664296" cy="1917794"/>
          </a:xfrm>
          <a:prstGeom prst="curvedConnector3">
            <a:avLst>
              <a:gd name="adj1" fmla="val 50000"/>
            </a:avLst>
          </a:prstGeom>
          <a:ln w="76200">
            <a:solidFill>
              <a:srgbClr val="00B0F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Zakřivená spojovací čára 41"/>
          <p:cNvCxnSpPr/>
          <p:nvPr/>
        </p:nvCxnSpPr>
        <p:spPr>
          <a:xfrm flipV="1">
            <a:off x="2555776" y="3356992"/>
            <a:ext cx="3528392" cy="1440160"/>
          </a:xfrm>
          <a:prstGeom prst="curvedConnector3">
            <a:avLst>
              <a:gd name="adj1" fmla="val 77909"/>
            </a:avLst>
          </a:prstGeom>
          <a:ln w="76200">
            <a:solidFill>
              <a:srgbClr val="00B0F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Zaoblený obdélník 45"/>
          <p:cNvSpPr/>
          <p:nvPr/>
        </p:nvSpPr>
        <p:spPr>
          <a:xfrm>
            <a:off x="7020272" y="5949280"/>
            <a:ext cx="1656184" cy="482352"/>
          </a:xfrm>
          <a:prstGeom prst="roundRect">
            <a:avLst>
              <a:gd name="adj" fmla="val 50000"/>
            </a:avLst>
          </a:prstGeom>
          <a:solidFill>
            <a:srgbClr val="04E1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ŘEŠENÍ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pic>
        <p:nvPicPr>
          <p:cNvPr id="1026" name="Picture 2" descr="C:\Users\Jana\AppData\Local\Microsoft\Windows\Temporary Internet Files\Content.IE5\TFIK0JEA\MC90042446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5517232"/>
            <a:ext cx="903707" cy="77730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tupně šedi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124</TotalTime>
  <Words>199</Words>
  <Application>Microsoft Office PowerPoint</Application>
  <PresentationFormat>Předvádění na obrazovce (4:3)</PresentationFormat>
  <Paragraphs>29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Snímek 1</vt:lpstr>
      <vt:lpstr>Anotace</vt:lpstr>
      <vt:lpstr>TĚLESA</vt:lpstr>
      <vt:lpstr>Víš, jaká tělesa připomínají věci na obrázcích? </vt:lpstr>
      <vt:lpstr>Spoj tělesa s jejich názvy: 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Mamut</dc:creator>
  <cp:lastModifiedBy>Jana</cp:lastModifiedBy>
  <cp:revision>18</cp:revision>
  <dcterms:created xsi:type="dcterms:W3CDTF">2012-07-26T06:33:18Z</dcterms:created>
  <dcterms:modified xsi:type="dcterms:W3CDTF">2012-10-07T17:57:18Z</dcterms:modified>
</cp:coreProperties>
</file>