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handoutMasterIdLst>
    <p:handoutMasterId r:id="rId10"/>
  </p:handoutMasterIdLst>
  <p:sldIdLst>
    <p:sldId id="256" r:id="rId2"/>
    <p:sldId id="257" r:id="rId3"/>
    <p:sldId id="263" r:id="rId4"/>
    <p:sldId id="258" r:id="rId5"/>
    <p:sldId id="264" r:id="rId6"/>
    <p:sldId id="265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1" d="100"/>
          <a:sy n="91" d="100"/>
        </p:scale>
        <p:origin x="-786" y="4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2490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D2B19A-1385-4FE4-BEF9-677494C7DB00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03E894-7E9E-4141-A5EC-9035363C5C3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620323-DF24-41ED-83FB-E9FDFBCC80A9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A416A5-8B7C-4103-90F2-0DD901F170E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A416A5-8B7C-4103-90F2-0DD901F170E0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A416A5-8B7C-4103-90F2-0DD901F170E0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A416A5-8B7C-4103-90F2-0DD901F170E0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676D9-23F6-407F-B34B-E31631665B74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BAD5-045D-4751-A6D5-CFE3A4FC1F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283A0-5497-4807-A7D3-BE28805C047C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BAD5-045D-4751-A6D5-CFE3A4FC1F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2F0B2-01FC-4CCA-865B-A28D0B783BFD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BAD5-045D-4751-A6D5-CFE3A4FC1F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36C58-58D1-41BC-9717-D2A13BD4C820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BAD5-045D-4751-A6D5-CFE3A4FC1F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3F939-2139-4055-918E-C42BC58ABB3C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BAD5-045D-4751-A6D5-CFE3A4FC1F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B4BF2-897E-4CE8-878D-79F9438E2D7C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BAD5-045D-4751-A6D5-CFE3A4FC1F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7171F-EC08-4529-995C-40547228A608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BAD5-045D-4751-A6D5-CFE3A4FC1F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1C2C9-5C9B-4099-858A-255AF6F7BF2A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BAD5-045D-4751-A6D5-CFE3A4FC1F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A87C4-AAAD-42B8-A243-A33A6E9356F7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5E3BAD5-045D-4751-A6D5-CFE3A4FC1F2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4C7001-D563-48CB-913D-F37B93C92895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BAD5-045D-4751-A6D5-CFE3A4FC1F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723AF-6DA2-4E92-B4D7-0F39A744D262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BAD5-045D-4751-A6D5-CFE3A4FC1F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222715C-662B-4A20-8647-B6B6E1BCC604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28596" y="6356350"/>
            <a:ext cx="8286808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ct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Dagmar Sacherová.</a:t>
            </a:r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5E3BAD5-045D-4751-A6D5-CFE3A4FC1F2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dumy.cz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71868" y="5357826"/>
            <a:ext cx="5286412" cy="785818"/>
          </a:xfrm>
        </p:spPr>
        <p:txBody>
          <a:bodyPr>
            <a:normAutofit/>
          </a:bodyPr>
          <a:lstStyle/>
          <a:p>
            <a:pPr algn="r"/>
            <a:r>
              <a:rPr lang="cs-CZ" sz="1800" baseline="0" dirty="0" smtClean="0">
                <a:solidFill>
                  <a:schemeClr val="tx1"/>
                </a:solidFill>
                <a:latin typeface="Lucida Sans Unicode"/>
              </a:rPr>
              <a:t> Vytvořeno </a:t>
            </a:r>
            <a:r>
              <a:rPr lang="cs-CZ" sz="1800" dirty="0" smtClean="0">
                <a:latin typeface="Lucida Sans Unicode"/>
              </a:rPr>
              <a:t>16</a:t>
            </a:r>
            <a:r>
              <a:rPr lang="cs-CZ" sz="1800" baseline="0" dirty="0" smtClean="0">
                <a:solidFill>
                  <a:schemeClr val="tx1"/>
                </a:solidFill>
                <a:latin typeface="Lucida Sans Unicode"/>
              </a:rPr>
              <a:t>. </a:t>
            </a:r>
            <a:r>
              <a:rPr lang="cs-CZ" sz="1800" dirty="0">
                <a:latin typeface="Lucida Sans Unicode"/>
              </a:rPr>
              <a:t>6</a:t>
            </a:r>
            <a:r>
              <a:rPr lang="cs-CZ" sz="1800" baseline="0" dirty="0" smtClean="0">
                <a:solidFill>
                  <a:schemeClr val="tx1"/>
                </a:solidFill>
                <a:latin typeface="Lucida Sans Unicode"/>
              </a:rPr>
              <a:t>. 2012 </a:t>
            </a:r>
          </a:p>
          <a:p>
            <a:pPr algn="r"/>
            <a:r>
              <a:rPr lang="cs-CZ" sz="1800" baseline="0" dirty="0" smtClean="0">
                <a:solidFill>
                  <a:schemeClr val="tx1"/>
                </a:solidFill>
                <a:latin typeface="Lucida Sans Unicode"/>
              </a:rPr>
              <a:t>Dostupné na portálu </a:t>
            </a:r>
            <a:r>
              <a:rPr lang="cs-CZ" sz="1800" baseline="0" dirty="0" smtClean="0">
                <a:solidFill>
                  <a:schemeClr val="tx1"/>
                </a:solidFill>
                <a:latin typeface="Lucida Sans Unicode"/>
                <a:hlinkClick r:id="rId3"/>
              </a:rPr>
              <a:t>http://dumy.</a:t>
            </a:r>
            <a:r>
              <a:rPr lang="cs-CZ" sz="1800" baseline="0" dirty="0" err="1" smtClean="0">
                <a:solidFill>
                  <a:schemeClr val="tx1"/>
                </a:solidFill>
                <a:latin typeface="Lucida Sans Unicode"/>
                <a:hlinkClick r:id="rId3"/>
              </a:rPr>
              <a:t>cz</a:t>
            </a:r>
            <a:r>
              <a:rPr lang="cs-CZ" sz="1800" baseline="0" dirty="0" smtClean="0">
                <a:solidFill>
                  <a:schemeClr val="tx1"/>
                </a:solidFill>
                <a:latin typeface="Lucida Sans Unicode"/>
                <a:hlinkClick r:id="rId3"/>
              </a:rPr>
              <a:t>/</a:t>
            </a:r>
            <a:r>
              <a:rPr lang="cs-CZ" sz="1800" baseline="0" dirty="0" smtClean="0">
                <a:solidFill>
                  <a:schemeClr val="tx1"/>
                </a:solidFill>
                <a:latin typeface="Lucida Sans Unicode"/>
              </a:rPr>
              <a:t> 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571472" y="6492875"/>
            <a:ext cx="7858180" cy="365125"/>
          </a:xfrm>
        </p:spPr>
        <p:txBody>
          <a:bodyPr vert="horz" lIns="91440" tIns="45720" rIns="91440" bIns="45720" rtlCol="0" anchor="ctr"/>
          <a:lstStyle/>
          <a:p>
            <a:r>
              <a:rPr lang="cs-CZ" dirty="0"/>
              <a:t>Autorem materiálu a všech jeho částí, není-li uvedeno jinak, je Mgr. Dagmar </a:t>
            </a:r>
            <a:r>
              <a:rPr lang="cs-CZ" dirty="0" err="1"/>
              <a:t>Sacherová</a:t>
            </a:r>
            <a:r>
              <a:rPr lang="cs-CZ" dirty="0"/>
              <a:t>.</a:t>
            </a:r>
          </a:p>
        </p:txBody>
      </p:sp>
      <p:sp>
        <p:nvSpPr>
          <p:cNvPr id="6" name="Zástupný symbol pro obsah 1"/>
          <p:cNvSpPr txBox="1">
            <a:spLocks/>
          </p:cNvSpPr>
          <p:nvPr/>
        </p:nvSpPr>
        <p:spPr>
          <a:xfrm>
            <a:off x="500034" y="785794"/>
            <a:ext cx="8301608" cy="2428892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2DA2BF"/>
              </a:buClr>
              <a:buSzPct val="68000"/>
              <a:buFont typeface="Wingdings 3"/>
              <a:buNone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Lucida Sans Unicode"/>
                <a:ea typeface="+mn-ea"/>
                <a:cs typeface="+mn-cs"/>
              </a:rPr>
              <a:t>Název školy: Svobodná základní škola, o.p.s.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2DA2BF"/>
              </a:buClr>
              <a:buSzPct val="68000"/>
              <a:buFont typeface="Wingdings 3"/>
              <a:buNone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Lucida Sans Unicode"/>
                <a:ea typeface="+mn-ea"/>
                <a:cs typeface="+mn-cs"/>
              </a:rPr>
              <a:t>Autor: Mgr. Dagmar </a:t>
            </a:r>
            <a:r>
              <a:rPr kumimoji="0" lang="cs-CZ" sz="1800" b="0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Lucida Sans Unicode"/>
                <a:ea typeface="+mn-ea"/>
                <a:cs typeface="+mn-cs"/>
              </a:rPr>
              <a:t>Sacherová</a:t>
            </a: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Lucida Sans Unicode"/>
                <a:ea typeface="+mn-ea"/>
                <a:cs typeface="+mn-cs"/>
              </a:rPr>
              <a:t>Název materiálu</a:t>
            </a:r>
            <a:r>
              <a:rPr lang="cs-CZ" dirty="0">
                <a:latin typeface="Lucida Sans Unicode"/>
              </a:rPr>
              <a:t>: </a:t>
            </a:r>
            <a:r>
              <a:rPr lang="cs-CZ" dirty="0" smtClean="0">
                <a:latin typeface="Lucida Sans Unicode"/>
              </a:rPr>
              <a:t>VY_32_INOVACE_17_MATEMATIKA_GEOMETRICKÝ KVÍZ I. </a:t>
            </a: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Lucida Sans Unicode"/>
                <a:ea typeface="+mn-ea"/>
                <a:cs typeface="+mn-cs"/>
              </a:rPr>
              <a:t>Název</a:t>
            </a:r>
            <a:r>
              <a:rPr lang="cs-CZ" dirty="0">
                <a:latin typeface="Lucida Sans Unicode"/>
              </a:rPr>
              <a:t>: </a:t>
            </a:r>
            <a:r>
              <a:rPr lang="cs-CZ" dirty="0" smtClean="0">
                <a:latin typeface="Lucida Sans Unicode"/>
              </a:rPr>
              <a:t>GEOMETRICKÝ KVÍZ I. </a:t>
            </a: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2DA2BF"/>
              </a:buClr>
              <a:buSzPct val="68000"/>
              <a:buFont typeface="Wingdings 3"/>
              <a:buNone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Lucida Sans Unicode"/>
                <a:ea typeface="+mn-ea"/>
                <a:cs typeface="+mn-cs"/>
              </a:rPr>
              <a:t>Číslo projektu: CZ.1.07/1.4.00/21.0929</a:t>
            </a:r>
          </a:p>
          <a:p>
            <a:pPr marL="365760" lvl="0" indent="-256032" algn="r">
              <a:spcBef>
                <a:spcPts val="400"/>
              </a:spcBef>
              <a:buClr>
                <a:srgbClr val="2DA2BF"/>
              </a:buClr>
              <a:buSzPct val="68000"/>
            </a:pPr>
            <a:r>
              <a:rPr lang="cs-CZ" sz="2400" b="1" dirty="0" smtClean="0">
                <a:latin typeface="Lucida Sans Unicode"/>
              </a:rPr>
              <a:t>Geometrický kvíz I. </a:t>
            </a:r>
          </a:p>
        </p:txBody>
      </p:sp>
      <p:pic>
        <p:nvPicPr>
          <p:cNvPr id="7" name="Picture 2" descr="http://titulka2.rvp.cz/gfx/ikonky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57224" y="3357562"/>
            <a:ext cx="6936432" cy="179913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určený pro žáky 5. tříd.</a:t>
            </a:r>
          </a:p>
          <a:p>
            <a:r>
              <a:rPr lang="cs-CZ" dirty="0" smtClean="0"/>
              <a:t>Hravou formou si žáci opakují znalost základních pojmů z geometrie. Správnost svých odpovědí si  mohou hned překontrolovat.</a:t>
            </a:r>
          </a:p>
          <a:p>
            <a:r>
              <a:rPr lang="cs-CZ" dirty="0" smtClean="0"/>
              <a:t>Cvičení žáky motivuje k větší aktivitě, spojení nákresů a psaného textu vede k lepšímu zapamatování si probírané látky.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714348" y="6492875"/>
            <a:ext cx="7500990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Geometrický kvíz I.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356350"/>
            <a:ext cx="6429420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428604"/>
            <a:ext cx="5786478" cy="78583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OZNAČ TVRZENÍ, KTERÁ NEPLATÍ: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00364" y="1571612"/>
            <a:ext cx="6143636" cy="164307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Bod </a:t>
            </a:r>
            <a:r>
              <a:rPr lang="cs-CZ" sz="2400" i="1" dirty="0" smtClean="0"/>
              <a:t>B </a:t>
            </a:r>
            <a:r>
              <a:rPr lang="cs-CZ" sz="2400" dirty="0" smtClean="0"/>
              <a:t>leží na kružnici </a:t>
            </a:r>
            <a:r>
              <a:rPr lang="cs-CZ" sz="2400" i="1" dirty="0" smtClean="0"/>
              <a:t>k</a:t>
            </a:r>
            <a:r>
              <a:rPr lang="cs-CZ" sz="2400" dirty="0" smtClean="0"/>
              <a:t>. 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Bod </a:t>
            </a:r>
            <a:r>
              <a:rPr lang="cs-CZ" sz="2400" i="1" dirty="0" smtClean="0"/>
              <a:t>A</a:t>
            </a:r>
            <a:r>
              <a:rPr lang="cs-CZ" sz="2400" dirty="0" smtClean="0"/>
              <a:t> leží na kružnici </a:t>
            </a:r>
            <a:r>
              <a:rPr lang="cs-CZ" sz="2400" i="1" dirty="0" smtClean="0"/>
              <a:t>k</a:t>
            </a:r>
            <a:r>
              <a:rPr lang="cs-CZ" sz="2400" dirty="0" smtClean="0"/>
              <a:t>. 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Body </a:t>
            </a:r>
            <a:r>
              <a:rPr lang="cs-CZ" sz="2400" i="1" dirty="0" smtClean="0"/>
              <a:t>A</a:t>
            </a:r>
            <a:r>
              <a:rPr lang="cs-CZ" sz="2400" dirty="0" smtClean="0"/>
              <a:t> </a:t>
            </a:r>
            <a:r>
              <a:rPr lang="cs-CZ" sz="2400" dirty="0" err="1" smtClean="0"/>
              <a:t>a</a:t>
            </a:r>
            <a:r>
              <a:rPr lang="cs-CZ" sz="2400" dirty="0" smtClean="0"/>
              <a:t> </a:t>
            </a:r>
            <a:r>
              <a:rPr lang="cs-CZ" sz="2400" i="1" dirty="0" smtClean="0"/>
              <a:t>C</a:t>
            </a:r>
            <a:r>
              <a:rPr lang="cs-CZ" sz="2400" dirty="0" smtClean="0"/>
              <a:t> neleží na kružnici </a:t>
            </a:r>
            <a:r>
              <a:rPr lang="cs-CZ" sz="2400" i="1" dirty="0" smtClean="0"/>
              <a:t>k</a:t>
            </a:r>
            <a:r>
              <a:rPr lang="cs-CZ" sz="2400" dirty="0" smtClean="0"/>
              <a:t>. 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42976" y="6492875"/>
            <a:ext cx="7000924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14480" y="1285860"/>
            <a:ext cx="4286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</a:t>
            </a:r>
            <a:endParaRPr lang="cs-CZ" sz="2000" dirty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3000364" y="3857628"/>
            <a:ext cx="6143636" cy="2000264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lang="cs-CZ" sz="2400" dirty="0" smtClean="0"/>
              <a:t>Na obrázku je …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+mj-lt"/>
              <a:buAutoNum type="alphaLcParenR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úsečka 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AB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  <a:endParaRPr kumimoji="0" lang="cs-CZ" sz="2400" b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+mj-lt"/>
              <a:buAutoNum type="alphaLcParenR"/>
              <a:tabLst/>
              <a:defRPr/>
            </a:pPr>
            <a:r>
              <a:rPr lang="cs-CZ" sz="2400" baseline="0" dirty="0" smtClean="0"/>
              <a:t>úsečka </a:t>
            </a:r>
            <a:r>
              <a:rPr lang="cs-CZ" sz="2400" i="1" baseline="0" dirty="0" smtClean="0"/>
              <a:t>BD</a:t>
            </a:r>
            <a:r>
              <a:rPr lang="cs-CZ" sz="2400" baseline="0" dirty="0" smtClean="0"/>
              <a:t>.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+mj-lt"/>
              <a:buAutoNum type="alphaLcParenR"/>
              <a:tabLst/>
              <a:defRPr/>
            </a:pPr>
            <a:r>
              <a:rPr lang="cs-CZ" sz="2400" dirty="0" smtClean="0"/>
              <a:t>polopřímka </a:t>
            </a:r>
            <a:r>
              <a:rPr lang="cs-CZ" sz="2400" i="1" dirty="0" smtClean="0"/>
              <a:t>BD</a:t>
            </a:r>
            <a:r>
              <a:rPr lang="cs-CZ" sz="2400" dirty="0" smtClean="0"/>
              <a:t>. 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+mj-lt"/>
              <a:buAutoNum type="alphaLcParenR"/>
              <a:tabLst/>
              <a:defRPr/>
            </a:pPr>
            <a:endParaRPr lang="cs-CZ" sz="2400" dirty="0" smtClean="0"/>
          </a:p>
        </p:txBody>
      </p:sp>
      <p:sp>
        <p:nvSpPr>
          <p:cNvPr id="16" name="TextovéPole 15"/>
          <p:cNvSpPr txBox="1"/>
          <p:nvPr/>
        </p:nvSpPr>
        <p:spPr>
          <a:xfrm>
            <a:off x="2357422" y="4643446"/>
            <a:ext cx="4286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14282" y="4643446"/>
            <a:ext cx="4286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</a:t>
            </a:r>
            <a:endParaRPr lang="cs-CZ" sz="2000" dirty="0"/>
          </a:p>
        </p:txBody>
      </p:sp>
      <p:sp>
        <p:nvSpPr>
          <p:cNvPr id="18" name="Elipsa 17"/>
          <p:cNvSpPr/>
          <p:nvPr/>
        </p:nvSpPr>
        <p:spPr>
          <a:xfrm>
            <a:off x="142844" y="1285860"/>
            <a:ext cx="612000" cy="612000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1. </a:t>
            </a:r>
            <a:endParaRPr lang="cs-CZ" sz="2400" dirty="0"/>
          </a:p>
        </p:txBody>
      </p:sp>
      <p:sp>
        <p:nvSpPr>
          <p:cNvPr id="19" name="Elipsa 18"/>
          <p:cNvSpPr/>
          <p:nvPr/>
        </p:nvSpPr>
        <p:spPr>
          <a:xfrm>
            <a:off x="142844" y="3500438"/>
            <a:ext cx="612000" cy="612000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2. </a:t>
            </a:r>
            <a:endParaRPr lang="cs-CZ" sz="2400" dirty="0"/>
          </a:p>
        </p:txBody>
      </p:sp>
      <p:sp>
        <p:nvSpPr>
          <p:cNvPr id="22" name="Elipsa 21"/>
          <p:cNvSpPr/>
          <p:nvPr/>
        </p:nvSpPr>
        <p:spPr>
          <a:xfrm>
            <a:off x="7500958" y="2928934"/>
            <a:ext cx="1428760" cy="428628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řešení</a:t>
            </a:r>
            <a:endParaRPr lang="cs-CZ" sz="2000" b="1" dirty="0"/>
          </a:p>
        </p:txBody>
      </p:sp>
      <p:sp>
        <p:nvSpPr>
          <p:cNvPr id="23" name="Elipsa 22"/>
          <p:cNvSpPr/>
          <p:nvPr/>
        </p:nvSpPr>
        <p:spPr>
          <a:xfrm>
            <a:off x="7500958" y="5643578"/>
            <a:ext cx="1428760" cy="42862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řešení</a:t>
            </a:r>
            <a:endParaRPr lang="cs-CZ" sz="2000" b="1" dirty="0"/>
          </a:p>
        </p:txBody>
      </p:sp>
      <p:cxnSp>
        <p:nvCxnSpPr>
          <p:cNvPr id="25" name="Přímá spojovací čára 24"/>
          <p:cNvCxnSpPr/>
          <p:nvPr/>
        </p:nvCxnSpPr>
        <p:spPr>
          <a:xfrm>
            <a:off x="3428992" y="2285992"/>
            <a:ext cx="3429024" cy="1588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3500430" y="5000636"/>
            <a:ext cx="1571636" cy="1588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Elipsa 23"/>
          <p:cNvSpPr/>
          <p:nvPr/>
        </p:nvSpPr>
        <p:spPr>
          <a:xfrm>
            <a:off x="1071538" y="1571612"/>
            <a:ext cx="1080000" cy="10800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3" name="Přímá spojovací čára 32"/>
          <p:cNvCxnSpPr/>
          <p:nvPr/>
        </p:nvCxnSpPr>
        <p:spPr>
          <a:xfrm rot="16200000" flipH="1">
            <a:off x="1500166" y="2071678"/>
            <a:ext cx="214314" cy="71438"/>
          </a:xfrm>
          <a:prstGeom prst="line">
            <a:avLst/>
          </a:prstGeom>
          <a:noFill/>
          <a:ln w="28575" cap="flat" cmpd="sng" algn="ctr">
            <a:solidFill>
              <a:schemeClr val="accent1">
                <a:lumMod val="75000"/>
              </a:schemeClr>
            </a:solidFill>
            <a:prstDash val="solid"/>
          </a:ln>
          <a:effectLst/>
          <a:scene3d>
            <a:camera prst="orthographicFront">
              <a:rot lat="0" lon="0" rev="1800000"/>
            </a:camera>
            <a:lightRig rig="threePt" dir="t"/>
          </a:scene3d>
        </p:spPr>
      </p:cxnSp>
      <p:cxnSp>
        <p:nvCxnSpPr>
          <p:cNvPr id="34" name="Přímá spojovací čára 33"/>
          <p:cNvCxnSpPr/>
          <p:nvPr/>
        </p:nvCxnSpPr>
        <p:spPr>
          <a:xfrm rot="10800000" flipV="1">
            <a:off x="1500166" y="2071678"/>
            <a:ext cx="214314" cy="71438"/>
          </a:xfrm>
          <a:prstGeom prst="line">
            <a:avLst/>
          </a:prstGeom>
          <a:noFill/>
          <a:ln w="28575" cap="flat" cmpd="sng" algn="ctr">
            <a:solidFill>
              <a:schemeClr val="accent1">
                <a:lumMod val="75000"/>
              </a:schemeClr>
            </a:solidFill>
            <a:prstDash val="solid"/>
          </a:ln>
          <a:effectLst/>
          <a:scene3d>
            <a:camera prst="orthographicFront">
              <a:rot lat="0" lon="0" rev="1800000"/>
            </a:camera>
            <a:lightRig rig="threePt" dir="t"/>
          </a:scene3d>
        </p:spPr>
      </p:cxnSp>
      <p:sp>
        <p:nvSpPr>
          <p:cNvPr id="35" name="TextovéPole 34"/>
          <p:cNvSpPr txBox="1"/>
          <p:nvPr/>
        </p:nvSpPr>
        <p:spPr>
          <a:xfrm>
            <a:off x="1428728" y="2143116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kern="0" dirty="0" smtClean="0">
                <a:solidFill>
                  <a:sysClr val="windowText" lastClr="000000"/>
                </a:solidFill>
              </a:rPr>
              <a:t>S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cxnSp>
        <p:nvCxnSpPr>
          <p:cNvPr id="42" name="Přímá spojovací čára 41"/>
          <p:cNvCxnSpPr/>
          <p:nvPr/>
        </p:nvCxnSpPr>
        <p:spPr>
          <a:xfrm rot="16200000" flipH="1">
            <a:off x="1214414" y="1928802"/>
            <a:ext cx="214314" cy="71438"/>
          </a:xfrm>
          <a:prstGeom prst="line">
            <a:avLst/>
          </a:prstGeom>
          <a:ln w="28575">
            <a:solidFill>
              <a:schemeClr val="tx1"/>
            </a:solidFill>
          </a:ln>
          <a:scene3d>
            <a:camera prst="orthographicFront">
              <a:rot lat="0" lon="0" rev="18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 rot="10800000" flipV="1">
            <a:off x="1214414" y="1928802"/>
            <a:ext cx="214314" cy="71438"/>
          </a:xfrm>
          <a:prstGeom prst="line">
            <a:avLst/>
          </a:prstGeom>
          <a:ln w="28575">
            <a:solidFill>
              <a:schemeClr val="tx1"/>
            </a:solidFill>
          </a:ln>
          <a:scene3d>
            <a:camera prst="orthographicFront">
              <a:rot lat="0" lon="0" rev="18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ovéPole 43"/>
          <p:cNvSpPr txBox="1"/>
          <p:nvPr/>
        </p:nvSpPr>
        <p:spPr>
          <a:xfrm>
            <a:off x="1142976" y="2071678"/>
            <a:ext cx="357190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A</a:t>
            </a:r>
            <a:endParaRPr lang="cs-CZ" dirty="0">
              <a:solidFill>
                <a:srgbClr val="002060"/>
              </a:solidFill>
            </a:endParaRPr>
          </a:p>
        </p:txBody>
      </p:sp>
      <p:cxnSp>
        <p:nvCxnSpPr>
          <p:cNvPr id="45" name="Přímá spojovací čára 44"/>
          <p:cNvCxnSpPr/>
          <p:nvPr/>
        </p:nvCxnSpPr>
        <p:spPr>
          <a:xfrm rot="5400000">
            <a:off x="1577926" y="2636860"/>
            <a:ext cx="134446" cy="4215"/>
          </a:xfrm>
          <a:prstGeom prst="line">
            <a:avLst/>
          </a:prstGeom>
          <a:ln w="28575">
            <a:solidFill>
              <a:schemeClr val="tx1"/>
            </a:solidFill>
          </a:ln>
          <a:scene3d>
            <a:camera prst="orthographicFront">
              <a:rot lat="0" lon="0" rev="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ovéPole 46"/>
          <p:cNvSpPr txBox="1"/>
          <p:nvPr/>
        </p:nvSpPr>
        <p:spPr>
          <a:xfrm>
            <a:off x="1500166" y="2643182"/>
            <a:ext cx="357190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ysClr val="windowText" lastClr="000000"/>
                </a:solidFill>
              </a:rPr>
              <a:t>B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cxnSp>
        <p:nvCxnSpPr>
          <p:cNvPr id="56" name="Přímá spojovací čára 55"/>
          <p:cNvCxnSpPr/>
          <p:nvPr/>
        </p:nvCxnSpPr>
        <p:spPr>
          <a:xfrm rot="16200000" flipH="1">
            <a:off x="571472" y="2143116"/>
            <a:ext cx="214314" cy="71438"/>
          </a:xfrm>
          <a:prstGeom prst="line">
            <a:avLst/>
          </a:prstGeom>
          <a:ln w="28575">
            <a:solidFill>
              <a:schemeClr val="tx1"/>
            </a:solidFill>
          </a:ln>
          <a:scene3d>
            <a:camera prst="orthographicFront">
              <a:rot lat="0" lon="0" rev="18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/>
          <p:nvPr/>
        </p:nvCxnSpPr>
        <p:spPr>
          <a:xfrm rot="10800000" flipV="1">
            <a:off x="571472" y="2143116"/>
            <a:ext cx="214314" cy="71438"/>
          </a:xfrm>
          <a:prstGeom prst="line">
            <a:avLst/>
          </a:prstGeom>
          <a:ln w="28575">
            <a:solidFill>
              <a:schemeClr val="tx1"/>
            </a:solidFill>
          </a:ln>
          <a:scene3d>
            <a:camera prst="orthographicFront">
              <a:rot lat="0" lon="0" rev="18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TextovéPole 57"/>
          <p:cNvSpPr txBox="1"/>
          <p:nvPr/>
        </p:nvSpPr>
        <p:spPr>
          <a:xfrm>
            <a:off x="500034" y="2285992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C</a:t>
            </a:r>
            <a:endParaRPr lang="cs-CZ" dirty="0">
              <a:solidFill>
                <a:srgbClr val="002060"/>
              </a:solidFill>
            </a:endParaRPr>
          </a:p>
        </p:txBody>
      </p:sp>
      <p:cxnSp>
        <p:nvCxnSpPr>
          <p:cNvPr id="60" name="Přímá spojovací čára 59"/>
          <p:cNvCxnSpPr/>
          <p:nvPr/>
        </p:nvCxnSpPr>
        <p:spPr>
          <a:xfrm>
            <a:off x="428596" y="4572008"/>
            <a:ext cx="2071702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/>
          <p:nvPr/>
        </p:nvCxnSpPr>
        <p:spPr>
          <a:xfrm rot="5400000" flipH="1" flipV="1">
            <a:off x="2428298" y="4572570"/>
            <a:ext cx="144000" cy="0"/>
          </a:xfrm>
          <a:prstGeom prst="line">
            <a:avLst/>
          </a:prstGeom>
          <a:ln w="28575">
            <a:solidFill>
              <a:schemeClr val="tx1"/>
            </a:solidFill>
          </a:ln>
          <a:scene3d>
            <a:camera prst="orthographicFront">
              <a:rot lat="0" lon="0" rev="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ovací čára 65"/>
          <p:cNvCxnSpPr/>
          <p:nvPr/>
        </p:nvCxnSpPr>
        <p:spPr>
          <a:xfrm rot="5400000" flipH="1" flipV="1">
            <a:off x="356596" y="4572570"/>
            <a:ext cx="144000" cy="0"/>
          </a:xfrm>
          <a:prstGeom prst="line">
            <a:avLst/>
          </a:prstGeom>
          <a:ln w="28575">
            <a:solidFill>
              <a:schemeClr val="tx1"/>
            </a:solidFill>
          </a:ln>
          <a:scene3d>
            <a:camera prst="orthographicFront">
              <a:rot lat="0" lon="0" rev="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ovací čára 69"/>
          <p:cNvCxnSpPr/>
          <p:nvPr/>
        </p:nvCxnSpPr>
        <p:spPr>
          <a:xfrm rot="10800000" flipV="1">
            <a:off x="142844" y="4572008"/>
            <a:ext cx="2357454" cy="200026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ovací čára 70"/>
          <p:cNvCxnSpPr/>
          <p:nvPr/>
        </p:nvCxnSpPr>
        <p:spPr>
          <a:xfrm rot="5400000">
            <a:off x="792108" y="5994446"/>
            <a:ext cx="134446" cy="4215"/>
          </a:xfrm>
          <a:prstGeom prst="line">
            <a:avLst/>
          </a:prstGeom>
          <a:ln w="28575">
            <a:solidFill>
              <a:schemeClr val="tx1"/>
            </a:solidFill>
          </a:ln>
          <a:scene3d>
            <a:camera prst="orthographicFront">
              <a:rot lat="0" lon="0" rev="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TextovéPole 71"/>
          <p:cNvSpPr txBox="1"/>
          <p:nvPr/>
        </p:nvSpPr>
        <p:spPr>
          <a:xfrm>
            <a:off x="714348" y="6000768"/>
            <a:ext cx="357190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ysClr val="windowText" lastClr="000000"/>
                </a:solidFill>
              </a:rPr>
              <a:t>D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428604"/>
            <a:ext cx="5786478" cy="78583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OZNAČ TVRZENÍ, KTERÁ NEPLATÍ: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00364" y="1571612"/>
            <a:ext cx="6143636" cy="1500198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None/>
            </a:pPr>
            <a:r>
              <a:rPr lang="cs-CZ" sz="2400" dirty="0" smtClean="0">
                <a:sym typeface="Symbol"/>
              </a:rPr>
              <a:t>Vzhledem k  ABC je </a:t>
            </a:r>
            <a:r>
              <a:rPr lang="cs-CZ" sz="2400" i="1" dirty="0" smtClean="0"/>
              <a:t>k … 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>
                <a:sym typeface="Symbol"/>
              </a:rPr>
              <a:t>kružnicí vepsanou. 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>
                <a:sym typeface="Symbol"/>
              </a:rPr>
              <a:t>kružnicí opsanou. 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>
                <a:sym typeface="Symbol"/>
              </a:rPr>
              <a:t>kružnicí plnou. </a:t>
            </a: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endParaRPr lang="cs-CZ" sz="2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42976" y="6492875"/>
            <a:ext cx="7000924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2910" y="3000372"/>
            <a:ext cx="4286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</a:t>
            </a:r>
            <a:endParaRPr lang="cs-CZ" sz="2000" dirty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2928926" y="4357694"/>
            <a:ext cx="5429288" cy="1500198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/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lang="cs-CZ" sz="2400" dirty="0" smtClean="0"/>
              <a:t>Útvar na obrázku je …  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+mj-lt"/>
              <a:buAutoNum type="alphaLcParenR"/>
              <a:tabLst/>
              <a:defRPr/>
            </a:pPr>
            <a:r>
              <a:rPr lang="cs-CZ" sz="2400" dirty="0" smtClean="0"/>
              <a:t>obdélník. 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+mj-lt"/>
              <a:buAutoNum type="alphaLcParenR"/>
              <a:tabLst/>
              <a:defRPr/>
            </a:pPr>
            <a:r>
              <a:rPr lang="cs-CZ" sz="2400" dirty="0" smtClean="0"/>
              <a:t>kosočtverec. 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+mj-lt"/>
              <a:buAutoNum type="alphaLcParenR"/>
              <a:tabLst/>
              <a:defRPr/>
            </a:pPr>
            <a:r>
              <a:rPr lang="cs-CZ" sz="2400" dirty="0" smtClean="0"/>
              <a:t>rovnoběžník. 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357290" y="1571612"/>
            <a:ext cx="4286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14546" y="3000372"/>
            <a:ext cx="4286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</a:t>
            </a:r>
            <a:endParaRPr lang="cs-CZ" sz="2000" dirty="0"/>
          </a:p>
        </p:txBody>
      </p:sp>
      <p:sp>
        <p:nvSpPr>
          <p:cNvPr id="18" name="Elipsa 17"/>
          <p:cNvSpPr/>
          <p:nvPr/>
        </p:nvSpPr>
        <p:spPr>
          <a:xfrm>
            <a:off x="142844" y="1285860"/>
            <a:ext cx="612000" cy="612000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3. </a:t>
            </a:r>
            <a:endParaRPr lang="cs-CZ" sz="2400" dirty="0"/>
          </a:p>
        </p:txBody>
      </p:sp>
      <p:sp>
        <p:nvSpPr>
          <p:cNvPr id="19" name="Elipsa 18"/>
          <p:cNvSpPr/>
          <p:nvPr/>
        </p:nvSpPr>
        <p:spPr>
          <a:xfrm>
            <a:off x="142844" y="3500438"/>
            <a:ext cx="612000" cy="612000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4. </a:t>
            </a:r>
            <a:endParaRPr lang="cs-CZ" sz="2400" dirty="0"/>
          </a:p>
        </p:txBody>
      </p:sp>
      <p:sp>
        <p:nvSpPr>
          <p:cNvPr id="20" name="Rovnoramenný trojúhelník 19"/>
          <p:cNvSpPr/>
          <p:nvPr/>
        </p:nvSpPr>
        <p:spPr>
          <a:xfrm>
            <a:off x="857224" y="1928802"/>
            <a:ext cx="1357322" cy="1071570"/>
          </a:xfrm>
          <a:prstGeom prst="triangl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7500958" y="2928934"/>
            <a:ext cx="1428760" cy="428628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řešení</a:t>
            </a:r>
            <a:endParaRPr lang="cs-CZ" sz="2000" b="1" dirty="0"/>
          </a:p>
        </p:txBody>
      </p:sp>
      <p:sp>
        <p:nvSpPr>
          <p:cNvPr id="23" name="Elipsa 22"/>
          <p:cNvSpPr/>
          <p:nvPr/>
        </p:nvSpPr>
        <p:spPr>
          <a:xfrm>
            <a:off x="7500958" y="5500702"/>
            <a:ext cx="1428760" cy="42862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řešení</a:t>
            </a:r>
            <a:endParaRPr lang="cs-CZ" sz="2000" b="1" dirty="0"/>
          </a:p>
        </p:txBody>
      </p:sp>
      <p:cxnSp>
        <p:nvCxnSpPr>
          <p:cNvPr id="24" name="Přímá spojovací čára 23"/>
          <p:cNvCxnSpPr/>
          <p:nvPr/>
        </p:nvCxnSpPr>
        <p:spPr>
          <a:xfrm>
            <a:off x="3571868" y="2143116"/>
            <a:ext cx="2357454" cy="1588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3428992" y="5286388"/>
            <a:ext cx="1714512" cy="1588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Elipsa 16"/>
          <p:cNvSpPr/>
          <p:nvPr/>
        </p:nvSpPr>
        <p:spPr>
          <a:xfrm>
            <a:off x="785786" y="1928802"/>
            <a:ext cx="1512000" cy="15120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1928794" y="1714488"/>
            <a:ext cx="4286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</a:t>
            </a:r>
            <a:endParaRPr lang="cs-CZ" sz="2000" dirty="0"/>
          </a:p>
        </p:txBody>
      </p:sp>
      <p:cxnSp>
        <p:nvCxnSpPr>
          <p:cNvPr id="28" name="Přímá spojovací čára 27"/>
          <p:cNvCxnSpPr/>
          <p:nvPr/>
        </p:nvCxnSpPr>
        <p:spPr>
          <a:xfrm>
            <a:off x="3571868" y="2857496"/>
            <a:ext cx="1928826" cy="1588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Obdélník 29"/>
          <p:cNvSpPr/>
          <p:nvPr/>
        </p:nvSpPr>
        <p:spPr>
          <a:xfrm>
            <a:off x="571472" y="4643446"/>
            <a:ext cx="1928826" cy="7143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428604"/>
            <a:ext cx="5786478" cy="78583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OZNAČ TVRZENÍ, KTERÁ NEPLATÍ: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00364" y="1571612"/>
            <a:ext cx="6143636" cy="164307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Přímky </a:t>
            </a:r>
            <a:r>
              <a:rPr lang="cs-CZ" sz="2400" i="1" dirty="0" smtClean="0"/>
              <a:t>a</a:t>
            </a:r>
            <a:r>
              <a:rPr lang="cs-CZ" sz="2400" dirty="0" smtClean="0"/>
              <a:t> </a:t>
            </a:r>
            <a:r>
              <a:rPr lang="cs-CZ" sz="2400" dirty="0" err="1" smtClean="0"/>
              <a:t>a</a:t>
            </a:r>
            <a:r>
              <a:rPr lang="cs-CZ" sz="2400" dirty="0" smtClean="0"/>
              <a:t> </a:t>
            </a:r>
            <a:r>
              <a:rPr lang="cs-CZ" sz="2400" i="1" dirty="0" smtClean="0"/>
              <a:t>b</a:t>
            </a:r>
            <a:r>
              <a:rPr lang="cs-CZ" sz="2400" dirty="0" smtClean="0"/>
              <a:t> jsou vzájemně rovnoběžné.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Přímky </a:t>
            </a:r>
            <a:r>
              <a:rPr lang="cs-CZ" sz="2400" i="1" dirty="0" smtClean="0"/>
              <a:t>a</a:t>
            </a:r>
            <a:r>
              <a:rPr lang="cs-CZ" sz="2400" dirty="0" smtClean="0"/>
              <a:t> </a:t>
            </a:r>
            <a:r>
              <a:rPr lang="cs-CZ" sz="2400" dirty="0" err="1" smtClean="0"/>
              <a:t>a</a:t>
            </a:r>
            <a:r>
              <a:rPr lang="cs-CZ" sz="2400" dirty="0" smtClean="0"/>
              <a:t> </a:t>
            </a:r>
            <a:r>
              <a:rPr lang="cs-CZ" sz="2400" i="1" dirty="0" smtClean="0"/>
              <a:t>b</a:t>
            </a:r>
            <a:r>
              <a:rPr lang="cs-CZ" sz="2400" dirty="0" smtClean="0"/>
              <a:t> mají jeden společný bod. 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Přímky </a:t>
            </a:r>
            <a:r>
              <a:rPr lang="cs-CZ" sz="2400" i="1" dirty="0" smtClean="0"/>
              <a:t>a</a:t>
            </a:r>
            <a:r>
              <a:rPr lang="cs-CZ" sz="2400" dirty="0" smtClean="0"/>
              <a:t> a </a:t>
            </a:r>
            <a:r>
              <a:rPr lang="cs-CZ" sz="2400" i="1" dirty="0" smtClean="0"/>
              <a:t>b</a:t>
            </a:r>
            <a:r>
              <a:rPr lang="cs-CZ" sz="2400" dirty="0" smtClean="0"/>
              <a:t> jsou na sebe kolmé. </a:t>
            </a:r>
            <a:endParaRPr lang="cs-CZ" sz="2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42976" y="6492875"/>
            <a:ext cx="7000924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 flipV="1">
            <a:off x="214282" y="1428736"/>
            <a:ext cx="2357454" cy="100013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142844" y="2285992"/>
            <a:ext cx="4286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14546" y="2357430"/>
            <a:ext cx="4286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85786" y="2143116"/>
            <a:ext cx="4286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</a:t>
            </a:r>
            <a:endParaRPr lang="cs-CZ" sz="2000" dirty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3000364" y="3857628"/>
            <a:ext cx="6143636" cy="2000264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Kolik os souměrnosti má kružnice 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? </a:t>
            </a:r>
            <a:endParaRPr lang="cs-CZ" sz="2400" dirty="0" smtClean="0"/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+mj-lt"/>
              <a:buAutoNum type="alphaLcParenR"/>
              <a:tabLst/>
              <a:defRPr/>
            </a:pPr>
            <a:r>
              <a:rPr lang="cs-CZ" sz="2400" dirty="0" smtClean="0"/>
              <a:t>2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+mj-lt"/>
              <a:buAutoNum type="alphaLcParenR"/>
              <a:tabLst/>
              <a:defRPr/>
            </a:pPr>
            <a:r>
              <a:rPr lang="cs-CZ" sz="2400" dirty="0" smtClean="0"/>
              <a:t>nekonečně mnoho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+mj-lt"/>
              <a:buAutoNum type="alphaLcParenR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žádnou </a:t>
            </a:r>
            <a:endParaRPr lang="cs-CZ" sz="2400" dirty="0" smtClean="0"/>
          </a:p>
        </p:txBody>
      </p:sp>
      <p:sp>
        <p:nvSpPr>
          <p:cNvPr id="18" name="Elipsa 17"/>
          <p:cNvSpPr/>
          <p:nvPr/>
        </p:nvSpPr>
        <p:spPr>
          <a:xfrm>
            <a:off x="142844" y="1285860"/>
            <a:ext cx="612000" cy="612000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5. </a:t>
            </a:r>
            <a:endParaRPr lang="cs-CZ" sz="2400" dirty="0"/>
          </a:p>
        </p:txBody>
      </p:sp>
      <p:sp>
        <p:nvSpPr>
          <p:cNvPr id="19" name="Elipsa 18"/>
          <p:cNvSpPr/>
          <p:nvPr/>
        </p:nvSpPr>
        <p:spPr>
          <a:xfrm>
            <a:off x="214282" y="3857628"/>
            <a:ext cx="612000" cy="612000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6. </a:t>
            </a:r>
            <a:endParaRPr lang="cs-CZ" sz="2400" dirty="0"/>
          </a:p>
        </p:txBody>
      </p:sp>
      <p:cxnSp>
        <p:nvCxnSpPr>
          <p:cNvPr id="22" name="Přímá spojovací čára 21"/>
          <p:cNvCxnSpPr/>
          <p:nvPr/>
        </p:nvCxnSpPr>
        <p:spPr>
          <a:xfrm>
            <a:off x="142844" y="2000240"/>
            <a:ext cx="2643206" cy="500066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Elipsa 27"/>
          <p:cNvSpPr/>
          <p:nvPr/>
        </p:nvSpPr>
        <p:spPr>
          <a:xfrm>
            <a:off x="7500958" y="2928934"/>
            <a:ext cx="1428760" cy="428628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řešení</a:t>
            </a:r>
            <a:endParaRPr lang="cs-CZ" sz="2000" b="1" dirty="0"/>
          </a:p>
        </p:txBody>
      </p:sp>
      <p:sp>
        <p:nvSpPr>
          <p:cNvPr id="30" name="Elipsa 29"/>
          <p:cNvSpPr/>
          <p:nvPr/>
        </p:nvSpPr>
        <p:spPr>
          <a:xfrm>
            <a:off x="7500958" y="5500702"/>
            <a:ext cx="1428760" cy="42862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řešení</a:t>
            </a:r>
            <a:endParaRPr lang="cs-CZ" sz="2000" b="1" dirty="0"/>
          </a:p>
        </p:txBody>
      </p:sp>
      <p:cxnSp>
        <p:nvCxnSpPr>
          <p:cNvPr id="31" name="Přímá spojovací čára 30"/>
          <p:cNvCxnSpPr/>
          <p:nvPr/>
        </p:nvCxnSpPr>
        <p:spPr>
          <a:xfrm>
            <a:off x="3571868" y="1857364"/>
            <a:ext cx="5357850" cy="1588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3571868" y="4572008"/>
            <a:ext cx="285752" cy="1588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3571868" y="5429264"/>
            <a:ext cx="1071570" cy="1588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3571868" y="2714620"/>
            <a:ext cx="4286280" cy="1588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1857356" y="4143380"/>
            <a:ext cx="4286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</a:t>
            </a:r>
            <a:endParaRPr lang="cs-CZ" sz="2000" dirty="0"/>
          </a:p>
        </p:txBody>
      </p:sp>
      <p:sp>
        <p:nvSpPr>
          <p:cNvPr id="32" name="Elipsa 31"/>
          <p:cNvSpPr/>
          <p:nvPr/>
        </p:nvSpPr>
        <p:spPr>
          <a:xfrm>
            <a:off x="642910" y="4286256"/>
            <a:ext cx="1620000" cy="1620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3" name="Přímá spojovací čára 32"/>
          <p:cNvCxnSpPr/>
          <p:nvPr/>
        </p:nvCxnSpPr>
        <p:spPr>
          <a:xfrm rot="16200000" flipH="1">
            <a:off x="1357290" y="5072074"/>
            <a:ext cx="214314" cy="71438"/>
          </a:xfrm>
          <a:prstGeom prst="line">
            <a:avLst/>
          </a:prstGeom>
          <a:noFill/>
          <a:ln w="28575" cap="flat" cmpd="sng" algn="ctr">
            <a:solidFill>
              <a:schemeClr val="tx1"/>
            </a:solidFill>
            <a:prstDash val="solid"/>
          </a:ln>
          <a:effectLst/>
          <a:scene3d>
            <a:camera prst="orthographicFront">
              <a:rot lat="0" lon="0" rev="1800000"/>
            </a:camera>
            <a:lightRig rig="threePt" dir="t"/>
          </a:scene3d>
        </p:spPr>
      </p:cxnSp>
      <p:cxnSp>
        <p:nvCxnSpPr>
          <p:cNvPr id="35" name="Přímá spojovací čára 34"/>
          <p:cNvCxnSpPr/>
          <p:nvPr/>
        </p:nvCxnSpPr>
        <p:spPr>
          <a:xfrm rot="10800000" flipV="1">
            <a:off x="1357290" y="5072074"/>
            <a:ext cx="214314" cy="71438"/>
          </a:xfrm>
          <a:prstGeom prst="line">
            <a:avLst/>
          </a:prstGeom>
          <a:noFill/>
          <a:ln w="28575" cap="flat" cmpd="sng" algn="ctr">
            <a:solidFill>
              <a:schemeClr val="tx1"/>
            </a:solidFill>
            <a:prstDash val="solid"/>
          </a:ln>
          <a:effectLst/>
          <a:scene3d>
            <a:camera prst="orthographicFront">
              <a:rot lat="0" lon="0" rev="1800000"/>
            </a:camera>
            <a:lightRig rig="threePt" dir="t"/>
          </a:scene3d>
        </p:spPr>
      </p:cxnSp>
      <p:sp>
        <p:nvSpPr>
          <p:cNvPr id="41" name="TextovéPole 40"/>
          <p:cNvSpPr txBox="1"/>
          <p:nvPr/>
        </p:nvSpPr>
        <p:spPr>
          <a:xfrm>
            <a:off x="1285852" y="5143512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kern="0" dirty="0" smtClean="0">
                <a:solidFill>
                  <a:sysClr val="windowText" lastClr="000000"/>
                </a:solidFill>
              </a:rPr>
              <a:t>S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428604"/>
            <a:ext cx="5786478" cy="78583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OZNAČ TVRZENÍ, KTERÁ NEPLATÍ: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00364" y="1571612"/>
            <a:ext cx="6143636" cy="1785950"/>
          </a:xfrm>
        </p:spPr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sz="2400" dirty="0" smtClean="0"/>
              <a:t>Jaké těleso lze složit z této sítě? 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Krychle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Jehlan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Kvádr </a:t>
            </a:r>
            <a:endParaRPr lang="cs-CZ" sz="2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42976" y="6492875"/>
            <a:ext cx="7000924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2714612" y="4143380"/>
            <a:ext cx="6429388" cy="185738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 kolika krychlí je postaveno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těleso na obrázku? 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+mj-lt"/>
              <a:buAutoNum type="alphaLcParenR"/>
              <a:tabLst/>
              <a:defRPr/>
            </a:pPr>
            <a:r>
              <a:rPr lang="cs-CZ" sz="2400" dirty="0" smtClean="0"/>
              <a:t>8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+mj-lt"/>
              <a:buAutoNum type="alphaLcParenR"/>
              <a:tabLst/>
              <a:defRPr/>
            </a:pPr>
            <a:r>
              <a:rPr lang="cs-CZ" sz="2400" dirty="0" smtClean="0"/>
              <a:t>9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+mj-lt"/>
              <a:buAutoNum type="alphaLcParenR"/>
              <a:tabLst/>
              <a:defRPr/>
            </a:pPr>
            <a:r>
              <a:rPr lang="cs-CZ" sz="2400" dirty="0" smtClean="0"/>
              <a:t>7</a:t>
            </a:r>
          </a:p>
        </p:txBody>
      </p:sp>
      <p:sp>
        <p:nvSpPr>
          <p:cNvPr id="18" name="Elipsa 17"/>
          <p:cNvSpPr/>
          <p:nvPr/>
        </p:nvSpPr>
        <p:spPr>
          <a:xfrm>
            <a:off x="142844" y="1285860"/>
            <a:ext cx="612000" cy="612000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7. </a:t>
            </a:r>
            <a:endParaRPr lang="cs-CZ" sz="2400" dirty="0"/>
          </a:p>
        </p:txBody>
      </p:sp>
      <p:sp>
        <p:nvSpPr>
          <p:cNvPr id="19" name="Elipsa 18"/>
          <p:cNvSpPr/>
          <p:nvPr/>
        </p:nvSpPr>
        <p:spPr>
          <a:xfrm>
            <a:off x="142844" y="4071942"/>
            <a:ext cx="612000" cy="612000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8. </a:t>
            </a:r>
            <a:endParaRPr lang="cs-CZ" sz="2400" dirty="0"/>
          </a:p>
        </p:txBody>
      </p:sp>
      <p:sp>
        <p:nvSpPr>
          <p:cNvPr id="22" name="Elipsa 21"/>
          <p:cNvSpPr/>
          <p:nvPr/>
        </p:nvSpPr>
        <p:spPr>
          <a:xfrm>
            <a:off x="7500958" y="2928934"/>
            <a:ext cx="1428760" cy="428628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řešení</a:t>
            </a:r>
            <a:endParaRPr lang="cs-CZ" sz="2000" b="1" dirty="0"/>
          </a:p>
        </p:txBody>
      </p:sp>
      <p:sp>
        <p:nvSpPr>
          <p:cNvPr id="23" name="Elipsa 22"/>
          <p:cNvSpPr/>
          <p:nvPr/>
        </p:nvSpPr>
        <p:spPr>
          <a:xfrm>
            <a:off x="7500958" y="5500702"/>
            <a:ext cx="1428760" cy="42862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řešení</a:t>
            </a:r>
            <a:endParaRPr lang="cs-CZ" sz="2000" b="1" dirty="0"/>
          </a:p>
        </p:txBody>
      </p:sp>
      <p:cxnSp>
        <p:nvCxnSpPr>
          <p:cNvPr id="24" name="Přímá spojovací čára 23"/>
          <p:cNvCxnSpPr/>
          <p:nvPr/>
        </p:nvCxnSpPr>
        <p:spPr>
          <a:xfrm>
            <a:off x="3571868" y="2285992"/>
            <a:ext cx="1071570" cy="1588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3214678" y="4786322"/>
            <a:ext cx="357190" cy="1588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3214678" y="5715016"/>
            <a:ext cx="357190" cy="1588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1285852" y="1785926"/>
            <a:ext cx="857256" cy="42862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285852" y="2428868"/>
            <a:ext cx="857256" cy="42862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285852" y="2214554"/>
            <a:ext cx="857256" cy="21431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285852" y="2857496"/>
            <a:ext cx="857256" cy="21431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143108" y="2214554"/>
            <a:ext cx="571504" cy="21431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714348" y="2214554"/>
            <a:ext cx="571504" cy="21431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" name="Přímá spojovací čára 30"/>
          <p:cNvCxnSpPr/>
          <p:nvPr/>
        </p:nvCxnSpPr>
        <p:spPr>
          <a:xfrm>
            <a:off x="3571868" y="2714620"/>
            <a:ext cx="1071570" cy="1588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Krychle 31"/>
          <p:cNvSpPr/>
          <p:nvPr/>
        </p:nvSpPr>
        <p:spPr>
          <a:xfrm>
            <a:off x="926414" y="5000636"/>
            <a:ext cx="608076" cy="608076"/>
          </a:xfrm>
          <a:prstGeom prst="cub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rychle 32"/>
          <p:cNvSpPr/>
          <p:nvPr/>
        </p:nvSpPr>
        <p:spPr>
          <a:xfrm>
            <a:off x="1385952" y="5000636"/>
            <a:ext cx="608076" cy="608076"/>
          </a:xfrm>
          <a:prstGeom prst="cub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Krychle 33"/>
          <p:cNvSpPr/>
          <p:nvPr/>
        </p:nvSpPr>
        <p:spPr>
          <a:xfrm>
            <a:off x="1814580" y="5000636"/>
            <a:ext cx="608076" cy="608076"/>
          </a:xfrm>
          <a:prstGeom prst="cub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Krychle 35"/>
          <p:cNvSpPr/>
          <p:nvPr/>
        </p:nvSpPr>
        <p:spPr>
          <a:xfrm>
            <a:off x="1214414" y="5143512"/>
            <a:ext cx="608076" cy="608076"/>
          </a:xfrm>
          <a:prstGeom prst="cub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rychle 36"/>
          <p:cNvSpPr/>
          <p:nvPr/>
        </p:nvSpPr>
        <p:spPr>
          <a:xfrm>
            <a:off x="1671704" y="5143512"/>
            <a:ext cx="608076" cy="608076"/>
          </a:xfrm>
          <a:prstGeom prst="cub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Krychle 37"/>
          <p:cNvSpPr/>
          <p:nvPr/>
        </p:nvSpPr>
        <p:spPr>
          <a:xfrm>
            <a:off x="1358414" y="4539372"/>
            <a:ext cx="608076" cy="608076"/>
          </a:xfrm>
          <a:prstGeom prst="cub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Krychle 39"/>
          <p:cNvSpPr/>
          <p:nvPr/>
        </p:nvSpPr>
        <p:spPr>
          <a:xfrm>
            <a:off x="1814580" y="4539372"/>
            <a:ext cx="608076" cy="608076"/>
          </a:xfrm>
          <a:prstGeom prst="cub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Krychle 40"/>
          <p:cNvSpPr/>
          <p:nvPr/>
        </p:nvSpPr>
        <p:spPr>
          <a:xfrm>
            <a:off x="1814580" y="4071942"/>
            <a:ext cx="608076" cy="608076"/>
          </a:xfrm>
          <a:prstGeom prst="cub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rychle 34"/>
          <p:cNvSpPr/>
          <p:nvPr/>
        </p:nvSpPr>
        <p:spPr>
          <a:xfrm>
            <a:off x="1528828" y="5286388"/>
            <a:ext cx="608076" cy="608076"/>
          </a:xfrm>
          <a:prstGeom prst="cub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6">
      <a:dk1>
        <a:sysClr val="windowText" lastClr="000000"/>
      </a:dk1>
      <a:lt1>
        <a:sysClr val="window" lastClr="FFFFFF"/>
      </a:lt1>
      <a:dk2>
        <a:srgbClr val="AF0F5B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0070C0"/>
      </a:hlink>
      <a:folHlink>
        <a:srgbClr val="5F7791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210</TotalTime>
  <Words>412</Words>
  <Application>Microsoft Office PowerPoint</Application>
  <PresentationFormat>Předvádění na obrazovce (4:3)</PresentationFormat>
  <Paragraphs>90</Paragraphs>
  <Slides>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Snímek 1</vt:lpstr>
      <vt:lpstr>Anotace</vt:lpstr>
      <vt:lpstr>Geometrický kvíz I. </vt:lpstr>
      <vt:lpstr>OZNAČ TVRZENÍ, KTERÁ NEPLATÍ: </vt:lpstr>
      <vt:lpstr>OZNAČ TVRZENÍ, KTERÁ NEPLATÍ: </vt:lpstr>
      <vt:lpstr>OZNAČ TVRZENÍ, KTERÁ NEPLATÍ: </vt:lpstr>
      <vt:lpstr>OZNAČ TVRZENÍ, KTERÁ NEPLATÍ: </vt:lpstr>
    </vt:vector>
  </TitlesOfParts>
  <Company>Grizli777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Mamut</dc:creator>
  <cp:lastModifiedBy>Jana</cp:lastModifiedBy>
  <cp:revision>32</cp:revision>
  <dcterms:created xsi:type="dcterms:W3CDTF">2012-07-26T06:33:18Z</dcterms:created>
  <dcterms:modified xsi:type="dcterms:W3CDTF">2012-10-07T18:23:59Z</dcterms:modified>
</cp:coreProperties>
</file>