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63" r:id="rId4"/>
    <p:sldId id="258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D2B19A-1385-4FE4-BEF9-677494C7DB00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03E894-7E9E-4141-A5EC-9035363C5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620323-DF24-41ED-83FB-E9FDFBCC80A9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A416A5-8B7C-4103-90F2-0DD901F17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A416A5-8B7C-4103-90F2-0DD901F170E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A416A5-8B7C-4103-90F2-0DD901F170E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676D9-23F6-407F-B34B-E31631665B74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283A0-5497-4807-A7D3-BE28805C047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F0B2-01FC-4CCA-865B-A28D0B783BFD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6C58-58D1-41BC-9717-D2A13BD4C820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F939-2139-4055-918E-C42BC58ABB3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B4BF2-897E-4CE8-878D-79F9438E2D7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7171F-EC08-4529-995C-40547228A608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1C2C9-5C9B-4099-858A-255AF6F7BF2A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A87C4-AAAD-42B8-A243-A33A6E9356F7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7001-D563-48CB-913D-F37B93C92895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723AF-6DA2-4E92-B4D7-0F39A744D262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222715C-662B-4A20-8647-B6B6E1BCC604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28596" y="6356350"/>
            <a:ext cx="8286808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ct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5E3BAD5-045D-4751-A6D5-CFE3A4FC1F2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umy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868" y="5357826"/>
            <a:ext cx="5286412" cy="785818"/>
          </a:xfrm>
        </p:spPr>
        <p:txBody>
          <a:bodyPr>
            <a:normAutofit/>
          </a:bodyPr>
          <a:lstStyle/>
          <a:p>
            <a:pPr algn="r"/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 Vytvořeno </a:t>
            </a:r>
            <a:r>
              <a:rPr lang="cs-CZ" sz="1800" dirty="0" smtClean="0">
                <a:solidFill>
                  <a:schemeClr val="tx1"/>
                </a:solidFill>
                <a:latin typeface="Lucida Sans Unicode"/>
              </a:rPr>
              <a:t>16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. </a:t>
            </a:r>
            <a:r>
              <a:rPr lang="cs-CZ" sz="1800" dirty="0">
                <a:latin typeface="Lucida Sans Unicode"/>
              </a:rPr>
              <a:t>6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. 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2012 </a:t>
            </a:r>
          </a:p>
          <a:p>
            <a:pPr algn="r"/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Dostupné na portálu 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  <a:hlinkClick r:id="rId3"/>
              </a:rPr>
              <a:t>http://dumy.</a:t>
            </a:r>
            <a:r>
              <a:rPr lang="cs-CZ" sz="1800" baseline="0" dirty="0" err="1" smtClean="0">
                <a:solidFill>
                  <a:schemeClr val="tx1"/>
                </a:solidFill>
                <a:latin typeface="Lucida Sans Unicode"/>
                <a:hlinkClick r:id="rId3"/>
              </a:rPr>
              <a:t>cz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  <a:hlinkClick r:id="rId3"/>
              </a:rPr>
              <a:t>/</a:t>
            </a:r>
            <a:r>
              <a:rPr lang="cs-CZ" sz="1800" baseline="0" dirty="0" smtClean="0">
                <a:solidFill>
                  <a:schemeClr val="tx1"/>
                </a:solidFill>
                <a:latin typeface="Lucida Sans Unicode"/>
              </a:rPr>
              <a:t> 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571472" y="6492875"/>
            <a:ext cx="7858180" cy="365125"/>
          </a:xfrm>
        </p:spPr>
        <p:txBody>
          <a:bodyPr vert="horz" lIns="91440" tIns="45720" rIns="91440" bIns="45720" rtlCol="0" anchor="ctr"/>
          <a:lstStyle/>
          <a:p>
            <a:r>
              <a:rPr lang="cs-CZ" dirty="0"/>
              <a:t>Autorem materiálu a všech jeho částí, není-li uvedeno jinak, je Mgr. Dagmar </a:t>
            </a:r>
            <a:r>
              <a:rPr lang="cs-CZ" dirty="0" err="1"/>
              <a:t>Sacherová</a:t>
            </a:r>
            <a:r>
              <a:rPr lang="cs-CZ" dirty="0"/>
              <a:t>.</a:t>
            </a:r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500034" y="785794"/>
            <a:ext cx="8301608" cy="242889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Název školy: Svobodná základní škola, o.p.s.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Autor: Mgr. Dagmar 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Sacherová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Název materiálu</a:t>
            </a:r>
            <a:r>
              <a:rPr lang="cs-CZ" dirty="0">
                <a:latin typeface="Lucida Sans Unicode"/>
              </a:rPr>
              <a:t>: </a:t>
            </a:r>
            <a:r>
              <a:rPr lang="cs-CZ" dirty="0" smtClean="0">
                <a:latin typeface="Lucida Sans Unicode"/>
              </a:rPr>
              <a:t>VY_32_INOVACE_18_MATEMATIKA_GEOMETRICKÝ KVÍZ II. 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Název</a:t>
            </a:r>
            <a:r>
              <a:rPr lang="cs-CZ" dirty="0">
                <a:latin typeface="Lucida Sans Unicode"/>
              </a:rPr>
              <a:t>: </a:t>
            </a:r>
            <a:r>
              <a:rPr lang="cs-CZ" dirty="0" smtClean="0">
                <a:latin typeface="Lucida Sans Unicode"/>
              </a:rPr>
              <a:t>GEOMETRICKÝ KVÍZ II. 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/>
                <a:ea typeface="+mn-ea"/>
                <a:cs typeface="+mn-cs"/>
              </a:rPr>
              <a:t>Číslo projektu: CZ.1.07/1.4.00/21.0929</a:t>
            </a:r>
          </a:p>
          <a:p>
            <a:pPr marL="365760" lvl="0" indent="-256032" algn="r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 sz="2400" b="1" dirty="0" smtClean="0">
                <a:latin typeface="Lucida Sans Unicode"/>
              </a:rPr>
              <a:t>Geometrický kvíz II. </a:t>
            </a:r>
          </a:p>
        </p:txBody>
      </p:sp>
      <p:pic>
        <p:nvPicPr>
          <p:cNvPr id="7" name="Picture 2" descr="http://titulka2.rvp.cz/gfx/ikonk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3357562"/>
            <a:ext cx="6936432" cy="17991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pro žáky 5. tříd.</a:t>
            </a:r>
          </a:p>
          <a:p>
            <a:r>
              <a:rPr lang="cs-CZ" dirty="0" smtClean="0"/>
              <a:t>Hravou formou si žáci opakují znalost základních pojmů z geometrie. Správnost svých odpovědí si  mohou hned překontrolovat.</a:t>
            </a:r>
          </a:p>
          <a:p>
            <a:r>
              <a:rPr lang="cs-CZ" dirty="0" smtClean="0"/>
              <a:t>Cvičení žáky motivuje k větší aktivitě, spojení nákresů a psaného textu vede k lepšímu zapamatování si probírané látky.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14348" y="6492875"/>
            <a:ext cx="750099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Geometrický kvíz II.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356350"/>
            <a:ext cx="64294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428604"/>
            <a:ext cx="5786478" cy="78583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OZNAČ TVRZENÍ, KTERÉ NEPLATÍ: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00364" y="1571612"/>
            <a:ext cx="6143636" cy="164307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Přímky </a:t>
            </a:r>
            <a:r>
              <a:rPr lang="cs-CZ" sz="2400" i="1" dirty="0" smtClean="0"/>
              <a:t>p</a:t>
            </a:r>
            <a:r>
              <a:rPr lang="cs-CZ" sz="2400" dirty="0" smtClean="0"/>
              <a:t> a </a:t>
            </a:r>
            <a:r>
              <a:rPr lang="cs-CZ" sz="2400" i="1" dirty="0" smtClean="0"/>
              <a:t>q</a:t>
            </a:r>
            <a:r>
              <a:rPr lang="cs-CZ" sz="2400" dirty="0" smtClean="0"/>
              <a:t> jsou vzájemně různoběžné.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Bod </a:t>
            </a:r>
            <a:r>
              <a:rPr lang="cs-CZ" sz="2400" i="1" dirty="0" smtClean="0"/>
              <a:t>A</a:t>
            </a:r>
            <a:r>
              <a:rPr lang="cs-CZ" sz="2400" dirty="0" smtClean="0"/>
              <a:t> je průsečíkem přímek </a:t>
            </a:r>
            <a:r>
              <a:rPr lang="cs-CZ" sz="2400" i="1" dirty="0" smtClean="0"/>
              <a:t>p</a:t>
            </a:r>
            <a:r>
              <a:rPr lang="cs-CZ" sz="2400" dirty="0" smtClean="0"/>
              <a:t> a </a:t>
            </a:r>
            <a:r>
              <a:rPr lang="cs-CZ" sz="2400" i="1" dirty="0" err="1" smtClean="0"/>
              <a:t>q</a:t>
            </a:r>
            <a:r>
              <a:rPr lang="cs-CZ" sz="2400" dirty="0" smtClean="0"/>
              <a:t>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Přímky </a:t>
            </a:r>
            <a:r>
              <a:rPr lang="cs-CZ" sz="2400" i="1" dirty="0" smtClean="0"/>
              <a:t>p</a:t>
            </a:r>
            <a:r>
              <a:rPr lang="cs-CZ" sz="2400" dirty="0" smtClean="0"/>
              <a:t> a </a:t>
            </a:r>
            <a:r>
              <a:rPr lang="cs-CZ" sz="2400" i="1" dirty="0" smtClean="0"/>
              <a:t>q</a:t>
            </a:r>
            <a:r>
              <a:rPr lang="cs-CZ" sz="2400" dirty="0" smtClean="0"/>
              <a:t> mají více společných bodů. 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2976" y="6492875"/>
            <a:ext cx="70009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285720" y="1643050"/>
            <a:ext cx="2357454" cy="100013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85720" y="2214554"/>
            <a:ext cx="2276492" cy="56198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57422" y="1643050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3108" y="264318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q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48" y="2357430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000364" y="4357694"/>
            <a:ext cx="6143636" cy="150019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je delší než strana </a:t>
            </a:r>
            <a:r>
              <a:rPr kumimoji="0" lang="cs-CZ" sz="2400" b="0" i="1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baseline="0" dirty="0" smtClean="0"/>
              <a:t>Obvod</a:t>
            </a:r>
            <a:r>
              <a:rPr lang="cs-CZ" sz="2400" dirty="0" smtClean="0"/>
              <a:t> obdélníku se vypočítá </a:t>
            </a:r>
            <a:r>
              <a:rPr lang="cs-CZ" sz="2400" i="1" dirty="0" smtClean="0"/>
              <a:t>2 . (a + b)</a:t>
            </a:r>
            <a:r>
              <a:rPr lang="cs-CZ" sz="2400" dirty="0" smtClean="0"/>
              <a:t>.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Obdélník má 2 osy souměrnosti.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endParaRPr lang="cs-CZ" sz="24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642910" y="4429132"/>
            <a:ext cx="1928826" cy="12858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428860" y="407194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7158" y="4143380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00298" y="564357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7158" y="564357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8" name="Elipsa 17"/>
          <p:cNvSpPr/>
          <p:nvPr/>
        </p:nvSpPr>
        <p:spPr>
          <a:xfrm>
            <a:off x="142844" y="1285860"/>
            <a:ext cx="612000" cy="6120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1. </a:t>
            </a:r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>
            <a:off x="142844" y="3500438"/>
            <a:ext cx="612000" cy="6120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2. </a:t>
            </a:r>
            <a:endParaRPr lang="cs-CZ" sz="2400" dirty="0"/>
          </a:p>
        </p:txBody>
      </p:sp>
      <p:sp>
        <p:nvSpPr>
          <p:cNvPr id="22" name="Elipsa 21"/>
          <p:cNvSpPr/>
          <p:nvPr/>
        </p:nvSpPr>
        <p:spPr>
          <a:xfrm>
            <a:off x="7500958" y="2928934"/>
            <a:ext cx="1428760" cy="428628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sp>
        <p:nvSpPr>
          <p:cNvPr id="23" name="Elipsa 22"/>
          <p:cNvSpPr/>
          <p:nvPr/>
        </p:nvSpPr>
        <p:spPr>
          <a:xfrm>
            <a:off x="7500958" y="5643578"/>
            <a:ext cx="1428760" cy="42862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00430" y="2714620"/>
            <a:ext cx="5357850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571868" y="4608000"/>
            <a:ext cx="3857652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428604"/>
            <a:ext cx="5786478" cy="78583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OZNAČ TVRZENÍ, KTERÉ NEPLATÍ: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00364" y="1571612"/>
            <a:ext cx="6143636" cy="150019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ym typeface="Symbol"/>
              </a:rPr>
              <a:t> ABC je </a:t>
            </a:r>
            <a:r>
              <a:rPr lang="cs-CZ" sz="2400" dirty="0" smtClean="0"/>
              <a:t>rovnostranný 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ym typeface="Symbol"/>
              </a:rPr>
              <a:t> ABC je rovnoramenný.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ym typeface="Symbol"/>
              </a:rPr>
              <a:t> ABC je osově souměrný. 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2976" y="6492875"/>
            <a:ext cx="70009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300037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928926" y="4357694"/>
            <a:ext cx="5429288" cy="150019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Všechny strany jsou stejně dlouhé.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Všechny úhly jsou stejně velké.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Na obrázku je šestiúhelník.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428728" y="1142984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14546" y="300037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18" name="Elipsa 17"/>
          <p:cNvSpPr/>
          <p:nvPr/>
        </p:nvSpPr>
        <p:spPr>
          <a:xfrm>
            <a:off x="142844" y="1285860"/>
            <a:ext cx="612000" cy="6120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3. </a:t>
            </a:r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>
            <a:off x="142844" y="3500438"/>
            <a:ext cx="612000" cy="6120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4. </a:t>
            </a:r>
            <a:endParaRPr lang="cs-CZ" sz="2400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928662" y="1500174"/>
            <a:ext cx="1357322" cy="1643074"/>
          </a:xfrm>
          <a:prstGeom prst="triangl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smiúhelník 20"/>
          <p:cNvSpPr/>
          <p:nvPr/>
        </p:nvSpPr>
        <p:spPr>
          <a:xfrm>
            <a:off x="857224" y="4429132"/>
            <a:ext cx="1440000" cy="1440000"/>
          </a:xfrm>
          <a:prstGeom prst="octagon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500958" y="2928934"/>
            <a:ext cx="1428760" cy="428628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sp>
        <p:nvSpPr>
          <p:cNvPr id="23" name="Elipsa 22"/>
          <p:cNvSpPr/>
          <p:nvPr/>
        </p:nvSpPr>
        <p:spPr>
          <a:xfrm>
            <a:off x="7500958" y="5500702"/>
            <a:ext cx="1428760" cy="42862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500430" y="1836000"/>
            <a:ext cx="3357586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428992" y="5500702"/>
            <a:ext cx="3714776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428604"/>
            <a:ext cx="5786478" cy="78583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OZNAČ TVRZENÍ, KTERÁ NEPLATÍ: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00364" y="1571612"/>
            <a:ext cx="6143636" cy="164307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Přímky </a:t>
            </a:r>
            <a:r>
              <a:rPr lang="cs-CZ" sz="2400" i="1" dirty="0" smtClean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a</a:t>
            </a:r>
            <a:r>
              <a:rPr lang="cs-CZ" sz="2400" dirty="0" smtClean="0"/>
              <a:t> </a:t>
            </a:r>
            <a:r>
              <a:rPr lang="cs-CZ" sz="2400" i="1" dirty="0" smtClean="0"/>
              <a:t>b</a:t>
            </a:r>
            <a:r>
              <a:rPr lang="cs-CZ" sz="2400" dirty="0" smtClean="0"/>
              <a:t> jsou vzájemně rovnoběžné.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Bod </a:t>
            </a:r>
            <a:r>
              <a:rPr lang="cs-CZ" sz="2400" i="1" dirty="0" smtClean="0"/>
              <a:t>Q</a:t>
            </a:r>
            <a:r>
              <a:rPr lang="cs-CZ" sz="2400" dirty="0" smtClean="0"/>
              <a:t> je průsečíkem přímek </a:t>
            </a:r>
            <a:r>
              <a:rPr lang="cs-CZ" sz="2400" i="1" dirty="0" smtClean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a</a:t>
            </a:r>
            <a:r>
              <a:rPr lang="cs-CZ" sz="2400" dirty="0" smtClean="0"/>
              <a:t> </a:t>
            </a:r>
            <a:r>
              <a:rPr lang="cs-CZ" sz="2400" i="1" dirty="0" err="1" smtClean="0"/>
              <a:t>c</a:t>
            </a:r>
            <a:r>
              <a:rPr lang="cs-CZ" sz="2400" dirty="0" smtClean="0"/>
              <a:t>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Přímky </a:t>
            </a:r>
            <a:r>
              <a:rPr lang="cs-CZ" sz="2400" i="1" dirty="0" smtClean="0"/>
              <a:t>c</a:t>
            </a:r>
            <a:r>
              <a:rPr lang="cs-CZ" sz="2400" dirty="0" smtClean="0"/>
              <a:t> a </a:t>
            </a:r>
            <a:r>
              <a:rPr lang="cs-CZ" sz="2400" i="1" dirty="0" smtClean="0"/>
              <a:t>b</a:t>
            </a:r>
            <a:r>
              <a:rPr lang="cs-CZ" sz="2400" dirty="0" smtClean="0"/>
              <a:t> jsou vzájemně různoběžné. 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2976" y="6492875"/>
            <a:ext cx="70009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214282" y="1428736"/>
            <a:ext cx="2357454" cy="100013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357158" y="2143116"/>
            <a:ext cx="2214546" cy="92869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2844" y="228599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300037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786" y="2143116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000364" y="3857628"/>
            <a:ext cx="6143636" cy="20002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Písmeno na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obrázku </a:t>
            </a:r>
            <a:r>
              <a:rPr lang="cs-CZ" sz="2400" dirty="0" smtClean="0"/>
              <a:t>má …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 osu souměrnosti.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2 osy souměrnosti.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žádnou osu souměrnosti. </a:t>
            </a:r>
            <a:endParaRPr lang="cs-CZ" sz="2400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857224" y="3714752"/>
            <a:ext cx="192882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1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42844" y="1285860"/>
            <a:ext cx="612000" cy="6120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5. </a:t>
            </a:r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>
            <a:off x="214282" y="3857628"/>
            <a:ext cx="612000" cy="6120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6. </a:t>
            </a:r>
            <a:endParaRPr lang="cs-CZ" sz="2400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142844" y="2000240"/>
            <a:ext cx="2643206" cy="50006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428860" y="2357430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28794" y="2357430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Q</a:t>
            </a:r>
            <a:endParaRPr lang="cs-CZ" sz="2000" dirty="0"/>
          </a:p>
        </p:txBody>
      </p:sp>
      <p:sp>
        <p:nvSpPr>
          <p:cNvPr id="28" name="Elipsa 27"/>
          <p:cNvSpPr/>
          <p:nvPr/>
        </p:nvSpPr>
        <p:spPr>
          <a:xfrm>
            <a:off x="7500958" y="2928934"/>
            <a:ext cx="1428760" cy="428628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sp>
        <p:nvSpPr>
          <p:cNvPr id="30" name="Elipsa 29"/>
          <p:cNvSpPr/>
          <p:nvPr/>
        </p:nvSpPr>
        <p:spPr>
          <a:xfrm>
            <a:off x="7500958" y="5500702"/>
            <a:ext cx="1428760" cy="42862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cxnSp>
        <p:nvCxnSpPr>
          <p:cNvPr id="31" name="Přímá spojovací čára 30"/>
          <p:cNvCxnSpPr/>
          <p:nvPr/>
        </p:nvCxnSpPr>
        <p:spPr>
          <a:xfrm>
            <a:off x="3571868" y="2285992"/>
            <a:ext cx="4500594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3571868" y="5000636"/>
            <a:ext cx="2571768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571868" y="5429264"/>
            <a:ext cx="3500462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428604"/>
            <a:ext cx="5786478" cy="78583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OZNAČ TVRZENÍ, KTERÁ NEPLATÍ: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00364" y="1571612"/>
            <a:ext cx="6143636" cy="14287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Krychle má 12 hran.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Krychle má 6 stěn.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Krychle má 10 vrcholů. 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2976" y="6492875"/>
            <a:ext cx="70009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000364" y="4143380"/>
            <a:ext cx="6143636" cy="185738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Těleso na obrázku se nazývá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…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kužel.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válec.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lphaLcParenR"/>
              <a:tabLst/>
              <a:defRPr/>
            </a:pPr>
            <a:r>
              <a:rPr lang="cs-CZ" sz="2400" dirty="0" smtClean="0"/>
              <a:t>roura. </a:t>
            </a:r>
          </a:p>
        </p:txBody>
      </p:sp>
      <p:sp>
        <p:nvSpPr>
          <p:cNvPr id="18" name="Elipsa 17"/>
          <p:cNvSpPr/>
          <p:nvPr/>
        </p:nvSpPr>
        <p:spPr>
          <a:xfrm>
            <a:off x="142844" y="1285860"/>
            <a:ext cx="612000" cy="6120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7. </a:t>
            </a:r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>
            <a:off x="142844" y="4071942"/>
            <a:ext cx="612000" cy="61200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8. </a:t>
            </a:r>
            <a:endParaRPr lang="cs-CZ" sz="2400" dirty="0"/>
          </a:p>
        </p:txBody>
      </p:sp>
      <p:sp>
        <p:nvSpPr>
          <p:cNvPr id="20" name="Krychle 19"/>
          <p:cNvSpPr/>
          <p:nvPr/>
        </p:nvSpPr>
        <p:spPr>
          <a:xfrm>
            <a:off x="928662" y="1643050"/>
            <a:ext cx="1440000" cy="1440000"/>
          </a:xfrm>
          <a:prstGeom prst="cub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lechovka 20"/>
          <p:cNvSpPr/>
          <p:nvPr/>
        </p:nvSpPr>
        <p:spPr>
          <a:xfrm>
            <a:off x="1071538" y="4429132"/>
            <a:ext cx="1214446" cy="1285884"/>
          </a:xfrm>
          <a:prstGeom prst="can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500958" y="2928934"/>
            <a:ext cx="1428760" cy="428628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sp>
        <p:nvSpPr>
          <p:cNvPr id="23" name="Elipsa 22"/>
          <p:cNvSpPr/>
          <p:nvPr/>
        </p:nvSpPr>
        <p:spPr>
          <a:xfrm>
            <a:off x="7500958" y="5500702"/>
            <a:ext cx="1428760" cy="428628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řešení</a:t>
            </a:r>
            <a:endParaRPr lang="cs-CZ" sz="2000" b="1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571868" y="2714620"/>
            <a:ext cx="3143272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571868" y="4824000"/>
            <a:ext cx="857256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571868" y="5715016"/>
            <a:ext cx="857256" cy="1588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6">
      <a:dk1>
        <a:sysClr val="windowText" lastClr="000000"/>
      </a:dk1>
      <a:lt1>
        <a:sysClr val="window" lastClr="FFFFFF"/>
      </a:lt1>
      <a:dk2>
        <a:srgbClr val="007DEA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133</TotalTime>
  <Words>440</Words>
  <Application>Microsoft Office PowerPoint</Application>
  <PresentationFormat>Předvádění na obrazovce (4:3)</PresentationFormat>
  <Paragraphs>84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Geometrický kvíz II. </vt:lpstr>
      <vt:lpstr>OZNAČ TVRZENÍ, KTERÉ NEPLATÍ: </vt:lpstr>
      <vt:lpstr>OZNAČ TVRZENÍ, KTERÉ NEPLATÍ: </vt:lpstr>
      <vt:lpstr>OZNAČ TVRZENÍ, KTERÁ NEPLATÍ: </vt:lpstr>
      <vt:lpstr>OZNAČ TVRZENÍ, KTERÁ NEPLATÍ: 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Mamut</dc:creator>
  <cp:lastModifiedBy>Jana</cp:lastModifiedBy>
  <cp:revision>20</cp:revision>
  <dcterms:created xsi:type="dcterms:W3CDTF">2012-07-26T06:33:18Z</dcterms:created>
  <dcterms:modified xsi:type="dcterms:W3CDTF">2012-10-07T18:24:59Z</dcterms:modified>
</cp:coreProperties>
</file>