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handoutMasterIdLst>
    <p:handoutMasterId r:id="rId11"/>
  </p:handoutMasterIdLst>
  <p:sldIdLst>
    <p:sldId id="258" r:id="rId2"/>
    <p:sldId id="263" r:id="rId3"/>
    <p:sldId id="256" r:id="rId4"/>
    <p:sldId id="257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36B6B-CE30-42DD-A763-8B2F9A71EEC2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Mgr. Dagmar Sacherová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46B86E-2957-4E00-A19B-C91D7CAACC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49596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6051AF-8E8A-45EC-9117-E816DB3065CA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Mgr. Dagmar Sacherová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D6E409-E9ED-44AD-ACC8-3F3614500C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03808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</a:t>
            </a:r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</a:t>
            </a:r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5F2254C-21CA-452D-88D6-C046E64A8882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>
            <a:off x="1928794" y="6473952"/>
            <a:ext cx="6643734" cy="384048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895EA-BF57-4334-B3FB-4FD3FF3A91DF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2"/>
          </p:nvPr>
        </p:nvSpPr>
        <p:spPr>
          <a:xfrm>
            <a:off x="1285852" y="6503680"/>
            <a:ext cx="6500858" cy="354320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66AC180-91BF-4576-817E-DE5A1D3780CE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23736-0396-4A17-B395-B300F2A83501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081E6-4894-4D26-AF3C-2DD030F88060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2FE4121-F809-4C0E-8A4F-EBAA9A96FBAC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C75E5-1002-4433-ABB7-3B74DC625CCA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E7B92A3-CEA4-4ACE-845C-8BAAEA31BC44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3E72AFF-1ED8-4121-8C3E-BC8BBC9CD31F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700D1-3F78-492E-BB41-C6224D3B6F17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7BF34-5F49-4999-A665-377704AAC039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05A9D6-F832-4CF4-9BF4-DA23CC158CA2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DE4A999-53E0-44E1-A029-812706B6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y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97040"/>
          </a:xfrm>
        </p:spPr>
        <p:txBody>
          <a:bodyPr>
            <a:normAutofit/>
          </a:bodyPr>
          <a:lstStyle/>
          <a:p>
            <a:r>
              <a:rPr lang="cs-CZ" sz="1800" cap="none" dirty="0" smtClean="0">
                <a:solidFill>
                  <a:schemeClr val="tx1"/>
                </a:solidFill>
                <a:latin typeface="Lucida Sans Unicode"/>
              </a:rPr>
              <a:t>Název školy: Svobodná základní škola, o.p.s.</a:t>
            </a:r>
            <a:br>
              <a:rPr lang="cs-CZ" sz="1800" cap="none" dirty="0" smtClean="0">
                <a:solidFill>
                  <a:schemeClr val="tx1"/>
                </a:solidFill>
                <a:latin typeface="Lucida Sans Unicode"/>
              </a:rPr>
            </a:br>
            <a:r>
              <a:rPr lang="cs-CZ" sz="1800" cap="none" dirty="0" smtClean="0">
                <a:solidFill>
                  <a:schemeClr val="tx1"/>
                </a:solidFill>
                <a:latin typeface="Lucida Sans Unicode"/>
              </a:rPr>
              <a:t>Autor: Mgr. Dagmar </a:t>
            </a:r>
            <a:r>
              <a:rPr lang="cs-CZ" sz="1800" cap="none" dirty="0" err="1" smtClean="0">
                <a:solidFill>
                  <a:schemeClr val="tx1"/>
                </a:solidFill>
                <a:latin typeface="Lucida Sans Unicode"/>
              </a:rPr>
              <a:t>Sacherová</a:t>
            </a:r>
            <a:r>
              <a:rPr lang="cs-CZ" sz="1800" cap="none" dirty="0" smtClean="0">
                <a:solidFill>
                  <a:schemeClr val="tx1"/>
                </a:solidFill>
                <a:latin typeface="Lucida Sans Unicode"/>
              </a:rPr>
              <a:t/>
            </a:r>
            <a:br>
              <a:rPr lang="cs-CZ" sz="1800" cap="none" dirty="0" smtClean="0">
                <a:solidFill>
                  <a:schemeClr val="tx1"/>
                </a:solidFill>
                <a:latin typeface="Lucida Sans Unicode"/>
              </a:rPr>
            </a:br>
            <a:r>
              <a:rPr lang="cs-CZ" sz="1800" cap="none" dirty="0" smtClean="0">
                <a:solidFill>
                  <a:schemeClr val="tx1"/>
                </a:solidFill>
                <a:latin typeface="Lucida Sans Unicode"/>
              </a:rPr>
              <a:t>Název materiálu: VY_32_INOVACE_19_MATEMATIKA_MALOVÁNÍ</a:t>
            </a:r>
            <a:br>
              <a:rPr lang="cs-CZ" sz="1800" cap="none" dirty="0" smtClean="0">
                <a:solidFill>
                  <a:schemeClr val="tx1"/>
                </a:solidFill>
                <a:latin typeface="Lucida Sans Unicode"/>
              </a:rPr>
            </a:br>
            <a:r>
              <a:rPr lang="cs-CZ" sz="1800" cap="none" dirty="0" smtClean="0">
                <a:solidFill>
                  <a:schemeClr val="tx1"/>
                </a:solidFill>
                <a:latin typeface="Lucida Sans Unicode"/>
              </a:rPr>
              <a:t>Název: Malování (slovní úloha na obsah)</a:t>
            </a:r>
            <a:br>
              <a:rPr lang="cs-CZ" sz="1800" cap="none" dirty="0" smtClean="0">
                <a:solidFill>
                  <a:schemeClr val="tx1"/>
                </a:solidFill>
                <a:latin typeface="Lucida Sans Unicode"/>
              </a:rPr>
            </a:br>
            <a:r>
              <a:rPr lang="cs-CZ" sz="1800" cap="none" dirty="0" smtClean="0">
                <a:solidFill>
                  <a:schemeClr val="tx1"/>
                </a:solidFill>
                <a:latin typeface="Lucida Sans Unicode"/>
              </a:rPr>
              <a:t>Číslo projektu: CZ.1.07/1.4.00/21.0929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488" y="5357826"/>
            <a:ext cx="5043494" cy="785818"/>
          </a:xfrm>
        </p:spPr>
        <p:txBody>
          <a:bodyPr/>
          <a:lstStyle/>
          <a:p>
            <a:pPr marL="0" marR="45720" lvl="0" indent="0" algn="r">
              <a:spcBef>
                <a:spcPct val="20000"/>
              </a:spcBef>
              <a:buClr>
                <a:srgbClr val="0BD0D9"/>
              </a:buClr>
              <a:buSzPct val="95000"/>
              <a:buNone/>
            </a:pPr>
            <a:r>
              <a:rPr lang="cs-CZ" sz="1800" dirty="0" smtClean="0">
                <a:solidFill>
                  <a:prstClr val="white"/>
                </a:solidFill>
                <a:latin typeface="Lucida Sans Unicode"/>
              </a:rPr>
              <a:t> </a:t>
            </a:r>
            <a:r>
              <a:rPr lang="cs-CZ" sz="1800" dirty="0" smtClean="0">
                <a:latin typeface="Lucida Sans Unicode"/>
              </a:rPr>
              <a:t>Vytvořeno 17. 6. 2012 </a:t>
            </a:r>
          </a:p>
          <a:p>
            <a:pPr marL="0" marR="45720" lvl="0" indent="0" algn="r">
              <a:spcBef>
                <a:spcPct val="20000"/>
              </a:spcBef>
              <a:buClr>
                <a:srgbClr val="0BD0D9"/>
              </a:buClr>
              <a:buSzPct val="95000"/>
              <a:buNone/>
            </a:pPr>
            <a:r>
              <a:rPr lang="cs-CZ" sz="1800" dirty="0" smtClean="0">
                <a:latin typeface="Lucida Sans Unicode"/>
              </a:rPr>
              <a:t>Dostupné na portálu </a:t>
            </a:r>
            <a:r>
              <a:rPr lang="cs-CZ" sz="1800" dirty="0" smtClean="0">
                <a:latin typeface="Lucida Sans Unicode"/>
                <a:hlinkClick r:id="rId3"/>
              </a:rPr>
              <a:t>http://dumy.</a:t>
            </a:r>
            <a:r>
              <a:rPr lang="cs-CZ" sz="1800" dirty="0" err="1" smtClean="0">
                <a:latin typeface="Lucida Sans Unicode"/>
                <a:hlinkClick r:id="rId3"/>
              </a:rPr>
              <a:t>cz</a:t>
            </a:r>
            <a:r>
              <a:rPr lang="cs-CZ" sz="1800" dirty="0" smtClean="0">
                <a:latin typeface="Lucida Sans Unicode"/>
                <a:hlinkClick r:id="rId3"/>
              </a:rPr>
              <a:t>/</a:t>
            </a:r>
            <a:r>
              <a:rPr lang="cs-CZ" sz="1800" dirty="0" smtClean="0">
                <a:latin typeface="Lucida Sans Unicode"/>
              </a:rPr>
              <a:t> </a:t>
            </a:r>
            <a:endParaRPr lang="cs-CZ" sz="1800" dirty="0" smtClean="0">
              <a:latin typeface="Constantia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810" y="2285992"/>
            <a:ext cx="4286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cap="none" dirty="0" smtClean="0">
                <a:solidFill>
                  <a:schemeClr val="tx1"/>
                </a:solidFill>
                <a:latin typeface="Lucida Sans Unicode"/>
              </a:rPr>
              <a:t>Malování </a:t>
            </a:r>
            <a:br>
              <a:rPr lang="cs-CZ" sz="2800" b="1" cap="none" dirty="0" smtClean="0">
                <a:solidFill>
                  <a:schemeClr val="tx1"/>
                </a:solidFill>
                <a:latin typeface="Lucida Sans Unicode"/>
              </a:rPr>
            </a:br>
            <a:r>
              <a:rPr lang="cs-CZ" sz="2800" b="1" cap="none" dirty="0" smtClean="0">
                <a:solidFill>
                  <a:schemeClr val="tx1"/>
                </a:solidFill>
                <a:latin typeface="Lucida Sans Unicode"/>
              </a:rPr>
              <a:t>(slovní úloha na obsah)</a:t>
            </a:r>
            <a:endParaRPr lang="cs-CZ" sz="2800" dirty="0"/>
          </a:p>
        </p:txBody>
      </p:sp>
      <p:pic>
        <p:nvPicPr>
          <p:cNvPr id="5" name="Picture 2" descr="http://titulka2.rvp.cz/gfx/ikonk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3286124"/>
            <a:ext cx="6936432" cy="1799139"/>
          </a:xfrm>
          <a:prstGeom prst="rect">
            <a:avLst/>
          </a:prstGeom>
          <a:noFill/>
        </p:spPr>
      </p:pic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114816"/>
          </a:xfrm>
        </p:spPr>
        <p:txBody>
          <a:bodyPr/>
          <a:lstStyle/>
          <a:p>
            <a:r>
              <a:rPr lang="cs-CZ" dirty="0" smtClean="0"/>
              <a:t>Materiál určený pro žáky 5. tříd.</a:t>
            </a:r>
          </a:p>
          <a:p>
            <a:r>
              <a:rPr lang="cs-CZ" dirty="0" smtClean="0"/>
              <a:t>Hravou formou si žáci procvičují znalost výpočtu obsahu. Správnost svých odpovědí si  mohou hned překontrolovat.</a:t>
            </a:r>
          </a:p>
          <a:p>
            <a:r>
              <a:rPr lang="cs-CZ" dirty="0" smtClean="0"/>
              <a:t>Cvičení žáky motivuje k větší aktivitě, spojení obrázků a nákresů s psaným textem vede k lepšímu zapamatování si probírané látky.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Malování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Slovní úloha</a:t>
            </a:r>
            <a:endParaRPr lang="cs-CZ" sz="4000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2214554"/>
            <a:ext cx="8143932" cy="2857520"/>
          </a:xfrm>
        </p:spPr>
        <p:txBody>
          <a:bodyPr>
            <a:normAutofit/>
          </a:bodyPr>
          <a:lstStyle/>
          <a:p>
            <a:pPr marL="0"/>
            <a:r>
              <a:rPr lang="cs-CZ" sz="2800" dirty="0" smtClean="0"/>
              <a:t>Místnost je vysoká</a:t>
            </a:r>
            <a:r>
              <a:rPr lang="cs-CZ" sz="2800" b="1" dirty="0" smtClean="0"/>
              <a:t> 3 metry</a:t>
            </a:r>
            <a:r>
              <a:rPr lang="cs-CZ" sz="2800" dirty="0" smtClean="0"/>
              <a:t>. </a:t>
            </a:r>
          </a:p>
          <a:p>
            <a:pPr marL="273600"/>
            <a:r>
              <a:rPr lang="cs-CZ" sz="2800" dirty="0" smtClean="0"/>
              <a:t>Podlaha místnosti má tvar obdélníku o   rozměrech </a:t>
            </a:r>
            <a:r>
              <a:rPr lang="cs-CZ" sz="2800" b="1" dirty="0" smtClean="0"/>
              <a:t>6 x 5 metrů</a:t>
            </a:r>
            <a:r>
              <a:rPr lang="cs-CZ" sz="2800" dirty="0" smtClean="0"/>
              <a:t>. </a:t>
            </a:r>
          </a:p>
          <a:p>
            <a:pPr marL="273600"/>
            <a:r>
              <a:rPr lang="cs-CZ" sz="2800" dirty="0" smtClean="0"/>
              <a:t>Do místnosti se musí dát </a:t>
            </a:r>
            <a:r>
              <a:rPr lang="cs-CZ" sz="2800" b="1" dirty="0" smtClean="0"/>
              <a:t>2 nátěry</a:t>
            </a:r>
            <a:r>
              <a:rPr lang="cs-CZ" sz="2800" dirty="0" smtClean="0"/>
              <a:t>. </a:t>
            </a:r>
          </a:p>
          <a:p>
            <a:pPr marL="273600"/>
            <a:r>
              <a:rPr lang="cs-CZ" sz="2800" dirty="0" smtClean="0"/>
              <a:t>S jedním kg barvy vymalujete </a:t>
            </a:r>
            <a:r>
              <a:rPr lang="cs-CZ" sz="2800" b="1" dirty="0" smtClean="0"/>
              <a:t>12 m</a:t>
            </a:r>
            <a:r>
              <a:rPr lang="cs-CZ" sz="2800" b="1" baseline="30000" dirty="0" smtClean="0"/>
              <a:t>2</a:t>
            </a:r>
            <a:r>
              <a:rPr lang="cs-CZ" sz="2800" dirty="0" smtClean="0"/>
              <a:t>. </a:t>
            </a:r>
          </a:p>
          <a:p>
            <a:pPr marL="273600"/>
            <a:endParaRPr lang="cs-CZ" sz="2800" dirty="0" smtClean="0"/>
          </a:p>
          <a:p>
            <a:pPr marL="273600"/>
            <a:endParaRPr lang="cs-CZ" sz="2800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5143512"/>
            <a:ext cx="6000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 </a:t>
            </a:r>
            <a:r>
              <a:rPr lang="cs-CZ" sz="2800" dirty="0" smtClean="0"/>
              <a:t>Obsah dveří a okna zanedbejte.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214290"/>
            <a:ext cx="857256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indent="-274320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3200" dirty="0" smtClean="0">
                <a:solidFill>
                  <a:prstClr val="black"/>
                </a:solidFill>
              </a:rPr>
              <a:t>Pan Váleček potřebuje vymalovat obývací pokoj. Dokážete mu poradit </a:t>
            </a:r>
            <a:r>
              <a:rPr lang="cs-CZ" sz="3200" b="1" dirty="0" smtClean="0">
                <a:solidFill>
                  <a:prstClr val="black"/>
                </a:solidFill>
              </a:rPr>
              <a:t>kolik kg barvy </a:t>
            </a:r>
            <a:r>
              <a:rPr lang="cs-CZ" sz="3200" dirty="0" smtClean="0">
                <a:solidFill>
                  <a:prstClr val="black"/>
                </a:solidFill>
              </a:rPr>
              <a:t>musí koupit, když  víte, že: </a:t>
            </a:r>
          </a:p>
          <a:p>
            <a:endParaRPr lang="cs-CZ" sz="2000" dirty="0"/>
          </a:p>
        </p:txBody>
      </p:sp>
      <p:sp>
        <p:nvSpPr>
          <p:cNvPr id="9" name="Šipka doprava 8">
            <a:hlinkClick r:id="rId5" action="ppaction://hlinksldjump"/>
          </p:cNvPr>
          <p:cNvSpPr/>
          <p:nvPr/>
        </p:nvSpPr>
        <p:spPr>
          <a:xfrm>
            <a:off x="7215206" y="5500702"/>
            <a:ext cx="1714512" cy="1000132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Výpočet</a:t>
            </a:r>
            <a:endParaRPr lang="cs-CZ" sz="2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build="p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Krychle 5"/>
          <p:cNvSpPr/>
          <p:nvPr/>
        </p:nvSpPr>
        <p:spPr>
          <a:xfrm>
            <a:off x="500034" y="214290"/>
            <a:ext cx="2928958" cy="1785950"/>
          </a:xfrm>
          <a:prstGeom prst="cube">
            <a:avLst>
              <a:gd name="adj" fmla="val 34414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28596" y="1142984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 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71802" y="1500174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m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1571612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 m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5357818" y="3143248"/>
            <a:ext cx="2160000" cy="1800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143372" y="3143248"/>
            <a:ext cx="1080000" cy="1800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43834" y="3143248"/>
            <a:ext cx="1080000" cy="1800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57818" y="1928802"/>
            <a:ext cx="2160000" cy="1080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57818" y="5072074"/>
            <a:ext cx="2160000" cy="10800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4500562" y="0"/>
            <a:ext cx="3714776" cy="1143008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všechno malujeme? 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3504" y="928670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 stěny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14942" y="1285860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strop</a:t>
            </a:r>
            <a:endParaRPr lang="cs-CZ" sz="2400" b="1" dirty="0"/>
          </a:p>
        </p:txBody>
      </p:sp>
      <p:sp>
        <p:nvSpPr>
          <p:cNvPr id="18" name="Šipka doprava 17"/>
          <p:cNvSpPr/>
          <p:nvPr/>
        </p:nvSpPr>
        <p:spPr>
          <a:xfrm>
            <a:off x="428596" y="2357430"/>
            <a:ext cx="2643206" cy="1143008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Výpočet obsahu: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86380" y="4071942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m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3438" y="5429264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 m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00760" y="6072206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 m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28992" y="378619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 m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86248" y="271462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 m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72198" y="450057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 m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14810" y="385762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15 m</a:t>
            </a:r>
            <a:r>
              <a:rPr lang="cs-CZ" sz="2400" b="1" baseline="300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2</a:t>
            </a:r>
            <a:endParaRPr lang="cs-CZ" sz="2400" b="1" baseline="300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00826" y="378619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30 m</a:t>
            </a:r>
            <a:r>
              <a:rPr lang="cs-CZ" sz="2400" b="1" baseline="300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2</a:t>
            </a:r>
            <a:endParaRPr lang="cs-CZ" sz="2400" b="1" baseline="300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215074" y="5429264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18 m</a:t>
            </a:r>
            <a:r>
              <a:rPr lang="cs-CZ" sz="2400" b="1" baseline="300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2</a:t>
            </a:r>
            <a:endParaRPr lang="cs-CZ" sz="2400" b="1" baseline="300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572132" y="5429264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 =</a:t>
            </a:r>
            <a:endParaRPr lang="cs-CZ" sz="2400" b="1" baseline="300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29322" y="378619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 =</a:t>
            </a:r>
            <a:endParaRPr lang="cs-CZ" sz="2400" b="1" baseline="300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286248" y="342900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S =</a:t>
            </a:r>
            <a:endParaRPr lang="cs-CZ" sz="2400" b="1" baseline="300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429124" y="3929066"/>
            <a:ext cx="500066" cy="50006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?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715140" y="3714752"/>
            <a:ext cx="500066" cy="50006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?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6286512" y="5357826"/>
            <a:ext cx="500066" cy="50006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?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7" name="Šipka doprava 36"/>
          <p:cNvSpPr/>
          <p:nvPr/>
        </p:nvSpPr>
        <p:spPr>
          <a:xfrm>
            <a:off x="428596" y="4000504"/>
            <a:ext cx="2571768" cy="1071570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Celkový obsah: </a:t>
            </a:r>
            <a:endParaRPr lang="cs-CZ" sz="2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14282" y="5072074"/>
            <a:ext cx="39290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(2 x 15) + (2 x 18) + 30</a:t>
            </a:r>
          </a:p>
          <a:p>
            <a:endParaRPr lang="cs-CZ" sz="2400" dirty="0" smtClean="0"/>
          </a:p>
          <a:p>
            <a:r>
              <a:rPr lang="cs-CZ" sz="2400" dirty="0" smtClean="0"/>
              <a:t>S =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57224" y="5786454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96 m</a:t>
            </a:r>
            <a:r>
              <a:rPr lang="cs-CZ" sz="2800" b="1" baseline="30000" dirty="0" smtClean="0">
                <a:solidFill>
                  <a:prstClr val="black"/>
                </a:solidFill>
              </a:rPr>
              <a:t>2</a:t>
            </a:r>
            <a:endParaRPr lang="cs-CZ" sz="2000" dirty="0"/>
          </a:p>
        </p:txBody>
      </p:sp>
      <p:sp>
        <p:nvSpPr>
          <p:cNvPr id="40" name="Zaoblený obdélník 39"/>
          <p:cNvSpPr/>
          <p:nvPr/>
        </p:nvSpPr>
        <p:spPr>
          <a:xfrm>
            <a:off x="928662" y="5786454"/>
            <a:ext cx="500066" cy="50006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?</a:t>
            </a:r>
            <a:endParaRPr lang="cs-CZ" sz="32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1" name="Šipka doprava 40">
            <a:hlinkClick r:id="rId3" action="ppaction://hlinksldjump"/>
          </p:cNvPr>
          <p:cNvSpPr/>
          <p:nvPr/>
        </p:nvSpPr>
        <p:spPr>
          <a:xfrm>
            <a:off x="7786678" y="5429264"/>
            <a:ext cx="1357322" cy="1143008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Další</a:t>
            </a:r>
            <a:endParaRPr lang="cs-CZ" sz="2400" b="1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0"/>
                            </p:stCondLst>
                            <p:childTnLst>
                              <p:par>
                                <p:cTn id="4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500"/>
                            </p:stCondLst>
                            <p:childTnLst>
                              <p:par>
                                <p:cTn id="5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49" presetClass="entr" presetSubtype="0" decel="10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49" presetClass="entr" presetSubtype="0" decel="10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49" presetClass="entr" presetSubtype="0" decel="10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500"/>
                            </p:stCondLst>
                            <p:childTnLst>
                              <p:par>
                                <p:cTn id="14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500"/>
                            </p:stCondLst>
                            <p:childTnLst>
                              <p:par>
                                <p:cTn id="15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00"/>
                            </p:stCondLst>
                            <p:childTnLst>
                              <p:par>
                                <p:cTn id="16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000"/>
                            </p:stCondLst>
                            <p:childTnLst>
                              <p:par>
                                <p:cTn id="16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500"/>
                            </p:stCondLst>
                            <p:childTnLst>
                              <p:par>
                                <p:cTn id="180" presetID="5" presetClass="entr" presetSubtype="1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5" presetClass="exit" presetSubtype="1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500"/>
                            </p:stCondLst>
                            <p:childTnLst>
                              <p:par>
                                <p:cTn id="19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2500"/>
                            </p:stCondLst>
                            <p:childTnLst>
                              <p:par>
                                <p:cTn id="19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6" grpId="0"/>
      <p:bldP spid="17" grpId="0"/>
      <p:bldP spid="18" grpId="0" animBg="1"/>
      <p:bldP spid="19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1" animBg="1"/>
      <p:bldP spid="32" grpId="2" animBg="1"/>
      <p:bldP spid="35" grpId="1" animBg="1"/>
      <p:bldP spid="35" grpId="2" animBg="1"/>
      <p:bldP spid="36" grpId="1" animBg="1"/>
      <p:bldP spid="36" grpId="2" animBg="1"/>
      <p:bldP spid="37" grpId="0" animBg="1"/>
      <p:bldP spid="38" grpId="0"/>
      <p:bldP spid="39" grpId="0"/>
      <p:bldP spid="40" grpId="2" animBg="1"/>
      <p:bldP spid="40" grpId="3" animBg="1"/>
      <p:bldP spid="4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00042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 = 96 m</a:t>
            </a:r>
            <a:r>
              <a:rPr lang="cs-CZ" sz="3200" b="1" baseline="30000" dirty="0" smtClean="0"/>
              <a:t>2</a:t>
            </a:r>
            <a:endParaRPr lang="cs-CZ" sz="3200" b="1" baseline="30000" dirty="0"/>
          </a:p>
        </p:txBody>
      </p:sp>
      <p:sp>
        <p:nvSpPr>
          <p:cNvPr id="7" name="Obdélník 6"/>
          <p:cNvSpPr/>
          <p:nvPr/>
        </p:nvSpPr>
        <p:spPr>
          <a:xfrm>
            <a:off x="571472" y="1142984"/>
            <a:ext cx="664373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360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800" dirty="0" smtClean="0">
                <a:solidFill>
                  <a:prstClr val="black"/>
                </a:solidFill>
              </a:rPr>
              <a:t>Do místnosti se musí dát </a:t>
            </a:r>
            <a:r>
              <a:rPr lang="cs-CZ" sz="2800" b="1" dirty="0" smtClean="0">
                <a:solidFill>
                  <a:prstClr val="black"/>
                </a:solidFill>
              </a:rPr>
              <a:t>2 nátěry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85918" y="2000240"/>
            <a:ext cx="4286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x 96 = </a:t>
            </a:r>
            <a:r>
              <a:rPr lang="cs-CZ" sz="3200" b="1" dirty="0" smtClean="0"/>
              <a:t>192 m</a:t>
            </a:r>
            <a:r>
              <a:rPr lang="cs-CZ" sz="3200" b="1" baseline="30000" dirty="0" smtClean="0"/>
              <a:t>2</a:t>
            </a:r>
            <a:endParaRPr lang="cs-CZ" sz="3200" b="1" baseline="30000" dirty="0"/>
          </a:p>
        </p:txBody>
      </p:sp>
      <p:sp>
        <p:nvSpPr>
          <p:cNvPr id="9" name="Obdélník 8"/>
          <p:cNvSpPr/>
          <p:nvPr/>
        </p:nvSpPr>
        <p:spPr>
          <a:xfrm>
            <a:off x="571472" y="2857496"/>
            <a:ext cx="67197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7360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800" dirty="0" smtClean="0">
                <a:solidFill>
                  <a:prstClr val="black"/>
                </a:solidFill>
              </a:rPr>
              <a:t>S jedním kg barvy vymalujete </a:t>
            </a:r>
            <a:r>
              <a:rPr lang="cs-CZ" sz="2800" b="1" dirty="0" smtClean="0">
                <a:solidFill>
                  <a:prstClr val="black"/>
                </a:solidFill>
              </a:rPr>
              <a:t>12 m</a:t>
            </a:r>
            <a:r>
              <a:rPr lang="cs-CZ" sz="2800" b="1" baseline="30000" dirty="0" smtClean="0">
                <a:solidFill>
                  <a:prstClr val="black"/>
                </a:solidFill>
              </a:rPr>
              <a:t>2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714480" y="3714752"/>
            <a:ext cx="45005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192 : 12 = </a:t>
            </a:r>
            <a:r>
              <a:rPr lang="cs-CZ" sz="3200" b="1" dirty="0" smtClean="0"/>
              <a:t>16 kg</a:t>
            </a:r>
            <a:endParaRPr lang="cs-CZ" sz="3200" b="1" dirty="0"/>
          </a:p>
        </p:txBody>
      </p:sp>
      <p:sp>
        <p:nvSpPr>
          <p:cNvPr id="11" name="Šipka doprava 10">
            <a:hlinkClick r:id="rId4" action="ppaction://hlinksldjump"/>
          </p:cNvPr>
          <p:cNvSpPr/>
          <p:nvPr/>
        </p:nvSpPr>
        <p:spPr>
          <a:xfrm>
            <a:off x="1785918" y="4857760"/>
            <a:ext cx="4500594" cy="1214446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Hurá do obchodu! </a:t>
            </a:r>
            <a:endParaRPr lang="cs-CZ" sz="3200" b="1" dirty="0"/>
          </a:p>
        </p:txBody>
      </p:sp>
      <p:sp>
        <p:nvSpPr>
          <p:cNvPr id="12" name="Šipka doprava 11"/>
          <p:cNvSpPr/>
          <p:nvPr/>
        </p:nvSpPr>
        <p:spPr>
          <a:xfrm>
            <a:off x="3286116" y="500042"/>
            <a:ext cx="785818" cy="642942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1.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13" name="Šipka doprava 12"/>
          <p:cNvSpPr/>
          <p:nvPr/>
        </p:nvSpPr>
        <p:spPr>
          <a:xfrm>
            <a:off x="4286248" y="500042"/>
            <a:ext cx="785818" cy="642942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!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5286380" y="500042"/>
            <a:ext cx="785818" cy="642942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2.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6286512" y="500042"/>
            <a:ext cx="785818" cy="642942"/>
          </a:xfrm>
          <a:prstGeom prst="rightArrow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! 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Obchod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32899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Mají následující balení barvy: </a:t>
            </a:r>
          </a:p>
          <a:p>
            <a:r>
              <a:rPr lang="nn-NO" dirty="0" smtClean="0"/>
              <a:t>5,6 kg</a:t>
            </a:r>
            <a:endParaRPr lang="cs-CZ" dirty="0" smtClean="0"/>
          </a:p>
          <a:p>
            <a:r>
              <a:rPr lang="nn-NO" dirty="0" smtClean="0"/>
              <a:t>7,5 kg</a:t>
            </a:r>
            <a:endParaRPr lang="cs-CZ" dirty="0" smtClean="0"/>
          </a:p>
          <a:p>
            <a:r>
              <a:rPr lang="nn-NO" dirty="0" smtClean="0"/>
              <a:t>1</a:t>
            </a:r>
            <a:r>
              <a:rPr lang="cs-CZ" dirty="0" smtClean="0"/>
              <a:t>8</a:t>
            </a:r>
            <a:r>
              <a:rPr lang="nn-NO" dirty="0" smtClean="0"/>
              <a:t> kg</a:t>
            </a:r>
            <a:endParaRPr lang="cs-CZ" dirty="0" smtClean="0"/>
          </a:p>
          <a:p>
            <a:r>
              <a:rPr lang="nn-NO" dirty="0" smtClean="0"/>
              <a:t>40 kg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Jaké Pan Váleček koupí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000496" y="4143380"/>
            <a:ext cx="642942" cy="714380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?</a:t>
            </a:r>
            <a:endParaRPr lang="cs-CZ" sz="3600" b="1" dirty="0"/>
          </a:p>
        </p:txBody>
      </p:sp>
      <p:sp>
        <p:nvSpPr>
          <p:cNvPr id="7" name="Šipka doleva 6"/>
          <p:cNvSpPr/>
          <p:nvPr/>
        </p:nvSpPr>
        <p:spPr>
          <a:xfrm>
            <a:off x="1714480" y="3071810"/>
            <a:ext cx="642942" cy="214314"/>
          </a:xfrm>
          <a:prstGeom prst="lef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000496" y="4143380"/>
            <a:ext cx="642942" cy="714380"/>
          </a:xfrm>
          <a:prstGeom prst="round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!</a:t>
            </a:r>
            <a:endParaRPr lang="cs-CZ" sz="3600" b="1" dirty="0"/>
          </a:p>
        </p:txBody>
      </p:sp>
    </p:spTree>
  </p:cSld>
  <p:clrMapOvr>
    <a:masterClrMapping/>
  </p:clrMapOvr>
  <p:transition advClick="0"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7858180" cy="1143000"/>
          </a:xfrm>
        </p:spPr>
        <p:txBody>
          <a:bodyPr>
            <a:noAutofit/>
          </a:bodyPr>
          <a:lstStyle/>
          <a:p>
            <a:r>
              <a:rPr lang="cs-CZ" sz="5400" dirty="0" smtClean="0"/>
              <a:t>Děkuji za pozornost! </a:t>
            </a:r>
            <a:endParaRPr lang="cs-CZ" sz="5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181</TotalTime>
  <Words>456</Words>
  <Application>Microsoft Office PowerPoint</Application>
  <PresentationFormat>Předvádění na obrazovce (4:3)</PresentationFormat>
  <Paragraphs>78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Svobodná základní škola, o.p.s. Autor: Mgr. Dagmar Sacherová Název materiálu: VY_32_INOVACE_19_MATEMATIKA_MALOVÁNÍ Název: Malování (slovní úloha na obsah) Číslo projektu: CZ.1.07/1.4.00/21.0929</vt:lpstr>
      <vt:lpstr>Anotace</vt:lpstr>
      <vt:lpstr>Malování</vt:lpstr>
      <vt:lpstr>Prezentace aplikace PowerPoint</vt:lpstr>
      <vt:lpstr>Prezentace aplikace PowerPoint</vt:lpstr>
      <vt:lpstr>Prezentace aplikace PowerPoint</vt:lpstr>
      <vt:lpstr>Obchod</vt:lpstr>
      <vt:lpstr>Děkuji za pozornost! 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 o.p.s. Autor: Mgr. Dagmar Sacherová Název materiálu: VY_32_INOVACE_19_MATEMATIKA_MALOVÁNÍ Název: Malování (slovní úloha na obsah) Číslo projektu: CZ.1.07/1.4.00/21.0929</dc:title>
  <dc:creator>Mamut</dc:creator>
  <cp:lastModifiedBy>Martin a Lída</cp:lastModifiedBy>
  <cp:revision>24</cp:revision>
  <dcterms:created xsi:type="dcterms:W3CDTF">2012-07-29T14:40:16Z</dcterms:created>
  <dcterms:modified xsi:type="dcterms:W3CDTF">2012-10-11T21:06:22Z</dcterms:modified>
</cp:coreProperties>
</file>