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8D33C-0F48-4FC4-8C62-4EEF5E150846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843095-3BD4-45C7-81A6-1D656CF02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843095-3BD4-45C7-81A6-1D656CF02C4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843095-3BD4-45C7-81A6-1D656CF02C4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896E0-1E00-4272-968A-2C665C8C367E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5C1E2-8B08-4C0A-9B04-5CB2052339A5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F9351-C6F6-4A47-B1E9-F24BC2C92212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48AFA-6BE6-4997-BCE4-D79F1C08A2F5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D392-6A2F-4BB4-B5F0-CEDB2121E209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8390-4C87-4879-B400-2C685E76BEE3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8B1EA-3064-424E-8BF1-4F488FDD182F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BA1A-999A-498C-A93E-A0AF8E558940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136B033-DA32-47BA-BE49-33EE7D16599F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F026F-76D6-467E-A239-9FC872C8DC19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487AE-F4BA-475C-A8F3-E91F7E9432A3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8C4D680-E21B-4DC3-9C00-9941EF64B19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66CACB5-48B4-4307-BAB1-F1E28C02B6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hf sldNum="0" hdr="0" dt="0"/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7467600" cy="3357586"/>
          </a:xfrm>
        </p:spPr>
        <p:txBody>
          <a:bodyPr>
            <a:normAutofit/>
          </a:bodyPr>
          <a:lstStyle/>
          <a:p>
            <a:pPr marL="365760" lvl="0" indent="-256032">
              <a:spcBef>
                <a:spcPts val="400"/>
              </a:spcBef>
              <a:defRPr/>
            </a:pPr>
            <a:r>
              <a:rPr lang="cs-CZ" sz="1800" dirty="0" smtClean="0">
                <a:solidFill>
                  <a:sysClr val="windowText" lastClr="000000"/>
                </a:solidFill>
                <a:latin typeface="Lucida Sans Unicode"/>
                <a:ea typeface="+mn-ea"/>
                <a:cs typeface="+mn-cs"/>
              </a:rPr>
              <a:t>	</a:t>
            </a:r>
            <a:r>
              <a:rPr lang="cs-CZ" sz="1800" dirty="0" smtClean="0">
                <a:latin typeface="Lucida Sans Unicode"/>
                <a:ea typeface="+mn-ea"/>
                <a:cs typeface="+mn-cs"/>
              </a:rPr>
              <a:t>Název školy: Svobodná základní škola, o.p.s.</a:t>
            </a:r>
            <a:br>
              <a:rPr lang="cs-CZ" sz="1800" dirty="0" smtClean="0">
                <a:latin typeface="Lucida Sans Unicode"/>
                <a:ea typeface="+mn-ea"/>
                <a:cs typeface="+mn-cs"/>
              </a:rPr>
            </a:br>
            <a:r>
              <a:rPr lang="cs-CZ" sz="1800" dirty="0" smtClean="0">
                <a:latin typeface="Lucida Sans Unicode"/>
                <a:ea typeface="+mn-ea"/>
                <a:cs typeface="+mn-cs"/>
              </a:rPr>
              <a:t>Autor: Mgr. Dagmar </a:t>
            </a:r>
            <a:r>
              <a:rPr lang="cs-CZ" sz="1800" dirty="0" err="1" smtClean="0">
                <a:latin typeface="Lucida Sans Unicode"/>
                <a:ea typeface="+mn-ea"/>
                <a:cs typeface="+mn-cs"/>
              </a:rPr>
              <a:t>Sacherová</a:t>
            </a:r>
            <a:r>
              <a:rPr lang="cs-CZ" sz="1800" dirty="0" smtClean="0">
                <a:latin typeface="Lucida Sans Unicode"/>
                <a:ea typeface="+mn-ea"/>
                <a:cs typeface="+mn-cs"/>
              </a:rPr>
              <a:t/>
            </a:r>
            <a:br>
              <a:rPr lang="cs-CZ" sz="1800" dirty="0" smtClean="0">
                <a:latin typeface="Lucida Sans Unicode"/>
                <a:ea typeface="+mn-ea"/>
                <a:cs typeface="+mn-cs"/>
              </a:rPr>
            </a:br>
            <a:r>
              <a:rPr lang="cs-CZ" sz="1800" dirty="0" smtClean="0">
                <a:latin typeface="Lucida Sans Unicode"/>
                <a:ea typeface="+mn-ea"/>
                <a:cs typeface="+mn-cs"/>
              </a:rPr>
              <a:t>Název materiálu: VY_32_INOVACE_20_MATEMATIKA_ZATRAVNĚNÍ ZAHRADY</a:t>
            </a:r>
            <a:br>
              <a:rPr lang="cs-CZ" sz="1800" dirty="0" smtClean="0">
                <a:latin typeface="Lucida Sans Unicode"/>
                <a:ea typeface="+mn-ea"/>
                <a:cs typeface="+mn-cs"/>
              </a:rPr>
            </a:br>
            <a:r>
              <a:rPr lang="cs-CZ" sz="1800" dirty="0" smtClean="0">
                <a:latin typeface="Lucida Sans Unicode"/>
                <a:ea typeface="+mn-ea"/>
                <a:cs typeface="+mn-cs"/>
              </a:rPr>
              <a:t>Název: Zatravnění zahrady (slovní úloha na obsah)</a:t>
            </a:r>
            <a:br>
              <a:rPr lang="cs-CZ" sz="1800" dirty="0" smtClean="0">
                <a:latin typeface="Lucida Sans Unicode"/>
                <a:ea typeface="+mn-ea"/>
                <a:cs typeface="+mn-cs"/>
              </a:rPr>
            </a:br>
            <a:r>
              <a:rPr lang="cs-CZ" sz="1800" dirty="0" smtClean="0">
                <a:latin typeface="Lucida Sans Unicode"/>
                <a:ea typeface="+mn-ea"/>
                <a:cs typeface="+mn-cs"/>
              </a:rPr>
              <a:t>Číslo projektu: CZ.1.07/1.4.00/21.0929</a:t>
            </a:r>
            <a:br>
              <a:rPr lang="cs-CZ" sz="1800" dirty="0" smtClean="0">
                <a:latin typeface="Lucida Sans Unicode"/>
                <a:ea typeface="+mn-ea"/>
                <a:cs typeface="+mn-cs"/>
              </a:rPr>
            </a:br>
            <a:r>
              <a:rPr lang="cs-CZ" sz="1800" dirty="0" smtClean="0">
                <a:latin typeface="Lucida Sans Unicode"/>
                <a:ea typeface="+mn-ea"/>
                <a:cs typeface="+mn-cs"/>
              </a:rPr>
              <a:t/>
            </a:r>
            <a:br>
              <a:rPr lang="cs-CZ" sz="1800" dirty="0" smtClean="0">
                <a:latin typeface="Lucida Sans Unicode"/>
                <a:ea typeface="+mn-ea"/>
                <a:cs typeface="+mn-cs"/>
              </a:rPr>
            </a:br>
            <a:r>
              <a:rPr lang="cs-CZ" sz="1800" dirty="0" smtClean="0">
                <a:latin typeface="Lucida Sans Unicode"/>
                <a:ea typeface="+mn-ea"/>
                <a:cs typeface="+mn-cs"/>
              </a:rPr>
              <a:t>			</a:t>
            </a:r>
            <a:r>
              <a:rPr lang="cs-CZ" sz="3200" b="1" dirty="0" smtClean="0">
                <a:latin typeface="Lucida Sans Unicode"/>
                <a:ea typeface="+mn-ea"/>
                <a:cs typeface="+mn-cs"/>
              </a:rPr>
              <a:t>Zatravnění zahrady </a:t>
            </a:r>
            <a:r>
              <a:rPr lang="cs-CZ" sz="2400" b="1" dirty="0" smtClean="0">
                <a:latin typeface="Lucida Sans Unicode"/>
                <a:ea typeface="+mn-ea"/>
                <a:cs typeface="+mn-cs"/>
              </a:rPr>
              <a:t>				(slovní úloha na obsah)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5429264"/>
            <a:ext cx="4638684" cy="785818"/>
          </a:xfrm>
        </p:spPr>
        <p:txBody>
          <a:bodyPr>
            <a:normAutofit/>
          </a:bodyPr>
          <a:lstStyle/>
          <a:p>
            <a:pPr marL="0" marR="45720" lvl="0" indent="0">
              <a:buClr>
                <a:srgbClr val="0BD0D9"/>
              </a:buClr>
              <a:buSzPct val="95000"/>
              <a:buNone/>
            </a:pPr>
            <a:r>
              <a:rPr lang="cs-CZ" sz="1800" dirty="0" smtClean="0">
                <a:solidFill>
                  <a:prstClr val="white"/>
                </a:solidFill>
                <a:latin typeface="Lucida Sans Unicode"/>
              </a:rPr>
              <a:t> Vytvořeno </a:t>
            </a:r>
            <a:r>
              <a:rPr lang="cs-CZ" sz="1800" dirty="0" smtClean="0">
                <a:solidFill>
                  <a:prstClr val="white"/>
                </a:solidFill>
                <a:latin typeface="Lucida Sans Unicode"/>
              </a:rPr>
              <a:t>24. </a:t>
            </a:r>
            <a:r>
              <a:rPr lang="cs-CZ" sz="1800" dirty="0" smtClean="0">
                <a:solidFill>
                  <a:prstClr val="white"/>
                </a:solidFill>
                <a:latin typeface="Lucida Sans Unicode"/>
              </a:rPr>
              <a:t>6</a:t>
            </a:r>
            <a:r>
              <a:rPr lang="cs-CZ" sz="1800" dirty="0" smtClean="0">
                <a:solidFill>
                  <a:prstClr val="white"/>
                </a:solidFill>
                <a:latin typeface="Lucida Sans Unicode"/>
              </a:rPr>
              <a:t>. </a:t>
            </a:r>
            <a:r>
              <a:rPr lang="cs-CZ" sz="1800" dirty="0" smtClean="0">
                <a:solidFill>
                  <a:prstClr val="white"/>
                </a:solidFill>
                <a:latin typeface="Lucida Sans Unicode"/>
              </a:rPr>
              <a:t>2012 </a:t>
            </a:r>
          </a:p>
          <a:p>
            <a:pPr marL="0" marR="45720" lvl="0" indent="0">
              <a:buClr>
                <a:srgbClr val="0BD0D9"/>
              </a:buClr>
              <a:buSzPct val="95000"/>
              <a:buNone/>
            </a:pPr>
            <a:r>
              <a:rPr lang="cs-CZ" sz="1800" dirty="0" smtClean="0">
                <a:solidFill>
                  <a:prstClr val="white"/>
                </a:solidFill>
                <a:latin typeface="Lucida Sans Unicode"/>
              </a:rPr>
              <a:t>Dostupné na portálu </a:t>
            </a:r>
            <a:r>
              <a:rPr lang="cs-CZ" sz="1800" dirty="0" smtClean="0">
                <a:solidFill>
                  <a:prstClr val="white"/>
                </a:solidFill>
                <a:latin typeface="Lucida Sans Unicode"/>
                <a:hlinkClick r:id="rId3"/>
              </a:rPr>
              <a:t>http://dumy.</a:t>
            </a:r>
            <a:r>
              <a:rPr lang="cs-CZ" sz="1800" dirty="0" err="1" smtClean="0">
                <a:solidFill>
                  <a:prstClr val="white"/>
                </a:solidFill>
                <a:latin typeface="Lucida Sans Unicode"/>
                <a:hlinkClick r:id="rId3"/>
              </a:rPr>
              <a:t>cz</a:t>
            </a:r>
            <a:r>
              <a:rPr lang="cs-CZ" sz="1800" dirty="0" smtClean="0">
                <a:solidFill>
                  <a:prstClr val="white"/>
                </a:solidFill>
                <a:latin typeface="Lucida Sans Unicode"/>
                <a:hlinkClick r:id="rId3"/>
              </a:rPr>
              <a:t>/</a:t>
            </a:r>
            <a:r>
              <a:rPr lang="cs-CZ" sz="1800" dirty="0" smtClean="0">
                <a:solidFill>
                  <a:prstClr val="white"/>
                </a:solidFill>
                <a:latin typeface="Lucida Sans Unicode"/>
              </a:rPr>
              <a:t> </a:t>
            </a:r>
            <a:endParaRPr lang="cs-CZ" sz="1800" dirty="0" smtClean="0">
              <a:solidFill>
                <a:prstClr val="white"/>
              </a:solidFill>
              <a:latin typeface="Constantia"/>
            </a:endParaRPr>
          </a:p>
          <a:p>
            <a:endParaRPr lang="cs-CZ" dirty="0"/>
          </a:p>
        </p:txBody>
      </p:sp>
      <p:pic>
        <p:nvPicPr>
          <p:cNvPr id="5" name="Picture 2" descr="http://titulka2.rvp.cz/gfx/ikonk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3429000"/>
            <a:ext cx="6936432" cy="1799139"/>
          </a:xfrm>
          <a:prstGeom prst="rect">
            <a:avLst/>
          </a:prstGeom>
          <a:noFill/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 wrap="none"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pro žáky 5. tříd.</a:t>
            </a:r>
          </a:p>
          <a:p>
            <a:r>
              <a:rPr lang="cs-CZ" dirty="0" smtClean="0"/>
              <a:t>Hravou formou si žáci procvičují znalost výpočtu obsahu. Správnost svých odpovědí si  mohou hned překontrolovat.</a:t>
            </a:r>
          </a:p>
          <a:p>
            <a:r>
              <a:rPr lang="cs-CZ" dirty="0" smtClean="0"/>
              <a:t>Cvičení žáky motivuje k větší aktivitě, spojení obrázků a nákresů s psaným textem vede k lepšímu zapamatování si probírané látky. 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 wrap="none"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Zatravnění zahrady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42910" y="6422064"/>
            <a:ext cx="7143800" cy="365125"/>
          </a:xfrm>
        </p:spPr>
        <p:txBody>
          <a:bodyPr wrap="none"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043758" cy="158272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+mn-lt"/>
              </a:rPr>
              <a:t>Pan Píďalka potřebuje zatravnit zahradu u svého nového domu. Kolik ho bude stát nákup travní směsi? </a:t>
            </a:r>
            <a:endParaRPr lang="cs-CZ" sz="2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3000373"/>
            <a:ext cx="7467600" cy="785817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/>
              <a:t>Jaká velká je zahrada?</a:t>
            </a:r>
          </a:p>
          <a:p>
            <a:pPr>
              <a:buBlip>
                <a:blip r:embed="rId2"/>
              </a:buBlip>
            </a:pP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0034" y="2000240"/>
            <a:ext cx="7043758" cy="857256"/>
          </a:xfrm>
          <a:prstGeom prst="rect">
            <a:avLst/>
          </a:prstGeom>
        </p:spPr>
        <p:txBody>
          <a:bodyPr vert="horz" lIns="45720" rIns="45720" anchor="ctr">
            <a:noAutofit/>
          </a:bodyPr>
          <a:lstStyle/>
          <a:p>
            <a:r>
              <a:rPr lang="cs-CZ" sz="2800" b="1" dirty="0"/>
              <a:t>Co potřebujeme vědět: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28596" y="3857628"/>
            <a:ext cx="7467600" cy="78581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indent="-384048">
              <a:spcBef>
                <a:spcPct val="20000"/>
              </a:spcBef>
              <a:buClr>
                <a:schemeClr val="accent1"/>
              </a:buClr>
              <a:buSzPct val="80000"/>
              <a:buBlip>
                <a:blip r:embed="rId2"/>
              </a:buBlip>
            </a:pPr>
            <a:r>
              <a:rPr lang="cs-CZ" sz="3200" dirty="0"/>
              <a:t>Kolik travní směsi je potřeba? 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28596" y="4786322"/>
            <a:ext cx="7467600" cy="78581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indent="-384048">
              <a:spcBef>
                <a:spcPct val="20000"/>
              </a:spcBef>
              <a:buClr>
                <a:schemeClr val="accent1"/>
              </a:buClr>
              <a:buSzPct val="80000"/>
              <a:buBlip>
                <a:blip r:embed="rId2"/>
              </a:buBlip>
            </a:pPr>
            <a:r>
              <a:rPr lang="cs-CZ" sz="3200" dirty="0"/>
              <a:t>Kolik stojí travní směs? 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 wrap="none"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6" build="p"/>
      <p:bldP spid="5" grpId="0" build="allAtOnce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3940180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+mn-lt"/>
              </a:rPr>
              <a:t>Dům je obdélníkovitého půdorysu 10 x 8 metrů stojí v levém horním rohu pozemku tvaru čtverce o straně 30 metrů. 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Terasa se nachází podél celé kratší strany domu směrem do zahrady a je široká 3 metry. 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Pan Píďalka chce zatravnit celou zahradu, kromě terasy samozřejmě. 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Pytel směsi, kterou si pan Píďalka vybral, váží 10kg, lze s ním zatravnit až 400m</a:t>
            </a:r>
            <a:r>
              <a:rPr lang="cs-CZ" sz="2400" baseline="30000" dirty="0" smtClean="0">
                <a:latin typeface="+mn-lt"/>
              </a:rPr>
              <a:t>2</a:t>
            </a:r>
            <a:r>
              <a:rPr lang="cs-CZ" sz="2400" dirty="0" smtClean="0">
                <a:latin typeface="+mn-lt"/>
              </a:rPr>
              <a:t> plochy. Jeden pytel stojí 1495 Kč.</a:t>
            </a:r>
            <a:endParaRPr lang="cs-CZ" sz="2400" dirty="0">
              <a:latin typeface="+mn-lt"/>
            </a:endParaRPr>
          </a:p>
        </p:txBody>
      </p:sp>
      <p:pic>
        <p:nvPicPr>
          <p:cNvPr id="4" name="Picture 2" descr="F:\Documents and Settings\Jana\Local Settings\Temporary Internet Files\Content.IE5\14RFTU1J\MC9003521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4286256"/>
            <a:ext cx="1436688" cy="1782763"/>
          </a:xfrm>
          <a:prstGeom prst="rect">
            <a:avLst/>
          </a:prstGeom>
          <a:noFill/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 wrap="none"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143240" y="857232"/>
            <a:ext cx="5400000" cy="540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POZEMEK</a:t>
            </a:r>
            <a:endParaRPr lang="cs-CZ" dirty="0">
              <a:ln>
                <a:solidFill>
                  <a:srgbClr val="00B050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43240" y="857232"/>
            <a:ext cx="1800000" cy="1440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DŮM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29190" y="857232"/>
            <a:ext cx="540000" cy="1440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rgbClr val="00B0F0"/>
                </a:solidFill>
              </a:rPr>
              <a:t>   TERASA</a:t>
            </a:r>
            <a:endParaRPr lang="cs-CZ" dirty="0">
              <a:ln>
                <a:solidFill>
                  <a:srgbClr val="00B0F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282" y="2857496"/>
            <a:ext cx="2286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pozemek: </a:t>
            </a:r>
            <a:r>
              <a:rPr lang="cs-CZ" dirty="0" smtClean="0">
                <a:solidFill>
                  <a:prstClr val="white"/>
                </a:solidFill>
              </a:rPr>
              <a:t>čtverec o straně 30 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3643314"/>
            <a:ext cx="285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terasa: </a:t>
            </a:r>
            <a:r>
              <a:rPr lang="cs-CZ" dirty="0" smtClean="0">
                <a:solidFill>
                  <a:prstClr val="white"/>
                </a:solidFill>
              </a:rPr>
              <a:t>3 m </a:t>
            </a:r>
          </a:p>
          <a:p>
            <a:r>
              <a:rPr lang="cs-CZ" dirty="0" smtClean="0">
                <a:solidFill>
                  <a:prstClr val="white"/>
                </a:solidFill>
              </a:rPr>
              <a:t>(podél kratší strany domu)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5720" y="1714488"/>
            <a:ext cx="26432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dům:</a:t>
            </a:r>
            <a:r>
              <a:rPr lang="cs-CZ" dirty="0" smtClean="0">
                <a:solidFill>
                  <a:prstClr val="white"/>
                </a:solidFill>
              </a:rPr>
              <a:t> 10 x 8 m</a:t>
            </a:r>
            <a:br>
              <a:rPr lang="cs-CZ" dirty="0" smtClean="0">
                <a:solidFill>
                  <a:prstClr val="white"/>
                </a:solidFill>
              </a:rPr>
            </a:br>
            <a:r>
              <a:rPr lang="cs-CZ" dirty="0" smtClean="0">
                <a:solidFill>
                  <a:prstClr val="white"/>
                </a:solidFill>
              </a:rPr>
              <a:t>(v levém horním rohu pozemku)</a:t>
            </a:r>
            <a:endParaRPr lang="cs-CZ" dirty="0"/>
          </a:p>
        </p:txBody>
      </p:sp>
      <p:sp>
        <p:nvSpPr>
          <p:cNvPr id="19" name="Nadpis 18"/>
          <p:cNvSpPr>
            <a:spLocks noGrp="1"/>
          </p:cNvSpPr>
          <p:nvPr>
            <p:ph type="title"/>
          </p:nvPr>
        </p:nvSpPr>
        <p:spPr>
          <a:xfrm>
            <a:off x="457200" y="274638"/>
            <a:ext cx="2114536" cy="1143000"/>
          </a:xfrm>
        </p:spPr>
        <p:txBody>
          <a:bodyPr/>
          <a:lstStyle/>
          <a:p>
            <a:r>
              <a:rPr lang="cs-CZ" dirty="0" smtClean="0"/>
              <a:t>Nákres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57158" y="4643446"/>
            <a:ext cx="2143140" cy="500066"/>
          </a:xfrm>
          <a:prstGeom prst="rect">
            <a:avLst/>
          </a:prstGeom>
          <a:solidFill>
            <a:srgbClr val="FFC000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chemeClr val="accent4">
                    <a:lumMod val="50000"/>
                  </a:schemeClr>
                </a:solidFill>
              </a:rPr>
              <a:t>Zobrazit rozměry</a:t>
            </a:r>
            <a:endParaRPr lang="cs-CZ" dirty="0">
              <a:ln>
                <a:solidFill>
                  <a:srgbClr val="00B050"/>
                </a:solidFill>
              </a:ln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4744" y="200024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72066" y="2000240"/>
            <a:ext cx="276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3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143900" y="342900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30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43438" y="135729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72132" y="592933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30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wrap="none"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6" grpId="0"/>
      <p:bldP spid="17" grpId="0"/>
      <p:bldP spid="18" grpId="0"/>
      <p:bldP spid="20" grpId="0" animBg="1"/>
      <p:bldP spid="21" grpId="0"/>
      <p:bldP spid="23" grpId="0"/>
      <p:bldP spid="24" grpId="0"/>
      <p:bldP spid="25" grpId="1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643374" y="0"/>
            <a:ext cx="4500626" cy="44291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POZEMEK</a:t>
            </a:r>
            <a:endParaRPr lang="cs-CZ" dirty="0">
              <a:ln>
                <a:solidFill>
                  <a:srgbClr val="00B050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3374" y="0"/>
            <a:ext cx="1643106" cy="128588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DŮM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86480" y="0"/>
            <a:ext cx="428660" cy="12858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rgbClr val="00B0F0"/>
                </a:solidFill>
              </a:rPr>
              <a:t>   TERASA</a:t>
            </a:r>
            <a:endParaRPr lang="cs-CZ" dirty="0">
              <a:ln>
                <a:solidFill>
                  <a:srgbClr val="00B0F0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282" y="2786058"/>
            <a:ext cx="2857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white"/>
                </a:solidFill>
              </a:rPr>
              <a:t>pozemek</a:t>
            </a:r>
          </a:p>
          <a:p>
            <a:r>
              <a:rPr lang="cs-CZ" sz="2000" b="1" dirty="0" smtClean="0">
                <a:solidFill>
                  <a:prstClr val="white"/>
                </a:solidFill>
              </a:rPr>
              <a:t>S = 30 x 30 = 900 m</a:t>
            </a:r>
            <a:r>
              <a:rPr lang="cs-CZ" sz="2000" b="1" baseline="30000" dirty="0" smtClean="0">
                <a:solidFill>
                  <a:prstClr val="white"/>
                </a:solidFill>
              </a:rPr>
              <a:t>2</a:t>
            </a:r>
            <a:endParaRPr lang="cs-CZ" sz="20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720" y="3643314"/>
            <a:ext cx="2857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white"/>
                </a:solidFill>
              </a:rPr>
              <a:t>terasa</a:t>
            </a:r>
          </a:p>
          <a:p>
            <a:r>
              <a:rPr lang="cs-CZ" sz="2000" b="1" dirty="0" smtClean="0">
                <a:solidFill>
                  <a:prstClr val="white"/>
                </a:solidFill>
              </a:rPr>
              <a:t>S = 3 x 8 = 24 m</a:t>
            </a:r>
            <a:r>
              <a:rPr lang="cs-CZ" sz="2000" b="1" baseline="30000" dirty="0" smtClean="0">
                <a:solidFill>
                  <a:prstClr val="white"/>
                </a:solidFill>
              </a:rPr>
              <a:t>2</a:t>
            </a:r>
            <a:endParaRPr lang="cs-CZ" sz="2000" baseline="30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4282" y="1857364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white"/>
                </a:solidFill>
              </a:rPr>
              <a:t>dům</a:t>
            </a:r>
          </a:p>
          <a:p>
            <a:r>
              <a:rPr lang="cs-CZ" sz="2000" b="1" dirty="0" smtClean="0">
                <a:solidFill>
                  <a:prstClr val="white"/>
                </a:solidFill>
              </a:rPr>
              <a:t>S = 10 x 8 = 80 m</a:t>
            </a:r>
            <a:r>
              <a:rPr lang="cs-CZ" sz="2000" b="1" baseline="30000" dirty="0" smtClean="0">
                <a:solidFill>
                  <a:prstClr val="white"/>
                </a:solidFill>
              </a:rPr>
              <a:t>2</a:t>
            </a:r>
            <a:r>
              <a:rPr lang="cs-CZ" sz="2000" b="1" dirty="0" smtClean="0">
                <a:solidFill>
                  <a:prstClr val="white"/>
                </a:solidFill>
              </a:rPr>
              <a:t> </a:t>
            </a:r>
            <a:endParaRPr lang="cs-CZ" sz="2000" dirty="0"/>
          </a:p>
        </p:txBody>
      </p:sp>
      <p:sp>
        <p:nvSpPr>
          <p:cNvPr id="19" name="Nadpis 18"/>
          <p:cNvSpPr>
            <a:spLocks noGrp="1"/>
          </p:cNvSpPr>
          <p:nvPr>
            <p:ph type="title"/>
          </p:nvPr>
        </p:nvSpPr>
        <p:spPr>
          <a:xfrm>
            <a:off x="214282" y="0"/>
            <a:ext cx="3925670" cy="11247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Výpočet obsahu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86348" y="92869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57918" y="1000132"/>
            <a:ext cx="276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3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786746" y="17859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30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00728" y="42862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29390" y="407194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30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7158" y="1071546"/>
            <a:ext cx="18573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 = a x b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5143512"/>
            <a:ext cx="6072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</a:t>
            </a:r>
            <a:r>
              <a:rPr lang="cs-CZ" sz="2400" baseline="-25000" dirty="0" err="1" smtClean="0"/>
              <a:t>zahrada</a:t>
            </a:r>
            <a:r>
              <a:rPr lang="cs-CZ" sz="2400" dirty="0" smtClean="0"/>
              <a:t> = S </a:t>
            </a:r>
            <a:r>
              <a:rPr lang="cs-CZ" sz="2400" baseline="-25000" dirty="0" smtClean="0"/>
              <a:t>pozemek</a:t>
            </a:r>
            <a:r>
              <a:rPr lang="cs-CZ" sz="2400" dirty="0" smtClean="0"/>
              <a:t> –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dům</a:t>
            </a:r>
            <a:r>
              <a:rPr lang="cs-CZ" sz="2400" dirty="0" smtClean="0"/>
              <a:t> –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terasa</a:t>
            </a:r>
            <a:r>
              <a:rPr lang="cs-CZ" sz="2400" baseline="-25000" dirty="0" smtClean="0"/>
              <a:t> </a:t>
            </a:r>
            <a:endParaRPr lang="cs-CZ" sz="2400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0" y="5715016"/>
            <a:ext cx="6000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</a:t>
            </a:r>
            <a:r>
              <a:rPr lang="cs-CZ" sz="2400" baseline="-25000" dirty="0" err="1" smtClean="0"/>
              <a:t>zahrada</a:t>
            </a:r>
            <a:r>
              <a:rPr lang="cs-CZ" sz="2400" dirty="0" smtClean="0"/>
              <a:t> = 900 – 80 – 24 = </a:t>
            </a:r>
            <a:r>
              <a:rPr lang="cs-CZ" sz="2400" u="dbl" dirty="0" smtClean="0"/>
              <a:t>796 m</a:t>
            </a:r>
            <a:r>
              <a:rPr lang="cs-CZ" sz="2400" u="dbl" baseline="30000" dirty="0" smtClean="0"/>
              <a:t>2</a:t>
            </a:r>
            <a:endParaRPr lang="cs-CZ" sz="2400" u="dbl" baseline="30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0" y="4500570"/>
            <a:ext cx="457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Plocha zahrady k zatravnění?  </a:t>
            </a:r>
            <a:endParaRPr lang="cs-CZ" sz="2400" b="1" dirty="0"/>
          </a:p>
        </p:txBody>
      </p:sp>
      <p:pic>
        <p:nvPicPr>
          <p:cNvPr id="1027" name="Picture 3" descr="F:\Documents and Settings\Jana\Local Settings\Temporary Internet Files\Content.IE5\14RFTU1J\MC9004413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5143488"/>
            <a:ext cx="1714512" cy="1714512"/>
          </a:xfrm>
          <a:prstGeom prst="rect">
            <a:avLst/>
          </a:prstGeom>
          <a:noFill/>
        </p:spPr>
      </p:pic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 wrap="none"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5" grpId="0"/>
      <p:bldP spid="22" grpId="0"/>
      <p:bldP spid="27" grpId="0"/>
      <p:bldP spid="2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43824" cy="1296974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prstClr val="white"/>
                </a:solidFill>
                <a:latin typeface="Arial"/>
              </a:rPr>
              <a:t>Pytel směsi, kterou si pan Píďalka vybral, váží 10kg a lze s ním zatravnit až 400m</a:t>
            </a:r>
            <a:r>
              <a:rPr lang="cs-CZ" sz="2400" baseline="30000" dirty="0" smtClean="0">
                <a:solidFill>
                  <a:prstClr val="white"/>
                </a:solidFill>
                <a:latin typeface="Arial"/>
              </a:rPr>
              <a:t>2</a:t>
            </a:r>
            <a:r>
              <a:rPr lang="cs-CZ" sz="2400" dirty="0" smtClean="0">
                <a:solidFill>
                  <a:prstClr val="white"/>
                </a:solidFill>
                <a:latin typeface="Arial"/>
              </a:rPr>
              <a:t> plochy. Jeden pytel stojí 1495 Kč.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2928926" cy="6429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S</a:t>
            </a:r>
            <a:r>
              <a:rPr lang="cs-CZ" sz="2400" baseline="-25000" dirty="0" err="1" smtClean="0"/>
              <a:t>zahrada</a:t>
            </a:r>
            <a:r>
              <a:rPr lang="cs-CZ" sz="2400" dirty="0" smtClean="0"/>
              <a:t> = 796 m</a:t>
            </a:r>
            <a:r>
              <a:rPr lang="cs-CZ" sz="2400" baseline="30000" dirty="0" smtClean="0"/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85984" y="2285992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Blip>
                <a:blip r:embed="rId3"/>
              </a:buBlip>
            </a:pPr>
            <a:r>
              <a:rPr lang="cs-CZ" sz="2400" dirty="0" smtClean="0"/>
              <a:t>Kolik pytlů pan Píďalka potřebuje? </a:t>
            </a:r>
            <a:endParaRPr lang="cs-CZ" sz="2400" dirty="0"/>
          </a:p>
        </p:txBody>
      </p:sp>
      <p:pic>
        <p:nvPicPr>
          <p:cNvPr id="2050" name="Picture 2" descr="F:\Documents and Settings\Jana\Local Settings\Temporary Internet Files\Content.IE5\14RFTU1J\MC9003521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16" y="2928934"/>
            <a:ext cx="1436688" cy="1782763"/>
          </a:xfrm>
          <a:prstGeom prst="rect">
            <a:avLst/>
          </a:prstGeom>
          <a:noFill/>
        </p:spPr>
      </p:pic>
      <p:pic>
        <p:nvPicPr>
          <p:cNvPr id="6" name="Picture 2" descr="F:\Documents and Settings\Jana\Local Settings\Temporary Internet Files\Content.IE5\14RFTU1J\MC9003521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2928934"/>
            <a:ext cx="1436688" cy="1782763"/>
          </a:xfrm>
          <a:prstGeom prst="rect">
            <a:avLst/>
          </a:prstGeom>
          <a:noFill/>
        </p:spPr>
      </p:pic>
      <p:pic>
        <p:nvPicPr>
          <p:cNvPr id="2051" name="Picture 3" descr="F:\Documents and Settings\Jana\Local Settings\Temporary Internet Files\Content.IE5\WHDA2TGV\MC90044131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3000372"/>
            <a:ext cx="1785950" cy="17859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42910" y="4786322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Blip>
                <a:blip r:embed="rId3"/>
              </a:buBlip>
            </a:pPr>
            <a:r>
              <a:rPr lang="cs-CZ" sz="2400" dirty="0" smtClean="0"/>
              <a:t>Kolik ho tedy bude stát zatravnění jeho zahrady?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5643578"/>
            <a:ext cx="371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x 1495 = </a:t>
            </a:r>
            <a:r>
              <a:rPr lang="cs-CZ" sz="2800" u="dbl" dirty="0" smtClean="0"/>
              <a:t>2990 Kč</a:t>
            </a:r>
            <a:endParaRPr lang="cs-CZ" sz="2800" u="dbl" dirty="0"/>
          </a:p>
        </p:txBody>
      </p:sp>
      <p:pic>
        <p:nvPicPr>
          <p:cNvPr id="10" name="Picture 3" descr="F:\Documents and Settings\Jana\Local Settings\Temporary Internet Files\Content.IE5\WHDA2TGV\MC90044131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5072050"/>
            <a:ext cx="1785950" cy="1785950"/>
          </a:xfrm>
          <a:prstGeom prst="rect">
            <a:avLst/>
          </a:prstGeom>
          <a:noFill/>
        </p:spPr>
      </p:pic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 wrap="none"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theme/theme1.xml><?xml version="1.0" encoding="utf-8"?>
<a:theme xmlns:a="http://schemas.openxmlformats.org/drawingml/2006/main" name="Technický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180</TotalTime>
  <Words>392</Words>
  <Application>Microsoft Office PowerPoint</Application>
  <PresentationFormat>Předvádění na obrazovce (4:3)</PresentationFormat>
  <Paragraphs>63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 Název školy: Svobodná základní škola, o.p.s. Autor: Mgr. Dagmar Sacherová Název materiálu: VY_32_INOVACE_20_MATEMATIKA_ZATRAVNĚNÍ ZAHRADY Název: Zatravnění zahrady (slovní úloha na obsah) Číslo projektu: CZ.1.07/1.4.00/21.0929     Zatravnění zahrady     (slovní úloha na obsah)</vt:lpstr>
      <vt:lpstr>Anotace</vt:lpstr>
      <vt:lpstr>Zatravnění zahrady</vt:lpstr>
      <vt:lpstr>Pan Píďalka potřebuje zatravnit zahradu u svého nového domu. Kolik ho bude stát nákup travní směsi? </vt:lpstr>
      <vt:lpstr>Dům je obdélníkovitého půdorysu 10 x 8 metrů stojí v levém horním rohu pozemku tvaru čtverce o straně 30 metrů.  Terasa se nachází podél celé kratší strany domu směrem do zahrady a je široká 3 metry.  Pan Píďalka chce zatravnit celou zahradu, kromě terasy samozřejmě.  Pytel směsi, kterou si pan Píďalka vybral, váží 10kg, lze s ním zatravnit až 400m2 plochy. Jeden pytel stojí 1495 Kč.</vt:lpstr>
      <vt:lpstr>Nákres</vt:lpstr>
      <vt:lpstr>Výpočet obsahu </vt:lpstr>
      <vt:lpstr>Pytel směsi, kterou si pan Píďalka vybral, váží 10kg a lze s ním zatravnit až 400m2 plochy. Jeden pytel stojí 1495 Kč.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Zatravnění zahrady</dc:title>
  <dc:creator>Mamut</dc:creator>
  <cp:lastModifiedBy>Jana</cp:lastModifiedBy>
  <cp:revision>27</cp:revision>
  <dcterms:created xsi:type="dcterms:W3CDTF">2012-07-27T12:53:07Z</dcterms:created>
  <dcterms:modified xsi:type="dcterms:W3CDTF">2012-10-07T18:31:49Z</dcterms:modified>
</cp:coreProperties>
</file>