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8136904" cy="2664295"/>
          </a:xfrm>
        </p:spPr>
        <p:txBody>
          <a:bodyPr/>
          <a:lstStyle/>
          <a:p>
            <a:pPr marL="0" indent="0" algn="ctr"/>
            <a:r>
              <a:rPr lang="cs-CZ" sz="2400" dirty="0"/>
              <a:t>ZŠP a ZŠS Uherský Brod</a:t>
            </a:r>
            <a:br>
              <a:rPr lang="cs-CZ" sz="2400" dirty="0"/>
            </a:br>
            <a:r>
              <a:rPr lang="cs-CZ" sz="2400" dirty="0"/>
              <a:t> projekt č. CZ.1.07/1.4.00/21.0961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Angličtina pro 2. stupeň</a:t>
            </a:r>
            <a:br>
              <a:rPr lang="cs-CZ" sz="2400" dirty="0"/>
            </a:br>
            <a:r>
              <a:rPr lang="cs-CZ" sz="2400" dirty="0"/>
              <a:t>Č. </a:t>
            </a:r>
            <a:r>
              <a:rPr lang="cs-CZ" sz="2400" dirty="0" err="1"/>
              <a:t>DUMu</a:t>
            </a:r>
            <a:r>
              <a:rPr lang="cs-CZ" sz="2400" dirty="0"/>
              <a:t>:  </a:t>
            </a:r>
            <a:r>
              <a:rPr lang="cs-CZ" sz="2400" dirty="0" smtClean="0"/>
              <a:t>VY_22_INOVACE_30_don‘t, </a:t>
            </a:r>
            <a:r>
              <a:rPr lang="cs-CZ" sz="2400" dirty="0" err="1" smtClean="0"/>
              <a:t>doesn‘t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373216"/>
            <a:ext cx="6400800" cy="792088"/>
          </a:xfrm>
        </p:spPr>
        <p:txBody>
          <a:bodyPr/>
          <a:lstStyle/>
          <a:p>
            <a:pPr algn="ctr"/>
            <a:r>
              <a:rPr lang="cs-CZ" sz="2400" dirty="0"/>
              <a:t>Autor</a:t>
            </a:r>
            <a:r>
              <a:rPr lang="cs-CZ" sz="2400" dirty="0" smtClean="0"/>
              <a:t>: Mgr. </a:t>
            </a:r>
            <a:r>
              <a:rPr lang="cs-CZ" sz="2400" dirty="0"/>
              <a:t>Renata </a:t>
            </a:r>
            <a:r>
              <a:rPr lang="cs-CZ" sz="2400" dirty="0" err="1"/>
              <a:t>Václavíčková</a:t>
            </a:r>
            <a:endParaRPr lang="cs-CZ" sz="2400" dirty="0"/>
          </a:p>
          <a:p>
            <a:pPr algn="ctr"/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04664"/>
            <a:ext cx="648072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0888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404664"/>
            <a:ext cx="8712968" cy="864096"/>
          </a:xfrm>
        </p:spPr>
        <p:txBody>
          <a:bodyPr>
            <a:normAutofit/>
          </a:bodyPr>
          <a:lstStyle/>
          <a:p>
            <a:r>
              <a:rPr lang="cs-CZ" sz="1800" dirty="0" smtClean="0"/>
              <a:t>Anotace: Prezentace slouží k výuce a procvičení dané gramatiky.</a:t>
            </a:r>
            <a:br>
              <a:rPr lang="cs-CZ" sz="1800" dirty="0" smtClean="0"/>
            </a:br>
            <a:r>
              <a:rPr lang="cs-CZ" sz="1800" dirty="0"/>
              <a:t> </a:t>
            </a:r>
            <a:r>
              <a:rPr lang="cs-CZ" sz="1800" dirty="0" smtClean="0"/>
              <a:t>               Je určena žákům 9. ročníku.</a:t>
            </a:r>
            <a:br>
              <a:rPr lang="cs-CZ" sz="1800" dirty="0" smtClean="0"/>
            </a:br>
            <a:r>
              <a:rPr lang="cs-CZ" sz="1800" dirty="0"/>
              <a:t> </a:t>
            </a:r>
            <a:r>
              <a:rPr lang="cs-CZ" sz="1800" dirty="0" smtClean="0"/>
              <a:t>               VM byl vytvořen v červnu 2012.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17031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Přítomný čas prostý - zápor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7504" y="1609416"/>
            <a:ext cx="7992888" cy="4846320"/>
          </a:xfrm>
        </p:spPr>
        <p:txBody>
          <a:bodyPr/>
          <a:lstStyle/>
          <a:p>
            <a:pPr marL="0" indent="0">
              <a:buNone/>
            </a:pPr>
            <a:r>
              <a:rPr lang="cs-CZ" sz="1800" i="1" dirty="0" smtClean="0"/>
              <a:t>ZÁPOR SE TVOŘÍ POMOCÍ </a:t>
            </a:r>
            <a:r>
              <a:rPr lang="cs-CZ" sz="1800" i="1" dirty="0" smtClean="0">
                <a:solidFill>
                  <a:srgbClr val="FF0000"/>
                </a:solidFill>
              </a:rPr>
              <a:t>NOT</a:t>
            </a:r>
            <a:r>
              <a:rPr lang="cs-CZ" sz="1800" i="1" dirty="0" smtClean="0"/>
              <a:t>, KTERÉ PŘIDÁVÁME K POMOCNÉMU do, </a:t>
            </a:r>
            <a:r>
              <a:rPr lang="cs-CZ" sz="1800" i="1" dirty="0" err="1" smtClean="0"/>
              <a:t>does</a:t>
            </a:r>
            <a:r>
              <a:rPr lang="cs-CZ" sz="1800" i="1" dirty="0" smtClean="0"/>
              <a:t>.</a:t>
            </a:r>
            <a:endParaRPr lang="cs-CZ" sz="1800" i="1" dirty="0" smtClean="0">
              <a:solidFill>
                <a:srgbClr val="FF0000"/>
              </a:solidFill>
            </a:endParaRPr>
          </a:p>
          <a:p>
            <a:endParaRPr lang="cs-CZ" i="1" dirty="0" smtClean="0"/>
          </a:p>
          <a:p>
            <a:endParaRPr lang="cs-CZ" i="1" dirty="0"/>
          </a:p>
          <a:p>
            <a:pPr marL="0" indent="0" algn="ctr">
              <a:buNone/>
            </a:pPr>
            <a:r>
              <a:rPr lang="cs-CZ" sz="3600" dirty="0" smtClean="0"/>
              <a:t>DO + </a:t>
            </a:r>
            <a:r>
              <a:rPr lang="cs-CZ" sz="3600" dirty="0" smtClean="0">
                <a:solidFill>
                  <a:srgbClr val="FF0000"/>
                </a:solidFill>
              </a:rPr>
              <a:t>NOT</a:t>
            </a:r>
            <a:r>
              <a:rPr lang="cs-CZ" sz="3600" dirty="0" smtClean="0"/>
              <a:t> = DON‘T</a:t>
            </a:r>
          </a:p>
          <a:p>
            <a:pPr algn="ctr"/>
            <a:endParaRPr lang="cs-CZ" sz="3600" dirty="0"/>
          </a:p>
          <a:p>
            <a:pPr marL="0" indent="0" algn="ctr">
              <a:buNone/>
            </a:pPr>
            <a:r>
              <a:rPr lang="cs-CZ" sz="3600" dirty="0" smtClean="0"/>
              <a:t>DOES + </a:t>
            </a:r>
            <a:r>
              <a:rPr lang="cs-CZ" sz="3600" dirty="0" smtClean="0">
                <a:solidFill>
                  <a:srgbClr val="FF0000"/>
                </a:solidFill>
              </a:rPr>
              <a:t>NOT</a:t>
            </a:r>
            <a:r>
              <a:rPr lang="cs-CZ" sz="3600" dirty="0" smtClean="0"/>
              <a:t> = DOESN‘T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919168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4446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Pamatuj! </a:t>
            </a:r>
            <a:r>
              <a:rPr lang="cs-CZ" sz="2700" dirty="0" smtClean="0"/>
              <a:t>Čti a překládej.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7239000" cy="518697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I                                           </a:t>
            </a:r>
            <a:r>
              <a:rPr lang="cs-CZ" dirty="0" err="1" smtClean="0"/>
              <a:t>like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play</a:t>
            </a:r>
            <a:endParaRPr lang="cs-CZ" dirty="0"/>
          </a:p>
          <a:p>
            <a:r>
              <a:rPr lang="cs-CZ" dirty="0" smtClean="0"/>
              <a:t>YOU                                      go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r>
              <a:rPr lang="cs-CZ" sz="4000" dirty="0" smtClean="0">
                <a:solidFill>
                  <a:srgbClr val="FF0000"/>
                </a:solidFill>
              </a:rPr>
              <a:t>DON‘T         </a:t>
            </a:r>
            <a:endParaRPr lang="cs-CZ" sz="4000" dirty="0">
              <a:solidFill>
                <a:srgbClr val="FF0000"/>
              </a:solidFill>
            </a:endParaRPr>
          </a:p>
          <a:p>
            <a:r>
              <a:rPr lang="cs-CZ" dirty="0" smtClean="0"/>
              <a:t>WE                                        </a:t>
            </a:r>
            <a:r>
              <a:rPr lang="cs-CZ" dirty="0" err="1" smtClean="0"/>
              <a:t>read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</a:t>
            </a:r>
            <a:r>
              <a:rPr lang="cs-CZ" dirty="0" err="1" smtClean="0"/>
              <a:t>sit</a:t>
            </a:r>
            <a:endParaRPr lang="cs-CZ" dirty="0" smtClean="0"/>
          </a:p>
          <a:p>
            <a:r>
              <a:rPr lang="cs-CZ" dirty="0" smtClean="0"/>
              <a:t>THEY                                     </a:t>
            </a:r>
            <a:r>
              <a:rPr lang="cs-CZ" dirty="0" err="1" smtClean="0"/>
              <a:t>watch</a:t>
            </a:r>
            <a:r>
              <a:rPr lang="cs-CZ" dirty="0" smtClean="0"/>
              <a:t> TV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6334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88680"/>
          </a:xfrm>
        </p:spPr>
        <p:txBody>
          <a:bodyPr>
            <a:normAutofit/>
          </a:bodyPr>
          <a:lstStyle/>
          <a:p>
            <a:r>
              <a:rPr lang="cs-CZ" sz="3400" dirty="0" smtClean="0"/>
              <a:t>Pamatuj! </a:t>
            </a:r>
            <a:r>
              <a:rPr lang="cs-CZ" sz="2400" dirty="0" smtClean="0"/>
              <a:t>Čti a překládej!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HE                                           </a:t>
            </a:r>
            <a:r>
              <a:rPr lang="cs-CZ" dirty="0" err="1" smtClean="0"/>
              <a:t>sleep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</a:t>
            </a:r>
            <a:r>
              <a:rPr lang="cs-CZ" dirty="0" err="1" smtClean="0"/>
              <a:t>eat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drink</a:t>
            </a:r>
          </a:p>
          <a:p>
            <a:r>
              <a:rPr lang="cs-CZ" dirty="0" smtClean="0"/>
              <a:t>SHE           </a:t>
            </a:r>
            <a:r>
              <a:rPr lang="cs-CZ" sz="4000" u="sng" dirty="0" smtClean="0">
                <a:solidFill>
                  <a:srgbClr val="FF0000"/>
                </a:solidFill>
              </a:rPr>
              <a:t>DOES</a:t>
            </a:r>
            <a:r>
              <a:rPr lang="cs-CZ" sz="4000" dirty="0" smtClean="0">
                <a:solidFill>
                  <a:srgbClr val="FF0000"/>
                </a:solidFill>
              </a:rPr>
              <a:t>N‘T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</a:t>
            </a:r>
            <a:r>
              <a:rPr lang="cs-CZ" dirty="0" err="1" smtClean="0"/>
              <a:t>work</a:t>
            </a:r>
            <a:r>
              <a:rPr lang="cs-CZ" dirty="0" smtClean="0"/>
              <a:t>                   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do</a:t>
            </a:r>
          </a:p>
          <a:p>
            <a:r>
              <a:rPr lang="cs-CZ" dirty="0" smtClean="0"/>
              <a:t>IT                                             live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3662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44466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Čti a překládej.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556792"/>
            <a:ext cx="4032448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I DON‘T LOVE…</a:t>
            </a:r>
          </a:p>
          <a:p>
            <a:pPr marL="0" indent="0">
              <a:buNone/>
            </a:pPr>
            <a:r>
              <a:rPr lang="cs-CZ" sz="3200" dirty="0" smtClean="0"/>
              <a:t>IT DOESN‘T PLAY.</a:t>
            </a:r>
          </a:p>
          <a:p>
            <a:pPr marL="0" indent="0">
              <a:buNone/>
            </a:pPr>
            <a:r>
              <a:rPr lang="cs-CZ" sz="3200" dirty="0" smtClean="0"/>
              <a:t>WE DON‘T DO HW.</a:t>
            </a:r>
          </a:p>
          <a:p>
            <a:pPr marL="0" indent="0">
              <a:buNone/>
            </a:pPr>
            <a:r>
              <a:rPr lang="cs-CZ" sz="3200" dirty="0" smtClean="0"/>
              <a:t>THEY DON‘T RUN.</a:t>
            </a:r>
          </a:p>
          <a:p>
            <a:pPr marL="0" indent="0">
              <a:buNone/>
            </a:pPr>
            <a:r>
              <a:rPr lang="cs-CZ" sz="3200" dirty="0" smtClean="0"/>
              <a:t>HE DOESN‘T JUMP.</a:t>
            </a:r>
          </a:p>
          <a:p>
            <a:pPr marL="0" indent="0">
              <a:buNone/>
            </a:pPr>
            <a:r>
              <a:rPr lang="cs-CZ" sz="3200" dirty="0" smtClean="0"/>
              <a:t>YOU DON‘T TRY…</a:t>
            </a:r>
          </a:p>
          <a:p>
            <a:pPr marL="0" indent="0">
              <a:buNone/>
            </a:pPr>
            <a:r>
              <a:rPr lang="cs-CZ" sz="3200" dirty="0" smtClean="0"/>
              <a:t>SHE DOESN‘T LIVE…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923928" y="1556792"/>
            <a:ext cx="5112568" cy="45693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NEMILUJI…</a:t>
            </a:r>
          </a:p>
          <a:p>
            <a:pPr marL="0" indent="0">
              <a:buNone/>
            </a:pPr>
            <a:r>
              <a:rPr lang="cs-CZ" sz="3200" dirty="0" smtClean="0"/>
              <a:t>NEHRAJE TO.</a:t>
            </a:r>
          </a:p>
          <a:p>
            <a:pPr marL="0" indent="0">
              <a:buNone/>
            </a:pPr>
            <a:r>
              <a:rPr lang="cs-CZ" sz="3200" dirty="0" smtClean="0"/>
              <a:t>NEDĚLÁME DOMÁCÍ ÚKOLY.</a:t>
            </a:r>
          </a:p>
          <a:p>
            <a:pPr marL="0" indent="0">
              <a:buNone/>
            </a:pPr>
            <a:r>
              <a:rPr lang="cs-CZ" sz="3200" dirty="0" smtClean="0"/>
              <a:t>(ONI) NEBĚHAJÍ.</a:t>
            </a:r>
          </a:p>
          <a:p>
            <a:pPr marL="0" indent="0">
              <a:buNone/>
            </a:pPr>
            <a:r>
              <a:rPr lang="cs-CZ" sz="3200" dirty="0" smtClean="0"/>
              <a:t>(ON) NESKÁČE.</a:t>
            </a:r>
          </a:p>
          <a:p>
            <a:pPr marL="0" indent="0">
              <a:buNone/>
            </a:pPr>
            <a:r>
              <a:rPr lang="cs-CZ" sz="3200" dirty="0" smtClean="0"/>
              <a:t>(TY) NEZKOUŠÍŠ.</a:t>
            </a:r>
          </a:p>
          <a:p>
            <a:pPr marL="0" indent="0">
              <a:buNone/>
            </a:pPr>
            <a:r>
              <a:rPr lang="cs-CZ" sz="3200" dirty="0" smtClean="0"/>
              <a:t>(ONA) NEŽIJE…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29910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44466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Doplň </a:t>
            </a:r>
            <a:r>
              <a:rPr lang="cs-CZ" sz="2400" dirty="0" err="1" smtClean="0"/>
              <a:t>don‘t</a:t>
            </a:r>
            <a:r>
              <a:rPr lang="cs-CZ" sz="2400" dirty="0" smtClean="0"/>
              <a:t> nebo </a:t>
            </a:r>
            <a:r>
              <a:rPr lang="cs-CZ" sz="2400" dirty="0" err="1" smtClean="0"/>
              <a:t>doesn‘t</a:t>
            </a:r>
            <a:r>
              <a:rPr lang="cs-CZ" sz="2400" dirty="0" smtClean="0"/>
              <a:t>. Přelož.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908720"/>
            <a:ext cx="7239000" cy="54750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YOU __________  GO TO SCHOOL.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SHE ___________ COOK EVERY DAY.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 ___________ LIKE MILK.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THEY _________ EAT ORANGES.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HE ___________ PLAY FOOTBALL.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WE ___________ LIVE IN PRAGUE.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IT ____________ SLEEP IN THE GARDEN.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77903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640960" cy="511496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800" dirty="0"/>
              <a:t>YOU </a:t>
            </a:r>
            <a:r>
              <a:rPr lang="cs-CZ" sz="2800" dirty="0" err="1" smtClean="0">
                <a:solidFill>
                  <a:srgbClr val="FF0000"/>
                </a:solidFill>
              </a:rPr>
              <a:t>don‘t</a:t>
            </a:r>
            <a:r>
              <a:rPr lang="cs-CZ" sz="2800" dirty="0" smtClean="0"/>
              <a:t> </a:t>
            </a:r>
            <a:r>
              <a:rPr lang="cs-CZ" sz="2800" dirty="0"/>
              <a:t>GO TO SCHOOL</a:t>
            </a:r>
            <a:r>
              <a:rPr lang="cs-CZ" sz="2800" dirty="0" smtClean="0"/>
              <a:t>.    </a:t>
            </a:r>
            <a:r>
              <a:rPr lang="cs-CZ" sz="2400" dirty="0" smtClean="0"/>
              <a:t>Nechodíš (nechodíte) do školy.</a:t>
            </a:r>
            <a:endParaRPr lang="cs-CZ" sz="24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SHE </a:t>
            </a:r>
            <a:r>
              <a:rPr lang="cs-CZ" sz="2800" dirty="0" err="1" smtClean="0">
                <a:solidFill>
                  <a:srgbClr val="002060"/>
                </a:solidFill>
              </a:rPr>
              <a:t>doesn‘t</a:t>
            </a:r>
            <a:r>
              <a:rPr lang="cs-CZ" sz="2800" dirty="0" smtClean="0"/>
              <a:t> COOK </a:t>
            </a:r>
            <a:r>
              <a:rPr lang="cs-CZ" sz="2800" dirty="0"/>
              <a:t>EVERY DAY</a:t>
            </a:r>
            <a:r>
              <a:rPr lang="cs-CZ" sz="2800" dirty="0" smtClean="0"/>
              <a:t>.   </a:t>
            </a:r>
            <a:r>
              <a:rPr lang="cs-CZ" sz="2400" dirty="0" smtClean="0"/>
              <a:t>(ONA) Nevaří každý den.</a:t>
            </a:r>
            <a:endParaRPr lang="cs-CZ" sz="24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I </a:t>
            </a:r>
            <a:r>
              <a:rPr lang="cs-CZ" sz="2800" dirty="0" err="1" smtClean="0">
                <a:solidFill>
                  <a:srgbClr val="FF0000"/>
                </a:solidFill>
              </a:rPr>
              <a:t>don‘t</a:t>
            </a:r>
            <a:r>
              <a:rPr lang="cs-CZ" sz="2800" dirty="0" smtClean="0"/>
              <a:t> LIKE </a:t>
            </a:r>
            <a:r>
              <a:rPr lang="cs-CZ" sz="2800" dirty="0"/>
              <a:t>MILK</a:t>
            </a:r>
            <a:r>
              <a:rPr lang="cs-CZ" sz="2800" dirty="0" smtClean="0"/>
              <a:t>.    </a:t>
            </a:r>
            <a:r>
              <a:rPr lang="cs-CZ" sz="2400" dirty="0" smtClean="0"/>
              <a:t>Nemám rád/a mléko.</a:t>
            </a:r>
            <a:endParaRPr lang="cs-CZ" sz="24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THEY </a:t>
            </a:r>
            <a:r>
              <a:rPr lang="cs-CZ" sz="2800" dirty="0" err="1" smtClean="0">
                <a:solidFill>
                  <a:srgbClr val="FF0000"/>
                </a:solidFill>
              </a:rPr>
              <a:t>don‘t</a:t>
            </a:r>
            <a:r>
              <a:rPr lang="cs-CZ" sz="2800" dirty="0" smtClean="0"/>
              <a:t> EAT ORANGES.    </a:t>
            </a:r>
            <a:r>
              <a:rPr lang="cs-CZ" sz="2400" dirty="0" smtClean="0"/>
              <a:t>(ONI) Nejí pomeranče.</a:t>
            </a:r>
            <a:endParaRPr lang="cs-CZ" sz="24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HE </a:t>
            </a:r>
            <a:r>
              <a:rPr lang="cs-CZ" sz="2800" dirty="0" err="1" smtClean="0">
                <a:solidFill>
                  <a:srgbClr val="002060"/>
                </a:solidFill>
              </a:rPr>
              <a:t>doesn‘t</a:t>
            </a:r>
            <a:r>
              <a:rPr lang="cs-CZ" sz="2800" dirty="0" smtClean="0"/>
              <a:t> </a:t>
            </a:r>
            <a:r>
              <a:rPr lang="cs-CZ" sz="2800" dirty="0"/>
              <a:t>PLAY FOOTBALL</a:t>
            </a:r>
            <a:r>
              <a:rPr lang="cs-CZ" sz="2800" dirty="0" smtClean="0"/>
              <a:t>.    </a:t>
            </a:r>
            <a:r>
              <a:rPr lang="cs-CZ" sz="2400" dirty="0" smtClean="0"/>
              <a:t>(ON) Nehraje fotbal.</a:t>
            </a:r>
            <a:endParaRPr lang="cs-CZ" sz="24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WE </a:t>
            </a:r>
            <a:r>
              <a:rPr lang="cs-CZ" sz="2800" dirty="0" err="1" smtClean="0">
                <a:solidFill>
                  <a:srgbClr val="FF0000"/>
                </a:solidFill>
              </a:rPr>
              <a:t>don‘t</a:t>
            </a:r>
            <a:r>
              <a:rPr lang="cs-CZ" sz="2800" dirty="0" smtClean="0"/>
              <a:t> </a:t>
            </a:r>
            <a:r>
              <a:rPr lang="cs-CZ" sz="2800" dirty="0"/>
              <a:t>LIVE IN PRAGUE</a:t>
            </a:r>
            <a:r>
              <a:rPr lang="cs-CZ" sz="2800" dirty="0" smtClean="0"/>
              <a:t>.    </a:t>
            </a:r>
            <a:r>
              <a:rPr lang="cs-CZ" sz="2400" dirty="0" smtClean="0"/>
              <a:t>Nežijeme v Praze.</a:t>
            </a:r>
            <a:endParaRPr lang="cs-CZ" sz="24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IT </a:t>
            </a:r>
            <a:r>
              <a:rPr lang="cs-CZ" sz="2800" dirty="0" err="1" smtClean="0">
                <a:solidFill>
                  <a:srgbClr val="002060"/>
                </a:solidFill>
              </a:rPr>
              <a:t>doesn‘t</a:t>
            </a:r>
            <a:r>
              <a:rPr lang="cs-CZ" sz="2800" dirty="0" smtClean="0"/>
              <a:t> </a:t>
            </a:r>
            <a:r>
              <a:rPr lang="cs-CZ" sz="2800" dirty="0"/>
              <a:t>SLEEP IN THE GARDEN</a:t>
            </a:r>
            <a:r>
              <a:rPr lang="cs-CZ" sz="2800" dirty="0" smtClean="0"/>
              <a:t>.   </a:t>
            </a:r>
            <a:r>
              <a:rPr lang="cs-CZ" sz="2400" dirty="0"/>
              <a:t>(ONO</a:t>
            </a:r>
            <a:r>
              <a:rPr lang="cs-CZ" sz="2400"/>
              <a:t>) </a:t>
            </a:r>
            <a:r>
              <a:rPr lang="cs-CZ" sz="2400" smtClean="0"/>
              <a:t>Nespává </a:t>
            </a:r>
            <a:r>
              <a:rPr lang="cs-CZ" sz="2400" dirty="0"/>
              <a:t>v </a:t>
            </a:r>
            <a:r>
              <a:rPr lang="cs-CZ" sz="2400" dirty="0" smtClean="0"/>
              <a:t>zahradě.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1505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767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Spojování – „čti a překládej“ – </a:t>
            </a:r>
            <a:r>
              <a:rPr lang="cs-CZ" sz="2000" dirty="0" smtClean="0"/>
              <a:t>různé varianty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8064896" cy="4846320"/>
          </a:xfrm>
        </p:spPr>
        <p:txBody>
          <a:bodyPr/>
          <a:lstStyle/>
          <a:p>
            <a:r>
              <a:rPr lang="cs-CZ" dirty="0" smtClean="0"/>
              <a:t>I, </a:t>
            </a:r>
            <a:r>
              <a:rPr lang="cs-CZ" dirty="0" err="1" smtClean="0"/>
              <a:t>you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+</a:t>
            </a:r>
          </a:p>
          <a:p>
            <a:endParaRPr lang="cs-CZ" dirty="0"/>
          </a:p>
          <a:p>
            <a:r>
              <a:rPr lang="cs-CZ" dirty="0" err="1" smtClean="0"/>
              <a:t>don‘t</a:t>
            </a:r>
            <a:r>
              <a:rPr lang="cs-CZ" dirty="0" smtClean="0"/>
              <a:t> + </a:t>
            </a:r>
            <a:r>
              <a:rPr lang="cs-CZ" dirty="0" err="1" smtClean="0"/>
              <a:t>like</a:t>
            </a:r>
            <a:r>
              <a:rPr lang="cs-CZ" dirty="0" smtClean="0"/>
              <a:t>, play, go, </a:t>
            </a:r>
            <a:r>
              <a:rPr lang="cs-CZ" dirty="0" err="1" smtClean="0"/>
              <a:t>read</a:t>
            </a:r>
            <a:r>
              <a:rPr lang="cs-CZ" dirty="0" smtClean="0"/>
              <a:t>, </a:t>
            </a:r>
            <a:r>
              <a:rPr lang="cs-CZ" dirty="0" err="1" smtClean="0"/>
              <a:t>sit</a:t>
            </a:r>
            <a:r>
              <a:rPr lang="cs-CZ" dirty="0" smtClean="0"/>
              <a:t>, </a:t>
            </a:r>
            <a:r>
              <a:rPr lang="cs-CZ" dirty="0" err="1" smtClean="0"/>
              <a:t>watch</a:t>
            </a:r>
            <a:r>
              <a:rPr lang="cs-CZ" dirty="0" smtClean="0"/>
              <a:t> TV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„nemít rád, nehrát, nechodit, nečíst, nesedět, nesledovat TV“</a:t>
            </a:r>
          </a:p>
          <a:p>
            <a:pPr marL="0" indent="0">
              <a:buNone/>
            </a:pPr>
            <a:endParaRPr lang="cs-CZ" sz="2000" dirty="0"/>
          </a:p>
          <a:p>
            <a:r>
              <a:rPr lang="cs-CZ" dirty="0"/>
              <a:t>h</a:t>
            </a:r>
            <a:r>
              <a:rPr lang="cs-CZ" dirty="0" smtClean="0"/>
              <a:t>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+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/>
              <a:t>d</a:t>
            </a:r>
            <a:r>
              <a:rPr lang="cs-CZ" dirty="0" err="1" smtClean="0"/>
              <a:t>oesn‘t</a:t>
            </a:r>
            <a:r>
              <a:rPr lang="cs-CZ" dirty="0" smtClean="0"/>
              <a:t> + </a:t>
            </a:r>
            <a:r>
              <a:rPr lang="cs-CZ" dirty="0" err="1" smtClean="0"/>
              <a:t>sleep</a:t>
            </a:r>
            <a:r>
              <a:rPr lang="cs-CZ" dirty="0" smtClean="0"/>
              <a:t>, </a:t>
            </a:r>
            <a:r>
              <a:rPr lang="cs-CZ" dirty="0" err="1" smtClean="0"/>
              <a:t>eat</a:t>
            </a:r>
            <a:r>
              <a:rPr lang="cs-CZ" dirty="0" smtClean="0"/>
              <a:t>, drink, </a:t>
            </a:r>
            <a:r>
              <a:rPr lang="cs-CZ" dirty="0" err="1" smtClean="0"/>
              <a:t>work</a:t>
            </a:r>
            <a:r>
              <a:rPr lang="cs-CZ" dirty="0" smtClean="0"/>
              <a:t>, do, live</a:t>
            </a:r>
          </a:p>
          <a:p>
            <a:pPr marL="0" indent="0">
              <a:buNone/>
            </a:pPr>
            <a:r>
              <a:rPr lang="cs-CZ" sz="2000" dirty="0" smtClean="0"/>
              <a:t>„nespat, nejíst, nepít, nepracovat, nedělat, nežít“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21582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388</TotalTime>
  <Words>363</Words>
  <Application>Microsoft Office PowerPoint</Application>
  <PresentationFormat>Předvádění na obrazovce (4:3)</PresentationFormat>
  <Paragraphs>81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ZŠP a ZŠS Uherský Brod  projekt č. CZ.1.07/1.4.00/21.0961  Angličtina pro 2. stupeň Č. DUMu:  VY_22_INOVACE_30_don‘t, doesn‘t </vt:lpstr>
      <vt:lpstr>Anotace: Prezentace slouží k výuce a procvičení dané gramatiky.                 Je určena žákům 9. ročníku.                 VM byl vytvořen v červnu 2012.</vt:lpstr>
      <vt:lpstr>Přítomný čas prostý - zápor</vt:lpstr>
      <vt:lpstr>Pamatuj! Čti a překládej.</vt:lpstr>
      <vt:lpstr>Pamatuj! Čti a překládej!</vt:lpstr>
      <vt:lpstr>Čti a překládej.</vt:lpstr>
      <vt:lpstr>Doplň don‘t nebo doesn‘t. Přelož.</vt:lpstr>
      <vt:lpstr>ŘEŠENÍ</vt:lpstr>
      <vt:lpstr>Spojování – „čti a překládej“ – různé varianty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Angličtina pro 2. stupeň Č. DUMu:  VY_22_INOVACE_30_BAR</dc:title>
  <dc:creator>PC-1SLG</dc:creator>
  <cp:lastModifiedBy>PC-1SLG</cp:lastModifiedBy>
  <cp:revision>17</cp:revision>
  <dcterms:created xsi:type="dcterms:W3CDTF">2012-06-09T18:33:03Z</dcterms:created>
  <dcterms:modified xsi:type="dcterms:W3CDTF">2012-06-22T02:48:44Z</dcterms:modified>
</cp:coreProperties>
</file>