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AD582B7-D8AF-4DF4-90B5-4105D0F46AB5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857232"/>
            <a:ext cx="7851648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Pravidla pro vytváření výkresové dokumentace  součásti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714620"/>
            <a:ext cx="7854696" cy="1752600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dirty="0" smtClean="0"/>
              <a:t>Rámeček, rohové razítko, součást, </a:t>
            </a:r>
          </a:p>
          <a:p>
            <a:pPr algn="ctr"/>
            <a:r>
              <a:rPr lang="cs-CZ" dirty="0" smtClean="0"/>
              <a:t>pohledy, kótování, tolerance, </a:t>
            </a:r>
          </a:p>
          <a:p>
            <a:pPr algn="ctr"/>
            <a:r>
              <a:rPr lang="cs-CZ" dirty="0" smtClean="0"/>
              <a:t>doplňkový text, drsnosti.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Část 1.</a:t>
            </a:r>
            <a:endParaRPr lang="cs-CZ" dirty="0"/>
          </a:p>
        </p:txBody>
      </p:sp>
      <p:pic>
        <p:nvPicPr>
          <p:cNvPr id="2150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2500306"/>
            <a:ext cx="1857388" cy="2627304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268994" cy="19478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4" descr="C:\Program Files (x86)\Microsoft Office\MEDIA\CAGCAT10\j029198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3071810"/>
            <a:ext cx="1807769" cy="1913839"/>
          </a:xfrm>
          <a:prstGeom prst="rect">
            <a:avLst/>
          </a:prstGeom>
          <a:noFill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5286388"/>
            <a:ext cx="7473984" cy="1422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714620"/>
            <a:ext cx="7851648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Rámeček – od okraje </a:t>
            </a:r>
            <a:r>
              <a:rPr lang="cs-CZ" dirty="0" smtClean="0"/>
              <a:t>formátu A4, A3, A2 atd. </a:t>
            </a:r>
            <a:br>
              <a:rPr lang="cs-CZ" dirty="0" smtClean="0"/>
            </a:br>
            <a:r>
              <a:rPr lang="cs-CZ" dirty="0" smtClean="0"/>
              <a:t>bude </a:t>
            </a:r>
            <a:r>
              <a:rPr lang="cs-CZ" dirty="0" smtClean="0"/>
              <a:t>5 - 10 mm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4714884"/>
            <a:ext cx="1485900" cy="19240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52" name="Picture 4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4929198"/>
            <a:ext cx="1829714" cy="156545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3143248"/>
            <a:ext cx="7858180" cy="182880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6700" dirty="0" smtClean="0"/>
              <a:t>Rohové razítko</a:t>
            </a:r>
            <a:r>
              <a:rPr lang="cs-CZ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na formátu </a:t>
            </a:r>
            <a:r>
              <a:rPr lang="cs-CZ" sz="4400" dirty="0" smtClean="0"/>
              <a:t>A4</a:t>
            </a:r>
            <a:r>
              <a:rPr lang="cs-CZ" sz="4000" dirty="0" smtClean="0"/>
              <a:t>, 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výška 65mm, šířka kopíruje rámeček, technické písmo – výška 5mm</a:t>
            </a:r>
            <a:r>
              <a:rPr lang="cs-CZ" sz="4000" dirty="0" smtClean="0"/>
              <a:t>.</a:t>
            </a:r>
            <a:br>
              <a:rPr lang="cs-CZ" sz="4000" dirty="0" smtClean="0"/>
            </a:br>
            <a:r>
              <a:rPr lang="cs-CZ" sz="4000" dirty="0" smtClean="0"/>
              <a:t> U větších formátů bude v levém dolním </a:t>
            </a:r>
            <a:r>
              <a:rPr lang="cs-CZ" sz="4000" dirty="0" smtClean="0"/>
              <a:t>rohu.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4286256"/>
            <a:ext cx="7854696" cy="1752600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i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razítka: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1. materiál 2. pozice 3. název 4. měřítko </a:t>
            </a:r>
          </a:p>
          <a:p>
            <a:pPr algn="ctr"/>
            <a:r>
              <a:rPr lang="cs-CZ" dirty="0" smtClean="0"/>
              <a:t>5. počet kusů 6. rozměry polotovaru 7. rozměry obrobku </a:t>
            </a:r>
          </a:p>
          <a:p>
            <a:pPr algn="ctr"/>
            <a:r>
              <a:rPr lang="cs-CZ" dirty="0" smtClean="0"/>
              <a:t>8. jméno autora 9. datum schválení 10. název stroje, číslo výrobku</a:t>
            </a:r>
          </a:p>
          <a:p>
            <a:pPr algn="l"/>
            <a:r>
              <a:rPr lang="cs-CZ" i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Dopisuje se:</a:t>
            </a:r>
            <a:r>
              <a:rPr lang="cs-CZ" dirty="0" smtClean="0"/>
              <a:t> změny ve výkrese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62" y="5302250"/>
            <a:ext cx="364333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1538" y="357166"/>
            <a:ext cx="2565236" cy="118585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Součást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571612"/>
            <a:ext cx="7854696" cy="1752600"/>
          </a:xfrm>
        </p:spPr>
        <p:txBody>
          <a:bodyPr>
            <a:normAutofit fontScale="92500"/>
          </a:bodyPr>
          <a:lstStyle/>
          <a:p>
            <a:pPr lvl="0" algn="l">
              <a:buFont typeface="Wingdings" pitchFamily="2" charset="2"/>
              <a:buChar char="Ø"/>
            </a:pPr>
            <a:r>
              <a:rPr lang="cs-CZ" dirty="0" smtClean="0"/>
              <a:t> Kreslíme do plochy výkresu vyváženě, </a:t>
            </a:r>
          </a:p>
          <a:p>
            <a:pPr lvl="0" algn="l">
              <a:buFont typeface="Wingdings" pitchFamily="2" charset="2"/>
              <a:buChar char="Ø"/>
            </a:pPr>
            <a:r>
              <a:rPr lang="cs-CZ" dirty="0" smtClean="0"/>
              <a:t> pokud kreslíme v jednom pohledu, kreslíme na střed,</a:t>
            </a:r>
          </a:p>
          <a:p>
            <a:pPr lvl="0" algn="l">
              <a:buFont typeface="Wingdings" pitchFamily="2" charset="2"/>
              <a:buChar char="Ø"/>
            </a:pPr>
            <a:r>
              <a:rPr lang="cs-CZ" dirty="0" smtClean="0"/>
              <a:t> více pohledů rozvrhnout do plochy s ohledem na kótování.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3286124"/>
            <a:ext cx="3578286" cy="3214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2928934"/>
            <a:ext cx="3582979" cy="3714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500042"/>
            <a:ext cx="2571768" cy="971544"/>
          </a:xfrm>
        </p:spPr>
        <p:txBody>
          <a:bodyPr/>
          <a:lstStyle/>
          <a:p>
            <a:r>
              <a:rPr lang="cs-CZ" dirty="0" smtClean="0"/>
              <a:t>Pohledy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500174"/>
            <a:ext cx="7854696" cy="1752600"/>
          </a:xfrm>
        </p:spPr>
        <p:txBody>
          <a:bodyPr>
            <a:noAutofit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3200" dirty="0" smtClean="0"/>
              <a:t> </a:t>
            </a:r>
            <a:r>
              <a:rPr lang="cs-CZ" sz="2800" dirty="0" smtClean="0"/>
              <a:t>Volíme podle složitosti obrobku, </a:t>
            </a:r>
          </a:p>
          <a:p>
            <a:pPr algn="l">
              <a:buFont typeface="Wingdings" pitchFamily="2" charset="2"/>
              <a:buChar char="Ø"/>
            </a:pPr>
            <a:r>
              <a:rPr lang="cs-CZ" sz="2800" dirty="0" smtClean="0"/>
              <a:t> obvykle se součást kreslí maximálně do tří pohledů, často stačí i jeden pohled, </a:t>
            </a:r>
          </a:p>
          <a:p>
            <a:pPr algn="l">
              <a:buFont typeface="Wingdings" pitchFamily="2" charset="2"/>
              <a:buChar char="Ø"/>
            </a:pPr>
            <a:r>
              <a:rPr lang="cs-CZ" sz="2800" dirty="0" smtClean="0"/>
              <a:t>pozor:   při kótování více pohledů se každý rozměr kótuje jen jednou, </a:t>
            </a:r>
          </a:p>
          <a:p>
            <a:pPr algn="l"/>
            <a:r>
              <a:rPr lang="cs-CZ" sz="2800" dirty="0" smtClean="0"/>
              <a:t>nesmí se opakovat kóta </a:t>
            </a:r>
          </a:p>
          <a:p>
            <a:pPr algn="l"/>
            <a:r>
              <a:rPr lang="cs-CZ" sz="2800" dirty="0" smtClean="0"/>
              <a:t>ke stejné délce, </a:t>
            </a:r>
          </a:p>
          <a:p>
            <a:pPr algn="l"/>
            <a:r>
              <a:rPr lang="cs-CZ" sz="2800" dirty="0" smtClean="0"/>
              <a:t>(častá chyba žáků).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3643314"/>
            <a:ext cx="4357686" cy="3082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24" y="357166"/>
            <a:ext cx="2741478" cy="1057284"/>
          </a:xfrm>
        </p:spPr>
        <p:txBody>
          <a:bodyPr/>
          <a:lstStyle/>
          <a:p>
            <a:r>
              <a:rPr lang="cs-CZ" dirty="0" smtClean="0"/>
              <a:t>Kótování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500174"/>
            <a:ext cx="7854696" cy="1752600"/>
          </a:xfrm>
        </p:spPr>
        <p:txBody>
          <a:bodyPr>
            <a:normAutofit lnSpcReduction="10000"/>
          </a:bodyPr>
          <a:lstStyle/>
          <a:p>
            <a:pPr lvl="0" algn="l">
              <a:buFont typeface="Wingdings" pitchFamily="2" charset="2"/>
              <a:buChar char="Ø"/>
            </a:pPr>
            <a:r>
              <a:rPr lang="cs-CZ" sz="2800" dirty="0" smtClean="0"/>
              <a:t> </a:t>
            </a:r>
            <a:r>
              <a:rPr lang="cs-CZ" sz="2800" dirty="0" smtClean="0"/>
              <a:t>Musí </a:t>
            </a:r>
            <a:r>
              <a:rPr lang="cs-CZ" sz="2800" dirty="0" smtClean="0"/>
              <a:t>být přehledné, </a:t>
            </a:r>
          </a:p>
          <a:p>
            <a:pPr lvl="0" algn="l">
              <a:buFont typeface="Wingdings" pitchFamily="2" charset="2"/>
              <a:buChar char="Ø"/>
            </a:pPr>
            <a:r>
              <a:rPr lang="cs-CZ" sz="2800" dirty="0" smtClean="0"/>
              <a:t> nesmí chybět rozměry – jinak se součást stává nevyrobitelnou ve výrobě. Komplikace, která se musí dodatečně konzultovat s výrobcem. 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928662" y="3429000"/>
            <a:ext cx="2993864" cy="900106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56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tint val="90000"/>
                  <a:satMod val="12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352800"/>
            <a:ext cx="4438650" cy="3505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4104" name="Group 8"/>
          <p:cNvGrpSpPr>
            <a:grpSpLocks/>
          </p:cNvGrpSpPr>
          <p:nvPr/>
        </p:nvGrpSpPr>
        <p:grpSpPr bwMode="auto">
          <a:xfrm>
            <a:off x="4643438" y="3000372"/>
            <a:ext cx="4257675" cy="3629025"/>
            <a:chOff x="1632" y="1248"/>
            <a:chExt cx="2682" cy="2286"/>
          </a:xfrm>
        </p:grpSpPr>
        <p:sp>
          <p:nvSpPr>
            <p:cNvPr id="4105" name="Gear"/>
            <p:cNvSpPr>
              <a:spLocks noEditPoints="1" noChangeArrowheads="1"/>
            </p:cNvSpPr>
            <p:nvPr/>
          </p:nvSpPr>
          <p:spPr bwMode="auto">
            <a:xfrm>
              <a:off x="3119" y="1248"/>
              <a:ext cx="1195" cy="1048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  <p:sp>
          <p:nvSpPr>
            <p:cNvPr id="4106" name="AutoShape 10"/>
            <p:cNvSpPr>
              <a:spLocks noEditPoints="1" noChangeArrowheads="1"/>
            </p:cNvSpPr>
            <p:nvPr/>
          </p:nvSpPr>
          <p:spPr bwMode="auto">
            <a:xfrm>
              <a:off x="1632" y="1680"/>
              <a:ext cx="1429" cy="1253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  <p:sp>
          <p:nvSpPr>
            <p:cNvPr id="4107" name="AutoShape 11"/>
            <p:cNvSpPr>
              <a:spLocks noEditPoints="1" noChangeArrowheads="1"/>
            </p:cNvSpPr>
            <p:nvPr/>
          </p:nvSpPr>
          <p:spPr bwMode="auto">
            <a:xfrm>
              <a:off x="2559" y="2142"/>
              <a:ext cx="1588" cy="1392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571480"/>
            <a:ext cx="6527692" cy="1828800"/>
          </a:xfrm>
        </p:spPr>
        <p:txBody>
          <a:bodyPr/>
          <a:lstStyle/>
          <a:p>
            <a:pPr lvl="0"/>
            <a:r>
              <a:rPr lang="cs-CZ" dirty="0" smtClean="0"/>
              <a:t>Tolerance a lícování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1928802"/>
            <a:ext cx="8211886" cy="4071966"/>
          </a:xfrm>
        </p:spPr>
        <p:txBody>
          <a:bodyPr>
            <a:normAutofit/>
          </a:bodyPr>
          <a:lstStyle/>
          <a:p>
            <a:pPr lvl="0" algn="l">
              <a:buFont typeface="Wingdings" pitchFamily="2" charset="2"/>
              <a:buChar char="Ø"/>
            </a:pPr>
            <a:r>
              <a:rPr lang="cs-CZ" sz="35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Tolerance</a:t>
            </a:r>
            <a:r>
              <a:rPr lang="cs-CZ" sz="3500" dirty="0" smtClean="0"/>
              <a:t> - se píší vpravo v horní části textu rozměru kóty, obvykle 2,5 – 3 mm vysoký. </a:t>
            </a:r>
          </a:p>
          <a:p>
            <a:pPr lvl="0" algn="l">
              <a:buFont typeface="Wingdings" pitchFamily="2" charset="2"/>
              <a:buChar char="Ø"/>
            </a:pPr>
            <a:r>
              <a:rPr lang="cs-CZ" sz="35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Lícování</a:t>
            </a:r>
            <a:r>
              <a:rPr lang="cs-CZ" sz="3500" dirty="0" smtClean="0"/>
              <a:t> – toleranční značka se píše za text rozměru kóty stejné výšky. 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4857760"/>
            <a:ext cx="1858165" cy="1814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6" y="4786322"/>
            <a:ext cx="3059113" cy="2071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8148" y="1428736"/>
            <a:ext cx="1144188" cy="2214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28992" y="4929198"/>
            <a:ext cx="1800229" cy="17261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15140" y="1428736"/>
            <a:ext cx="1000132" cy="4681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571480"/>
            <a:ext cx="5527560" cy="1128722"/>
          </a:xfrm>
        </p:spPr>
        <p:txBody>
          <a:bodyPr/>
          <a:lstStyle/>
          <a:p>
            <a:r>
              <a:rPr lang="cs-CZ" dirty="0" smtClean="0"/>
              <a:t>Doplňovací text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928802"/>
            <a:ext cx="7854696" cy="1752600"/>
          </a:xfrm>
        </p:spPr>
        <p:txBody>
          <a:bodyPr/>
          <a:lstStyle/>
          <a:p>
            <a:pPr lvl="0" algn="l">
              <a:buFont typeface="Wingdings" pitchFamily="2" charset="2"/>
              <a:buChar char="Ø"/>
            </a:pPr>
            <a:r>
              <a:rPr lang="cs-CZ" sz="3600" dirty="0" smtClean="0"/>
              <a:t>P</a:t>
            </a:r>
            <a:r>
              <a:rPr lang="cs-CZ" sz="3600" dirty="0" smtClean="0"/>
              <a:t>íše </a:t>
            </a:r>
            <a:r>
              <a:rPr lang="cs-CZ" sz="3600" dirty="0" smtClean="0"/>
              <a:t>se nad rohové razítko – nejčastěji obsahuje předepsanou normu, sražení hran, tepelné zpracování atd.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4643446"/>
            <a:ext cx="4643470" cy="195491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147" name="Picture 3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5852" y="4071942"/>
            <a:ext cx="1795882" cy="18333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428604"/>
            <a:ext cx="7456386" cy="1343036"/>
          </a:xfrm>
        </p:spPr>
        <p:txBody>
          <a:bodyPr>
            <a:normAutofit/>
          </a:bodyPr>
          <a:lstStyle/>
          <a:p>
            <a:r>
              <a:rPr lang="cs-CZ" dirty="0" smtClean="0"/>
              <a:t>Drsnost – jakost povrchu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857364"/>
            <a:ext cx="7854696" cy="2286016"/>
          </a:xfrm>
        </p:spPr>
        <p:txBody>
          <a:bodyPr>
            <a:noAutofit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dirty="0" smtClean="0"/>
              <a:t>Předepisujeme </a:t>
            </a:r>
            <a:r>
              <a:rPr lang="cs-CZ" sz="2400" dirty="0" smtClean="0"/>
              <a:t>podle funkce součásti, především jejich ploch.</a:t>
            </a:r>
          </a:p>
          <a:p>
            <a:pPr algn="l">
              <a:buFont typeface="Wingdings" pitchFamily="2" charset="2"/>
              <a:buChar char="Ø"/>
            </a:pPr>
            <a:r>
              <a:rPr lang="cs-CZ" sz="2400" dirty="0" smtClean="0"/>
              <a:t>Nezapomenout doplnit i celkovou drsnost, kterou neuvedeme na obrobku – nejčastěji to bývá ta, která je nejvíce zastoupena na obrobku. </a:t>
            </a:r>
          </a:p>
          <a:p>
            <a:pPr algn="l">
              <a:buFont typeface="Wingdings" pitchFamily="2" charset="2"/>
              <a:buChar char="Ø"/>
            </a:pPr>
            <a:r>
              <a:rPr lang="cs-CZ" sz="2400" dirty="0" smtClean="0"/>
              <a:t>Označuje se nad rohové razítko, nebo podle starého značení do pravého horního rohu výkresu.</a:t>
            </a:r>
            <a:endParaRPr lang="cs-CZ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4643446"/>
            <a:ext cx="3000396" cy="2056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4643446"/>
            <a:ext cx="3071802" cy="201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928670"/>
            <a:ext cx="5956188" cy="985846"/>
          </a:xfrm>
        </p:spPr>
        <p:txBody>
          <a:bodyPr/>
          <a:lstStyle/>
          <a:p>
            <a:r>
              <a:rPr lang="cs-CZ" dirty="0" smtClean="0"/>
              <a:t>Typizované součásti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214554"/>
            <a:ext cx="7854696" cy="1752600"/>
          </a:xfrm>
        </p:spPr>
        <p:txBody>
          <a:bodyPr>
            <a:noAutofit/>
          </a:bodyPr>
          <a:lstStyle/>
          <a:p>
            <a:pPr lvl="0" algn="l"/>
            <a:r>
              <a:rPr lang="cs-CZ" sz="3200" dirty="0" smtClean="0"/>
              <a:t>Se do výkresu součásti nekreslí, jsou již vytvořeny dle norem, jako je např. ČSN, ISO. Ty si již objednáváme hotové, jedná se např. o šrouby, matice, podložky, ložiska, pera atd.  </a:t>
            </a:r>
            <a:endParaRPr lang="cs-CZ" sz="3200" b="1" dirty="0" smtClean="0"/>
          </a:p>
          <a:p>
            <a:pPr lvl="0" algn="l"/>
            <a:r>
              <a:rPr lang="cs-CZ" sz="3200" b="1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Pozor:</a:t>
            </a:r>
            <a:r>
              <a:rPr lang="cs-CZ" sz="3200" b="1" dirty="0" smtClean="0"/>
              <a:t>  Kreslíme je, ale do sestavy.</a:t>
            </a:r>
            <a:endParaRPr lang="cs-CZ" sz="3200" dirty="0" smtClean="0"/>
          </a:p>
          <a:p>
            <a:pPr lvl="0"/>
            <a:r>
              <a:rPr lang="cs-CZ" sz="3200" dirty="0" smtClean="0"/>
              <a:t> </a:t>
            </a:r>
          </a:p>
          <a:p>
            <a:endParaRPr lang="cs-CZ" sz="3200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5000636"/>
            <a:ext cx="1085850" cy="923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5214950"/>
            <a:ext cx="1200151" cy="10001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0" y="5357826"/>
            <a:ext cx="1425717" cy="12239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3570" y="5143512"/>
            <a:ext cx="1298345" cy="12858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768" y="4929198"/>
            <a:ext cx="1339563" cy="10525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928670"/>
            <a:ext cx="2455726" cy="9858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1538" y="2071678"/>
            <a:ext cx="6858000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indent="-274320">
              <a:buClr>
                <a:schemeClr val="accent3"/>
              </a:buClr>
              <a:defRPr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indent="-274320" algn="ctr">
              <a:buClr>
                <a:schemeClr val="accent3"/>
              </a:buClr>
              <a:defRPr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Tato prezentace je určena k výkladu o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pravidlech technického kreslení.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 předmětu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technické kreslení nebo technická dokumentace pro strojírenské obory.</a:t>
            </a:r>
            <a:endParaRPr lang="cs-CZ" sz="3200" dirty="0" smtClean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642918"/>
            <a:ext cx="5072098" cy="985846"/>
          </a:xfrm>
        </p:spPr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2071678"/>
            <a:ext cx="7854696" cy="175260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latin typeface="Calibri" pitchFamily="34" charset="0"/>
              </a:rPr>
              <a:t>DRASLÍK, František. </a:t>
            </a:r>
            <a:r>
              <a:rPr lang="cs-CZ" sz="1800" i="1" dirty="0" smtClean="0">
                <a:latin typeface="Calibri" pitchFamily="34" charset="0"/>
              </a:rPr>
              <a:t>Technické kreslení podle mezinárodních norem I.</a:t>
            </a:r>
            <a:r>
              <a:rPr lang="cs-CZ" sz="1800" dirty="0" smtClean="0">
                <a:latin typeface="Calibri" pitchFamily="34" charset="0"/>
              </a:rPr>
              <a:t> Ostrava: </a:t>
            </a:r>
            <a:r>
              <a:rPr lang="cs-CZ" sz="1800" dirty="0" err="1" smtClean="0">
                <a:latin typeface="Calibri" pitchFamily="34" charset="0"/>
              </a:rPr>
              <a:t>Montanex</a:t>
            </a:r>
            <a:r>
              <a:rPr lang="cs-CZ" sz="1800" dirty="0" smtClean="0">
                <a:latin typeface="Calibri" pitchFamily="34" charset="0"/>
              </a:rPr>
              <a:t>, spol. s r.o., 1994. ISBN 80-85780-10-0.  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 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AUTODESK INVENTOR 2008. Autodesk, </a:t>
            </a:r>
            <a:r>
              <a:rPr lang="cs-CZ" sz="1800" dirty="0" err="1" smtClean="0">
                <a:latin typeface="Calibri" pitchFamily="34" charset="0"/>
              </a:rPr>
              <a:t>Inc</a:t>
            </a:r>
            <a:r>
              <a:rPr lang="cs-CZ" sz="1800" dirty="0" smtClean="0">
                <a:latin typeface="Calibri" pitchFamily="34" charset="0"/>
              </a:rPr>
              <a:t>. 111 </a:t>
            </a:r>
            <a:r>
              <a:rPr lang="cs-CZ" sz="1800" dirty="0" err="1" smtClean="0">
                <a:latin typeface="Calibri" pitchFamily="34" charset="0"/>
              </a:rPr>
              <a:t>Mcinnis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Parkway</a:t>
            </a:r>
            <a:r>
              <a:rPr lang="cs-CZ" sz="1800" dirty="0" smtClean="0">
                <a:latin typeface="Calibri" pitchFamily="34" charset="0"/>
              </a:rPr>
              <a:t>, San Rafael, Kalifornia 94903 USA, Autodesk 2007. 52712-290000-5000A.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 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ŠVERCL, Josef, Technické kreslení a deskriptivní geometrie pro školu a praxi. Vydalo nakladatelství SCENIKA, </a:t>
            </a:r>
            <a:r>
              <a:rPr lang="cs-CZ" sz="1800" dirty="0" err="1" smtClean="0">
                <a:latin typeface="Calibri" pitchFamily="34" charset="0"/>
              </a:rPr>
              <a:t>spol.s.r.o</a:t>
            </a:r>
            <a:r>
              <a:rPr lang="cs-CZ" sz="1800" dirty="0" smtClean="0">
                <a:latin typeface="Calibri" pitchFamily="34" charset="0"/>
              </a:rPr>
              <a:t>. Praha 5, Smíchov, ISBN 80-7183-297-9.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  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JANYŠ, Bohumil, GLANC, František. </a:t>
            </a:r>
            <a:r>
              <a:rPr lang="cs-CZ" sz="1800" i="1" dirty="0" smtClean="0">
                <a:latin typeface="Calibri" pitchFamily="34" charset="0"/>
              </a:rPr>
              <a:t>Kapesní dílenské tabulky</a:t>
            </a:r>
            <a:r>
              <a:rPr lang="cs-CZ" sz="1800" dirty="0" smtClean="0">
                <a:latin typeface="Calibri" pitchFamily="34" charset="0"/>
              </a:rPr>
              <a:t>. Druhé přepracované vydání. Praha: SNTL – Nakladatelství technické literatury, 1967. ISBN 04-261-66.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 </a:t>
            </a:r>
          </a:p>
          <a:p>
            <a:pPr algn="l">
              <a:defRPr/>
            </a:pPr>
            <a:endParaRPr lang="cs-CZ" sz="1800" dirty="0" smtClean="0">
              <a:latin typeface="+mj-lt"/>
            </a:endParaRPr>
          </a:p>
          <a:p>
            <a:pPr algn="l"/>
            <a:endParaRPr lang="cs-CZ" sz="1800" dirty="0">
              <a:latin typeface="+mj-l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857232"/>
            <a:ext cx="5072098" cy="9858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Identifikační údaje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714488"/>
            <a:ext cx="7854696" cy="1752600"/>
          </a:xfrm>
        </p:spPr>
        <p:txBody>
          <a:bodyPr>
            <a:noAutofit/>
          </a:bodyPr>
          <a:lstStyle/>
          <a:p>
            <a:pPr marL="274320" indent="-274320">
              <a:buFont typeface="Wingdings 2"/>
              <a:buChar char=""/>
              <a:defRPr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Autor: Jan </a:t>
            </a:r>
            <a:r>
              <a:rPr lang="cs-CZ" sz="1800" dirty="0" err="1" smtClean="0">
                <a:latin typeface="+mj-lt"/>
              </a:rPr>
              <a:t>Elsner</a:t>
            </a:r>
            <a:endParaRPr lang="cs-CZ" sz="1800" dirty="0" smtClean="0">
              <a:latin typeface="+mj-lt"/>
            </a:endParaRP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Vytvořeno dne: </a:t>
            </a:r>
            <a:r>
              <a:rPr lang="cs-CZ" sz="1800" dirty="0" smtClean="0">
                <a:latin typeface="+mj-lt"/>
              </a:rPr>
              <a:t>5</a:t>
            </a:r>
            <a:r>
              <a:rPr lang="cs-CZ" sz="1800" dirty="0" smtClean="0">
                <a:latin typeface="+mj-lt"/>
              </a:rPr>
              <a:t>.10. </a:t>
            </a:r>
            <a:r>
              <a:rPr lang="cs-CZ" sz="1800" dirty="0" smtClean="0">
                <a:latin typeface="+mj-lt"/>
              </a:rPr>
              <a:t>2012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err="1" smtClean="0">
                <a:latin typeface="+mj-lt"/>
              </a:rPr>
              <a:t>Odpilotováno</a:t>
            </a:r>
            <a:r>
              <a:rPr lang="cs-CZ" sz="1800" dirty="0" smtClean="0">
                <a:latin typeface="+mj-lt"/>
              </a:rPr>
              <a:t> dne: </a:t>
            </a:r>
            <a:r>
              <a:rPr lang="cs-CZ" sz="1800" dirty="0" smtClean="0">
                <a:latin typeface="+mj-lt"/>
              </a:rPr>
              <a:t>10.10</a:t>
            </a:r>
            <a:r>
              <a:rPr lang="cs-CZ" sz="1800" dirty="0" smtClean="0">
                <a:latin typeface="+mj-lt"/>
              </a:rPr>
              <a:t>. 2012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Ve třídě: </a:t>
            </a:r>
            <a:r>
              <a:rPr lang="cs-CZ" sz="1800" dirty="0" smtClean="0">
                <a:latin typeface="+mj-lt"/>
              </a:rPr>
              <a:t>3.B</a:t>
            </a:r>
            <a:endParaRPr lang="cs-CZ" sz="1800" dirty="0" smtClean="0">
              <a:latin typeface="+mj-lt"/>
            </a:endParaRP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Vzdělávací oblast: </a:t>
            </a:r>
            <a:r>
              <a:rPr lang="cs-CZ" sz="1800" dirty="0" smtClean="0">
                <a:latin typeface="+mj-lt"/>
              </a:rPr>
              <a:t>Technické kreslení</a:t>
            </a:r>
            <a:endParaRPr lang="cs-CZ" sz="1800" dirty="0" smtClean="0">
              <a:latin typeface="+mj-lt"/>
            </a:endParaRP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Vzdělávací obor: </a:t>
            </a:r>
            <a:r>
              <a:rPr lang="cs-CZ" sz="1800" dirty="0" smtClean="0">
                <a:latin typeface="+mj-lt"/>
              </a:rPr>
              <a:t>Mechanik seřizovač</a:t>
            </a:r>
            <a:endParaRPr lang="cs-CZ" sz="1800" dirty="0" smtClean="0">
              <a:latin typeface="+mj-lt"/>
            </a:endParaRP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Tematický okruh: </a:t>
            </a:r>
            <a:r>
              <a:rPr lang="cs-CZ" sz="1800" dirty="0" smtClean="0">
                <a:latin typeface="+mj-lt"/>
              </a:rPr>
              <a:t>Výkresová dokumentace</a:t>
            </a:r>
            <a:endParaRPr lang="cs-CZ" sz="1800" dirty="0" smtClean="0">
              <a:latin typeface="+mj-lt"/>
            </a:endParaRP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Téma: </a:t>
            </a:r>
            <a:r>
              <a:rPr lang="cs-CZ" sz="1800" dirty="0" smtClean="0">
                <a:latin typeface="+mj-lt"/>
              </a:rPr>
              <a:t>Pravidla pro vytváření výkresové dokumentace  </a:t>
            </a:r>
            <a:r>
              <a:rPr lang="cs-CZ" sz="1800" dirty="0" smtClean="0">
                <a:latin typeface="+mj-lt"/>
              </a:rPr>
              <a:t>součásti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Klíčová </a:t>
            </a:r>
            <a:r>
              <a:rPr lang="cs-CZ" sz="1800" dirty="0" smtClean="0">
                <a:latin typeface="+mj-lt"/>
              </a:rPr>
              <a:t>slova</a:t>
            </a:r>
            <a:r>
              <a:rPr lang="cs-CZ" sz="1800" dirty="0" smtClean="0">
                <a:latin typeface="+mj-lt"/>
              </a:rPr>
              <a:t>: </a:t>
            </a:r>
            <a:r>
              <a:rPr lang="cs-CZ" sz="1800" dirty="0" smtClean="0">
                <a:latin typeface="+mj-lt"/>
              </a:rPr>
              <a:t>Kreslení, technické, </a:t>
            </a:r>
            <a:r>
              <a:rPr lang="cs-CZ" sz="1800" dirty="0" smtClean="0">
                <a:latin typeface="+mj-lt"/>
              </a:rPr>
              <a:t>f</a:t>
            </a:r>
            <a:r>
              <a:rPr lang="cs-CZ" sz="1800" dirty="0" smtClean="0">
                <a:latin typeface="+mj-lt"/>
              </a:rPr>
              <a:t>ormát,</a:t>
            </a:r>
            <a:r>
              <a:rPr lang="cs-CZ" sz="1800" dirty="0" smtClean="0">
                <a:latin typeface="+mj-lt"/>
              </a:rPr>
              <a:t> rámeček, razítko</a:t>
            </a:r>
            <a:r>
              <a:rPr lang="cs-CZ" sz="1800" dirty="0" smtClean="0">
                <a:latin typeface="+mj-lt"/>
              </a:rPr>
              <a:t>, součást, </a:t>
            </a:r>
            <a:r>
              <a:rPr lang="cs-CZ" sz="1800" dirty="0" smtClean="0">
                <a:latin typeface="+mj-lt"/>
              </a:rPr>
              <a:t>pohledy</a:t>
            </a:r>
            <a:r>
              <a:rPr lang="cs-CZ" sz="1800" dirty="0" smtClean="0">
                <a:latin typeface="+mj-lt"/>
              </a:rPr>
              <a:t>, kótování, tolerance, </a:t>
            </a:r>
            <a:r>
              <a:rPr lang="cs-CZ" sz="1800" dirty="0" smtClean="0">
                <a:latin typeface="+mj-lt"/>
              </a:rPr>
              <a:t>text</a:t>
            </a:r>
            <a:r>
              <a:rPr lang="cs-CZ" sz="1800" dirty="0" smtClean="0">
                <a:latin typeface="+mj-lt"/>
              </a:rPr>
              <a:t>, drsnosti.</a:t>
            </a:r>
          </a:p>
          <a:p>
            <a:pPr marL="274320" indent="-274320" algn="l" fontAlgn="t">
              <a:defRPr/>
            </a:pPr>
            <a:r>
              <a:rPr lang="cs-CZ" sz="1800" dirty="0" smtClean="0">
                <a:latin typeface="+mj-lt"/>
              </a:rPr>
              <a:t>  </a:t>
            </a:r>
            <a:endParaRPr lang="cs-CZ" sz="1800" dirty="0" smtClean="0">
              <a:latin typeface="+mj-lt"/>
            </a:endParaRPr>
          </a:p>
          <a:p>
            <a:pPr algn="l"/>
            <a:endParaRPr lang="cs-CZ" sz="1800" dirty="0">
              <a:latin typeface="+mj-lt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516</TotalTime>
  <Words>427</Words>
  <Application>Microsoft Office PowerPoint</Application>
  <PresentationFormat>Předvádění na obrazovce (4:3)</PresentationFormat>
  <Paragraphs>63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Pravidla pro vytváření výkresové dokumentace  součásti</vt:lpstr>
      <vt:lpstr>Rámeček – od okraje formátu A4, A3, A2 atd.  bude 5 - 10 mm. </vt:lpstr>
      <vt:lpstr>Rohové razítko  na formátu A4,   výška 65mm, šířka kopíruje rámeček, technické písmo – výška 5mm.  U větších formátů bude v levém dolním rohu.  </vt:lpstr>
      <vt:lpstr>Součást </vt:lpstr>
      <vt:lpstr>Pohledy </vt:lpstr>
      <vt:lpstr>Kótování</vt:lpstr>
      <vt:lpstr>Tolerance a lícování </vt:lpstr>
      <vt:lpstr>Doplňovací text</vt:lpstr>
      <vt:lpstr>Drsnost – jakost povrchu</vt:lpstr>
      <vt:lpstr>Typizované součásti</vt:lpstr>
      <vt:lpstr>Anotace</vt:lpstr>
      <vt:lpstr>Použité zdroje</vt:lpstr>
      <vt:lpstr>Identifikační údaje</vt:lpstr>
    </vt:vector>
  </TitlesOfParts>
  <Company>SOŠ a SOU Hradební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elsner</dc:creator>
  <cp:lastModifiedBy>honza_e</cp:lastModifiedBy>
  <cp:revision>40</cp:revision>
  <dcterms:created xsi:type="dcterms:W3CDTF">2012-10-08T08:13:30Z</dcterms:created>
  <dcterms:modified xsi:type="dcterms:W3CDTF">2012-10-12T16:15:31Z</dcterms:modified>
</cp:coreProperties>
</file>