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16"/>
  </p:notesMasterIdLst>
  <p:sldIdLst>
    <p:sldId id="266" r:id="rId4"/>
    <p:sldId id="256" r:id="rId5"/>
    <p:sldId id="257" r:id="rId6"/>
    <p:sldId id="264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2983E-F1C1-426A-B427-AB629CDD039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670C97-CEEA-4456-BD6A-EF1767868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775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1206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413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837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513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7253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7501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9906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4365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134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28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781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CCF5DC2-96B2-4952-BACE-6FC4C319C17B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C524084-F3D9-417A-8C0E-605A1FE579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079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VY_32_INOVACE_17_32_ VARŠAVSKÁ SMLOUVA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Varšavská smlouva</a:t>
            </a:r>
            <a:endParaRPr lang="cs-CZ" sz="7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Vojenský pakt komunistických zemí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0"/>
            <a:ext cx="3184523" cy="3169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996952" cy="2996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r>
              <a:rPr lang="cs-CZ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Varšavská smlouva </a:t>
            </a:r>
            <a:r>
              <a:rPr lang="cs-CZ" sz="5400" dirty="0"/>
              <a:t>byl vojenský pakt evropských zemí tzv. </a:t>
            </a:r>
            <a:r>
              <a:rPr lang="cs-CZ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východního bloku </a:t>
            </a:r>
            <a:r>
              <a:rPr lang="cs-CZ" sz="5400" dirty="0"/>
              <a:t>v letech 1955 až 1991.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ap_of_Warsaw_Pact_countries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0" y="1857364"/>
            <a:ext cx="9144000" cy="311830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r>
              <a:rPr lang="cs-CZ" sz="2800" dirty="0"/>
              <a:t>Vznikl na základě </a:t>
            </a:r>
            <a:r>
              <a:rPr lang="cs-CZ" sz="28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Smlouvy o přátelství, spolupráci a vzájemné pomoci</a:t>
            </a:r>
            <a:r>
              <a:rPr lang="cs-CZ" sz="2800" dirty="0"/>
              <a:t> podepsané </a:t>
            </a: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května 1955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Albánií, Bulharskem, Československem, Maďarskem, NDR, Polskem, Rumunskem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SSSR</a:t>
            </a:r>
            <a:r>
              <a:rPr lang="cs-CZ" sz="2800" dirty="0"/>
              <a:t> ve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Varšavě</a:t>
            </a:r>
            <a:r>
              <a:rPr lang="cs-CZ" sz="2800" dirty="0"/>
              <a:t>.</a:t>
            </a:r>
          </a:p>
          <a:p>
            <a:r>
              <a:rPr lang="cs-CZ" sz="2800" dirty="0"/>
              <a:t>Formálně byl reakcí na zřízení Západoevropské unie a Pařížské dohody umožňující vstup SRN do NATO.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skutečnosti je však pravděpodobné, že cílem bylo hlavně upevnění kontroly SSSR nad východním blokem.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7467600" cy="6048672"/>
          </a:xfrm>
        </p:spPr>
        <p:txBody>
          <a:bodyPr>
            <a:normAutofit/>
          </a:bodyPr>
          <a:lstStyle/>
          <a:p>
            <a:r>
              <a:rPr lang="cs-CZ" sz="2600" dirty="0"/>
              <a:t>Smlouva byla uzavřena na 20 let s automatickým prodloužením o 10 let pro státy, které ji rok před uplynutím lhůty nevypoví. </a:t>
            </a:r>
            <a:r>
              <a:rPr lang="cs-CZ" sz="2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Albánie</a:t>
            </a:r>
            <a:r>
              <a:rPr lang="cs-CZ" sz="2600" dirty="0"/>
              <a:t> se přestala zúčastňovat činnosti Varšavské smlouvy v roce </a:t>
            </a:r>
            <a:r>
              <a:rPr lang="cs-CZ" sz="2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1962</a:t>
            </a:r>
            <a:r>
              <a:rPr lang="cs-CZ" sz="2600" dirty="0"/>
              <a:t> a </a:t>
            </a:r>
            <a:r>
              <a:rPr lang="cs-CZ" sz="2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září 1968 ji na protest proti intervenci armád 5 členských zemí do Československa vypověděla</a:t>
            </a:r>
            <a:r>
              <a:rPr lang="cs-CZ" sz="2600" dirty="0"/>
              <a:t>. Intervence se nezúčastnilo rovněž Rumunsko.</a:t>
            </a:r>
          </a:p>
          <a:p>
            <a:r>
              <a:rPr lang="cs-CZ" sz="2600" dirty="0"/>
              <a:t>V květnu 1985 byla smlouva prodloužena o dalších 20 let, avšak po rozpadu sovětského impéria a zániku NDR byla na konferenci hlav 6 zbývajících států v Moskvě 31. března 1991 k </a:t>
            </a:r>
            <a:r>
              <a:rPr lang="cs-CZ" sz="2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červnu 1991 rozpuštěna</a:t>
            </a:r>
            <a:r>
              <a:rPr lang="cs-CZ" sz="2600" dirty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 fontScale="55000" lnSpcReduction="20000"/>
          </a:bodyPr>
          <a:lstStyle/>
          <a:p>
            <a:r>
              <a:rPr lang="cs-CZ" sz="3800" dirty="0"/>
              <a:t>Deklarativně byla </a:t>
            </a:r>
            <a:r>
              <a:rPr lang="cs-CZ" sz="3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cílem</a:t>
            </a:r>
            <a:r>
              <a:rPr lang="cs-CZ" sz="3800" dirty="0"/>
              <a:t> Varšavské smlouvy </a:t>
            </a:r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koordinace politiky a vytvoření systému kolektivní bezpečnosti v Evropě, resp. spolupráce ve vojenské oblasti při společné obraně socialismu, suverenity a nezávislosti, ve skutečnosti byla především mocenským nástrojem SSSR, zajišťujícím jeho hegemonii ve východoevropském prostoru, jako protipól severoatlantického paktu řízeného USA</a:t>
            </a:r>
            <a:r>
              <a:rPr lang="cs-CZ" sz="3800" dirty="0"/>
              <a:t>. </a:t>
            </a:r>
            <a:r>
              <a:rPr lang="cs-CZ" sz="3800" u="sng" dirty="0"/>
              <a:t>Nejvyšším politickým orgánem Varšavské smlouvy byl oficiálně </a:t>
            </a:r>
            <a:r>
              <a:rPr lang="cs-CZ" sz="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Politický poradní výbor složený z nejvyšších stranických a státních představitelů členských zemí</a:t>
            </a:r>
            <a:r>
              <a:rPr lang="cs-CZ" sz="3800" dirty="0"/>
              <a:t>. V praxi však direktivy Spojenému velení a štábu Spojených ozbrojených sil přicházely z Kremlu.</a:t>
            </a:r>
          </a:p>
          <a:p>
            <a:r>
              <a:rPr lang="cs-CZ" sz="3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Velení sídlilo v Moskvě a v jeho čele stáli pouze sovětští vojenští představitelé. </a:t>
            </a:r>
            <a:r>
              <a:rPr lang="cs-CZ" sz="3800" dirty="0"/>
              <a:t>Zástupci ozbrojených sil ostatních států byli pouze styčnými důstojníky, přinášejícími instrukce sovětského velení. Otázky strategie a taktiky v obecné rovině neřešilo velení a štáb Spojených ozbrojených sil Varšavské smlouvy, nýbrž generální štáb sovětských ozbrojených sil.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Velitelé Varšavské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smlouvy: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Hlavními veliteli Varšavské smlouvy byli maršálové SSSR: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Ivan Stěpanovič Koněv </a:t>
            </a:r>
            <a:r>
              <a:rPr lang="cs-CZ" dirty="0"/>
              <a:t>(1955–1960)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Andrej Antonovič Grečko </a:t>
            </a:r>
            <a:r>
              <a:rPr lang="cs-CZ" dirty="0"/>
              <a:t>(1960–1967)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Ivan Ignatěvič Jakubovskij </a:t>
            </a:r>
            <a:r>
              <a:rPr lang="cs-CZ" dirty="0"/>
              <a:t>(1967–1976)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Viktor Georgijevič Kulikov </a:t>
            </a:r>
            <a:r>
              <a:rPr lang="cs-CZ" dirty="0"/>
              <a:t>(1977–1986)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Nikolaj Vasiljevič Ogarkov </a:t>
            </a:r>
            <a:r>
              <a:rPr lang="cs-CZ" dirty="0"/>
              <a:t>(1986–1991)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Ivan Stěpanovič Koněv</a:t>
            </a:r>
            <a:endParaRPr lang="cs-CZ" dirty="0"/>
          </a:p>
        </p:txBody>
      </p:sp>
      <p:pic>
        <p:nvPicPr>
          <p:cNvPr id="4" name="Zástupný symbol pro obsah 3" descr="IS_Konev_01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786050" y="1340528"/>
            <a:ext cx="3388061" cy="4785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Andrej Antonovič Grečko</a:t>
            </a:r>
            <a:endParaRPr lang="cs-CZ" dirty="0"/>
          </a:p>
        </p:txBody>
      </p:sp>
      <p:pic>
        <p:nvPicPr>
          <p:cNvPr id="4" name="Zástupný symbol pro obsah 3" descr="AA_Grechko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705870" y="1571612"/>
            <a:ext cx="3652080" cy="44846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http://1.bp.blogspot.com/-EtEBGfvaKOY/TaFfyVT5hUI/AAAAAAAAAbo/_</a:t>
            </a:r>
            <a:r>
              <a:rPr lang="cs-CZ" dirty="0" smtClean="0"/>
              <a:t>Q5pqwd9504/s1600/SMBOLO%257E1.GIF</a:t>
            </a:r>
          </a:p>
          <a:p>
            <a:r>
              <a:rPr lang="cs-CZ" dirty="0"/>
              <a:t>http://</a:t>
            </a:r>
            <a:r>
              <a:rPr lang="cs-CZ" dirty="0" smtClean="0"/>
              <a:t>files.smkc-vychodnicechy.webnode.cz/200000187-f21c8f4104/varsavska_smlouva.gif</a:t>
            </a:r>
          </a:p>
          <a:p>
            <a:r>
              <a:rPr lang="cs-CZ" dirty="0"/>
              <a:t>http://</a:t>
            </a:r>
            <a:r>
              <a:rPr lang="cs-CZ" dirty="0" smtClean="0"/>
              <a:t>wapedia.mobi/thumb/82ed508/cs/fixed/400/564/IS_Konev_01.jpg?format=jpg</a:t>
            </a:r>
          </a:p>
          <a:p>
            <a:r>
              <a:rPr lang="cs-CZ" dirty="0"/>
              <a:t>http://</a:t>
            </a:r>
            <a:r>
              <a:rPr lang="cs-CZ" dirty="0" smtClean="0"/>
              <a:t>www.hamelika.cz/slavnihoste/grecko1.JPG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5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248</TotalTime>
  <Words>532</Words>
  <Application>Microsoft Office PowerPoint</Application>
  <PresentationFormat>Předvádění na obrazovce (4:3)</PresentationFormat>
  <Paragraphs>32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Arkýř</vt:lpstr>
      <vt:lpstr>Motiv sady Office</vt:lpstr>
      <vt:lpstr>Výchozí návrh</vt:lpstr>
      <vt:lpstr>Název školy: ZŠ Klášterec nad Ohří, Krátká 676 Autor: Bc. Michael RADIMERSKÝ Název materiálu: VY_32_INOVACE_17_32_ VARŠAVSKÁ SMLOUVA Číslo projektu: CZ.1.07/1.4.00/21.1115</vt:lpstr>
      <vt:lpstr>Varšavská smlouva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Velitelé Varšavské smlouvy:</vt:lpstr>
      <vt:lpstr>Ivan Stěpanovič Koněv</vt:lpstr>
      <vt:lpstr>Andrej Antonovič Grečko</vt:lpstr>
      <vt:lpstr>Internetové 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Varšavská smlouva</dc:title>
  <dc:creator>MSI</dc:creator>
  <cp:lastModifiedBy>Bc. Michael RADIMERSKÝ</cp:lastModifiedBy>
  <cp:revision>14</cp:revision>
  <dcterms:created xsi:type="dcterms:W3CDTF">2008-05-11T13:45:01Z</dcterms:created>
  <dcterms:modified xsi:type="dcterms:W3CDTF">2012-06-15T04:41:00Z</dcterms:modified>
</cp:coreProperties>
</file>