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3124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913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3528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0844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9108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3504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6819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528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8170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645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004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0F25D2-9E57-4F0C-8C58-B26A6C0AA74D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CC4AC9-705F-4062-861C-93507BA3FC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2056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5800" y="476672"/>
            <a:ext cx="7772400" cy="223224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Matematika, Čísla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početní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operace, Složené slovní úlohy – užití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závorek</a:t>
            </a:r>
          </a:p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VY_42_INOVACE_13/I.SADA</a:t>
            </a: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683568" y="3068960"/>
            <a:ext cx="7776864" cy="1919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>
            <a:lvl1pPr marL="384048" indent="-274320" algn="l" rtl="0" eaLnBrk="1" latinLnBrk="1" hangingPunct="1">
              <a:spcBef>
                <a:spcPct val="20000"/>
              </a:spcBef>
              <a:buClr>
                <a:schemeClr val="tx2"/>
              </a:buClr>
              <a:buSzPct val="75000"/>
              <a:buFont typeface="Wingdings 2" pitchFamily="18" charset="2"/>
              <a:buChar char=""/>
              <a:defRPr sz="27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6766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3" pitchFamily="18" charset="2"/>
              <a:buChar char="­"/>
              <a:defRPr sz="21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2pPr>
            <a:lvl3pPr marL="93268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3pPr>
            <a:lvl4pPr marL="119786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4pPr>
            <a:lvl5pPr marL="1463040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5pPr>
            <a:lvl6pPr marL="1719072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6pPr>
            <a:lvl7pPr marL="1984248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7pPr>
            <a:lvl8pPr marL="2249424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8pPr>
            <a:lvl9pPr marL="2505456" indent="-228600" algn="l" rtl="0" eaLnBrk="1" latinLnBrk="1" hangingPunct="1">
              <a:spcBef>
                <a:spcPct val="20000"/>
              </a:spcBef>
              <a:buClr>
                <a:schemeClr val="tx2"/>
              </a:buClr>
              <a:buFont typeface="Wingdings 2" pitchFamily="18" charset="2"/>
              <a:buChar char=""/>
              <a:defRPr sz="160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9pPr>
          </a:lstStyle>
          <a:p>
            <a:pPr marL="109728" indent="0">
              <a:buNone/>
            </a:pPr>
            <a:r>
              <a:rPr lang="cs-CZ" sz="2200" b="1" dirty="0" smtClean="0"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  <a:t>: Prezentace je určena pro žáky 3. ročníku, slouží </a:t>
            </a:r>
            <a:b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  <a:t>k výkladu učiva složené slovní úlohy. Ve výpočtech aplikují  závorky. </a:t>
            </a:r>
          </a:p>
          <a:p>
            <a:pPr marL="109728" indent="0">
              <a:buNone/>
            </a:pPr>
            <a:r>
              <a:rPr lang="cs-CZ" sz="2200" dirty="0" smtClean="0">
                <a:latin typeface="Arial" pitchFamily="34" charset="0"/>
                <a:ea typeface="+mj-ea"/>
                <a:cs typeface="Arial" pitchFamily="34" charset="0"/>
              </a:rPr>
              <a:t>Období: </a:t>
            </a:r>
            <a:r>
              <a:rPr lang="cs-CZ" sz="2400" dirty="0"/>
              <a:t>září – prosinec 2011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42175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Složené slovní úlohy – užití závorek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nácvik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84459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49839" y="1729813"/>
            <a:ext cx="2651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ívek     22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chlapců    x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934996" y="1928647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endParaRPr lang="cs-CZ" dirty="0"/>
          </a:p>
        </p:txBody>
      </p:sp>
      <p:grpSp>
        <p:nvGrpSpPr>
          <p:cNvPr id="42" name="Skupina 41"/>
          <p:cNvGrpSpPr/>
          <p:nvPr/>
        </p:nvGrpSpPr>
        <p:grpSpPr>
          <a:xfrm>
            <a:off x="1077831" y="1885046"/>
            <a:ext cx="2376264" cy="1095896"/>
            <a:chOff x="611560" y="1870638"/>
            <a:chExt cx="2376264" cy="980557"/>
          </a:xfrm>
        </p:grpSpPr>
        <p:grpSp>
          <p:nvGrpSpPr>
            <p:cNvPr id="39" name="Skupina 38"/>
            <p:cNvGrpSpPr/>
            <p:nvPr/>
          </p:nvGrpSpPr>
          <p:grpSpPr>
            <a:xfrm>
              <a:off x="1763688" y="1870638"/>
              <a:ext cx="934180" cy="576064"/>
              <a:chOff x="1907705" y="1916832"/>
              <a:chExt cx="934180" cy="576064"/>
            </a:xfrm>
          </p:grpSpPr>
          <p:cxnSp>
            <p:nvCxnSpPr>
              <p:cNvPr id="19" name="Přímá spojnice 18"/>
              <p:cNvCxnSpPr/>
              <p:nvPr/>
            </p:nvCxnSpPr>
            <p:spPr>
              <a:xfrm>
                <a:off x="2618985" y="2492896"/>
                <a:ext cx="22290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V="1">
                <a:off x="2841885" y="1916832"/>
                <a:ext cx="0" cy="57606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se šipkou 33"/>
              <p:cNvCxnSpPr/>
              <p:nvPr/>
            </p:nvCxnSpPr>
            <p:spPr>
              <a:xfrm flipH="1">
                <a:off x="1907705" y="1916832"/>
                <a:ext cx="934180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1" name="TextovéPole 40"/>
            <p:cNvSpPr txBox="1"/>
            <p:nvPr/>
          </p:nvSpPr>
          <p:spPr>
            <a:xfrm>
              <a:off x="611560" y="2204864"/>
              <a:ext cx="237626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chlapců  o 3 méně</a:t>
              </a:r>
            </a:p>
            <a:p>
              <a:endParaRPr lang="cs-CZ" dirty="0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6726269" y="176418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 = 22 – 3</a:t>
            </a:r>
          </a:p>
          <a:p>
            <a:r>
              <a:rPr lang="cs-CZ" dirty="0" smtClean="0"/>
              <a:t>X = 19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49839" y="18666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151256" y="3501008"/>
            <a:ext cx="1690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dohromady      y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23317" y="2639413"/>
            <a:ext cx="11464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y</a:t>
            </a:r>
            <a:r>
              <a:rPr lang="cs-CZ" dirty="0" smtClean="0"/>
              <a:t> =22 </a:t>
            </a:r>
            <a:r>
              <a:rPr lang="en-US" dirty="0" smtClean="0"/>
              <a:t>+</a:t>
            </a:r>
            <a:r>
              <a:rPr lang="cs-CZ" dirty="0" smtClean="0"/>
              <a:t> 19</a:t>
            </a:r>
          </a:p>
          <a:p>
            <a:r>
              <a:rPr lang="cs-CZ" dirty="0"/>
              <a:t>y</a:t>
            </a:r>
            <a:r>
              <a:rPr lang="cs-CZ" dirty="0" smtClean="0"/>
              <a:t> = 41</a:t>
            </a:r>
            <a:endParaRPr lang="cs-CZ" dirty="0"/>
          </a:p>
        </p:txBody>
      </p:sp>
      <p:grpSp>
        <p:nvGrpSpPr>
          <p:cNvPr id="56" name="Skupina 55"/>
          <p:cNvGrpSpPr/>
          <p:nvPr/>
        </p:nvGrpSpPr>
        <p:grpSpPr>
          <a:xfrm>
            <a:off x="390686" y="390156"/>
            <a:ext cx="7853721" cy="5775147"/>
            <a:chOff x="390686" y="390157"/>
            <a:chExt cx="7853721" cy="5654828"/>
          </a:xfrm>
        </p:grpSpPr>
        <p:sp>
          <p:nvSpPr>
            <p:cNvPr id="44" name="TextovéPole 43"/>
            <p:cNvSpPr txBox="1"/>
            <p:nvPr/>
          </p:nvSpPr>
          <p:spPr>
            <a:xfrm>
              <a:off x="1801526" y="5032723"/>
              <a:ext cx="143852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 tělocvičně je 19 chlapců.</a:t>
              </a:r>
              <a:endParaRPr lang="cs-CZ" dirty="0"/>
            </a:p>
          </p:txBody>
        </p:sp>
        <p:sp>
          <p:nvSpPr>
            <p:cNvPr id="2" name="TextovéPole 1"/>
            <p:cNvSpPr txBox="1"/>
            <p:nvPr/>
          </p:nvSpPr>
          <p:spPr>
            <a:xfrm flipH="1">
              <a:off x="541525" y="390157"/>
              <a:ext cx="765130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 tělocvičně  je 22 dívek. Chlapců je tam o 3 méně. </a:t>
              </a:r>
            </a:p>
            <a:p>
              <a:r>
                <a:rPr lang="cs-CZ" b="1" dirty="0" smtClean="0"/>
                <a:t>Kolik chlapců je v tělocvičně?</a:t>
              </a:r>
            </a:p>
            <a:p>
              <a:r>
                <a:rPr lang="cs-CZ" b="1" dirty="0" smtClean="0"/>
                <a:t>Kolik dětí je dohromady v tělocvičně?</a:t>
              </a:r>
              <a:endParaRPr lang="cs-CZ" b="1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90686" y="1728203"/>
              <a:ext cx="7429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Zápis: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516622" y="5032723"/>
              <a:ext cx="127829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1.odpověď</a:t>
              </a:r>
              <a:r>
                <a:rPr lang="cs-CZ" dirty="0" smtClean="0"/>
                <a:t>:</a:t>
              </a:r>
              <a:endParaRPr lang="cs-CZ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5400349" y="1728203"/>
              <a:ext cx="10245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Výpočet</a:t>
              </a:r>
              <a:r>
                <a:rPr lang="cs-CZ" dirty="0" smtClean="0"/>
                <a:t>:</a:t>
              </a:r>
              <a:endParaRPr lang="cs-CZ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5323514" y="5057223"/>
              <a:ext cx="12686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2. odpověď</a:t>
              </a:r>
              <a:endParaRPr lang="cs-CZ" b="1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726268" y="5121655"/>
              <a:ext cx="1518139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 tělocvičně</a:t>
              </a:r>
            </a:p>
            <a:p>
              <a:r>
                <a:rPr lang="cs-CZ" dirty="0" smtClean="0"/>
                <a:t>je dohromady </a:t>
              </a:r>
            </a:p>
            <a:p>
              <a:r>
                <a:rPr lang="cs-CZ" dirty="0" smtClean="0"/>
                <a:t>41 dětí.</a:t>
              </a:r>
              <a:endParaRPr lang="cs-CZ" dirty="0"/>
            </a:p>
          </p:txBody>
        </p:sp>
      </p:grpSp>
      <p:pic>
        <p:nvPicPr>
          <p:cNvPr id="1026" name="Picture 2" descr="D:\_temp\Dočasné soubory Internetu\Content.IE5\4SFYHS1N\MC900250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0760" y="4745196"/>
            <a:ext cx="165618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_temp\Dočasné soubory Internetu\Content.IE5\4SFYHS1N\MC900250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6047" y="4797152"/>
            <a:ext cx="1680603" cy="1892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717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908720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Užití závorek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2348880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rgbClr val="0070C0"/>
                </a:solidFill>
              </a:rPr>
              <a:t>Výpočtem v závorce zjistíme počet chlapců.</a:t>
            </a:r>
          </a:p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(22 </a:t>
            </a:r>
            <a:r>
              <a:rPr lang="cs-CZ" sz="3200" dirty="0">
                <a:solidFill>
                  <a:srgbClr val="0070C0"/>
                </a:solidFill>
              </a:rPr>
              <a:t>– </a:t>
            </a:r>
            <a:r>
              <a:rPr lang="cs-CZ" sz="3200" dirty="0" smtClean="0">
                <a:solidFill>
                  <a:srgbClr val="0070C0"/>
                </a:solidFill>
              </a:rPr>
              <a:t>3) 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3997513"/>
            <a:ext cx="28803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rgbClr val="0070C0"/>
                </a:solidFill>
              </a:rPr>
              <a:t>(22 </a:t>
            </a:r>
            <a:r>
              <a:rPr lang="cs-CZ" sz="6000" dirty="0">
                <a:solidFill>
                  <a:srgbClr val="0070C0"/>
                </a:solidFill>
              </a:rPr>
              <a:t>– </a:t>
            </a:r>
            <a:r>
              <a:rPr lang="cs-CZ" sz="6000" dirty="0" smtClean="0">
                <a:solidFill>
                  <a:srgbClr val="0070C0"/>
                </a:solidFill>
              </a:rPr>
              <a:t>3) 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3997512"/>
            <a:ext cx="4777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+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57802" y="3997513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22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21527" y="4007628"/>
            <a:ext cx="5677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=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89311" y="39975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92D050"/>
                </a:solidFill>
              </a:rPr>
              <a:t>41</a:t>
            </a:r>
            <a:endParaRPr lang="cs-CZ" sz="60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4976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Vypočítej slovní úlohu.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Užij závorky.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700808"/>
            <a:ext cx="4320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Ve 3.A je 19 žáků. Ve 3.B je o 3 žáky více. </a:t>
            </a:r>
          </a:p>
          <a:p>
            <a:r>
              <a:rPr lang="cs-CZ" dirty="0"/>
              <a:t>Kolik  žáků je v obou třídách dohromady?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52520" y="179314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19 + ( 19 + 3 ) =  41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852936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pondělí přišlo do kina 39 diváků. </a:t>
            </a:r>
          </a:p>
          <a:p>
            <a:r>
              <a:rPr lang="cs-CZ" dirty="0" smtClean="0"/>
              <a:t>V úterý přišlo o 19 diváků méně. </a:t>
            </a:r>
          </a:p>
          <a:p>
            <a:r>
              <a:rPr lang="cs-CZ" dirty="0" smtClean="0"/>
              <a:t>Kolik lidí celkem navštívilo kino v pondělí a v úterý?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61446" y="3129935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39 + ( 39 – 19 ) = 59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4796" y="4437111"/>
            <a:ext cx="612068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Pěvecké soutěže se zúčastnili žáci ze tříd 3.A, 3.B a 3.C .</a:t>
            </a:r>
          </a:p>
          <a:p>
            <a:r>
              <a:rPr lang="cs-CZ" sz="2000" dirty="0" smtClean="0"/>
              <a:t>Ze třídy 3.A se zúčastnilo 12 žáků. </a:t>
            </a:r>
          </a:p>
          <a:p>
            <a:r>
              <a:rPr lang="cs-CZ" sz="2000" dirty="0"/>
              <a:t>Ze třídy </a:t>
            </a:r>
            <a:r>
              <a:rPr lang="cs-CZ" sz="2000" dirty="0" smtClean="0"/>
              <a:t>3.B </a:t>
            </a:r>
            <a:r>
              <a:rPr lang="cs-CZ" sz="2000" dirty="0"/>
              <a:t>se zúčastnilo </a:t>
            </a:r>
            <a:r>
              <a:rPr lang="cs-CZ" sz="2000" dirty="0" smtClean="0"/>
              <a:t>11 </a:t>
            </a:r>
            <a:r>
              <a:rPr lang="cs-CZ" sz="2000" dirty="0"/>
              <a:t>žáků. </a:t>
            </a:r>
          </a:p>
          <a:p>
            <a:r>
              <a:rPr lang="cs-CZ" sz="2000" dirty="0"/>
              <a:t>Ze třídy </a:t>
            </a:r>
            <a:r>
              <a:rPr lang="cs-CZ" sz="2000" dirty="0" smtClean="0"/>
              <a:t>3.C </a:t>
            </a:r>
            <a:r>
              <a:rPr lang="cs-CZ" sz="2000" dirty="0"/>
              <a:t>se zúčastnilo </a:t>
            </a:r>
            <a:r>
              <a:rPr lang="cs-CZ" sz="2000" dirty="0" smtClean="0"/>
              <a:t>o 5 žáků méně než ze třídy 3.A.</a:t>
            </a:r>
          </a:p>
          <a:p>
            <a:r>
              <a:rPr lang="cs-CZ" sz="2000" dirty="0" smtClean="0"/>
              <a:t>Kolik žáků se zúčastnilo pěvecké soutěže ?</a:t>
            </a:r>
            <a:endParaRPr lang="cs-CZ" sz="2000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338338" y="6028638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</a:rPr>
              <a:t>12 +11 + ( 12 – 5 ) = 30 </a:t>
            </a:r>
            <a:endParaRPr lang="cs-CZ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331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7407E-6 L -0.35434 -0.00903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26" y="-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33333E-6 L -0.35139 0.0062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69" y="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L -0.35833 -0.00811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17" y="-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Použité zdroje: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Obrázek tělocvičny použit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 office.microsoft.com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Citace 1. 9.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2011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2120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278</Words>
  <Application>Microsoft Office PowerPoint</Application>
  <PresentationFormat>Předvádění na obrazovce (4:3)</PresentationFormat>
  <Paragraphs>54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Složené slovní úlohy – užití závorek</vt:lpstr>
      <vt:lpstr>Snímek 3</vt:lpstr>
      <vt:lpstr>Snímek 4</vt:lpstr>
      <vt:lpstr>Vypočítej slovní úlohu.  Užij závorky.</vt:lpstr>
      <vt:lpstr>Použité zdroje:</vt:lpstr>
    </vt:vector>
  </TitlesOfParts>
  <Company>WebActive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Složená slovní úloha</dc:title>
  <dc:creator>marika</dc:creator>
  <cp:lastModifiedBy>expert</cp:lastModifiedBy>
  <cp:revision>32</cp:revision>
  <dcterms:created xsi:type="dcterms:W3CDTF">2011-10-09T12:13:54Z</dcterms:created>
  <dcterms:modified xsi:type="dcterms:W3CDTF">2012-03-10T06:39:05Z</dcterms:modified>
</cp:coreProperties>
</file>