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0" r:id="rId3"/>
    <p:sldId id="257" r:id="rId4"/>
    <p:sldId id="260" r:id="rId5"/>
    <p:sldId id="261" r:id="rId6"/>
    <p:sldId id="259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med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med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D030DD6-B0B4-44E7-9AF2-FE6B0C3FF36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dissolve/>
  </p:transition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nd01.jxs.cz/880/878/dc20fcdc76_21254143_o2.jpg%20KUN.jpg" TargetMode="External"/><Relationship Id="rId3" Type="http://schemas.openxmlformats.org/officeDocument/2006/relationships/hyperlink" Target="http://jamis-kocky.net/image/nahledkocek/domaci-pro-web.jpg" TargetMode="External"/><Relationship Id="rId7" Type="http://schemas.openxmlformats.org/officeDocument/2006/relationships/hyperlink" Target="http://images02.olx.cz/ui/7/70/65/1286455333_126846565_2-Bernsky-salasnicky-pes-Pribram-1286455333.jpg" TargetMode="External"/><Relationship Id="rId12" Type="http://schemas.openxmlformats.org/officeDocument/2006/relationships/hyperlink" Target="http://leccos.com/pics/pic/prase_domaci-_bile_uslechtile_prase.jpg" TargetMode="External"/><Relationship Id="rId2" Type="http://schemas.openxmlformats.org/officeDocument/2006/relationships/hyperlink" Target="http://www.bernsky-salasnicky-pes.cz/images/stenata/alpha-budejovice-podzim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data.mojezoo.cz/ir/mojezoo/images/Gallery2Module/EncyclopediaModule/Races/hafici.cz/00/00/00/43/bernsky_salasnicky_pes_1.igallery.image0000006--640x480--logo--server-haficicz.jpg" TargetMode="External"/><Relationship Id="rId11" Type="http://schemas.openxmlformats.org/officeDocument/2006/relationships/hyperlink" Target="http://upload.wikimedia.org/wikipedia/commons/thumb/5/59/Sow_with_piglet.jpg/258px-Sow_with_piglet.jpg" TargetMode="External"/><Relationship Id="rId5" Type="http://schemas.openxmlformats.org/officeDocument/2006/relationships/hyperlink" Target="http://cici.webpark.cz/fotky/PICT_6.jpg" TargetMode="External"/><Relationship Id="rId10" Type="http://schemas.openxmlformats.org/officeDocument/2006/relationships/hyperlink" Target="http://masek.fotostranky.net/zvirata/albums/zvirata/domaci_zvirata/04_16166_prase_sele.jpg" TargetMode="External"/><Relationship Id="rId4" Type="http://schemas.openxmlformats.org/officeDocument/2006/relationships/hyperlink" Target="http://nd04.jxs.cz/278/518/e59dbd3848_68223373_o2.jpg" TargetMode="External"/><Relationship Id="rId9" Type="http://schemas.openxmlformats.org/officeDocument/2006/relationships/hyperlink" Target="http://nd03.jxs.cz/993/853/19ad4b6fe0_63149832_o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3643314"/>
            <a:ext cx="8305800" cy="1981200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Název školy: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Speciální základní škola,Louny,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err="1" smtClean="0">
                <a:solidFill>
                  <a:schemeClr val="tx1"/>
                </a:solidFill>
              </a:rPr>
              <a:t>Poděbradova</a:t>
            </a:r>
            <a:r>
              <a:rPr lang="cs-CZ" sz="2800" dirty="0" smtClean="0">
                <a:solidFill>
                  <a:schemeClr val="tx1"/>
                </a:solidFill>
              </a:rPr>
              <a:t> 640,příspěvková organizace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Autor: 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err="1" smtClean="0">
                <a:solidFill>
                  <a:schemeClr val="tx1"/>
                </a:solidFill>
              </a:rPr>
              <a:t>Mgr.TAŤÁNA</a:t>
            </a:r>
            <a:r>
              <a:rPr lang="cs-CZ" sz="2800" dirty="0" smtClean="0">
                <a:solidFill>
                  <a:schemeClr val="tx1"/>
                </a:solidFill>
              </a:rPr>
              <a:t> RADIMSKÁ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Název materiálu: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VY_32_INOVACE_01_</a:t>
            </a:r>
            <a:r>
              <a:rPr lang="cs-CZ" sz="2800" dirty="0" err="1" smtClean="0">
                <a:solidFill>
                  <a:schemeClr val="tx1"/>
                </a:solidFill>
              </a:rPr>
              <a:t>III.Vu</a:t>
            </a:r>
            <a:r>
              <a:rPr lang="cs-CZ" sz="2800" dirty="0" smtClean="0">
                <a:solidFill>
                  <a:schemeClr val="tx1"/>
                </a:solidFill>
              </a:rPr>
              <a:t>_DOMÁCÍ </a:t>
            </a:r>
            <a:r>
              <a:rPr lang="cs-CZ" sz="2800" dirty="0" smtClean="0">
                <a:solidFill>
                  <a:schemeClr val="tx1"/>
                </a:solidFill>
              </a:rPr>
              <a:t>A HOSPODÁŘSKÁ ZVÍŘATA  I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Téma : </a:t>
            </a:r>
            <a:r>
              <a:rPr lang="cs-CZ" sz="2800" dirty="0" err="1" smtClean="0">
                <a:solidFill>
                  <a:schemeClr val="tx1"/>
                </a:solidFill>
              </a:rPr>
              <a:t>Vu</a:t>
            </a:r>
            <a:r>
              <a:rPr lang="cs-CZ" sz="2800" dirty="0" smtClean="0">
                <a:solidFill>
                  <a:schemeClr val="tx1"/>
                </a:solidFill>
              </a:rPr>
              <a:t> – 4. ročník – hospodářská zvířata</a:t>
            </a:r>
            <a:r>
              <a:rPr lang="cs-CZ" sz="2800" dirty="0" smtClean="0">
                <a:solidFill>
                  <a:schemeClr val="tx1"/>
                </a:solidFill>
              </a:rPr>
              <a:t/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 ČÍSLO PROJEKTU: </a:t>
            </a:r>
            <a:r>
              <a:rPr lang="cs-CZ" sz="2800" dirty="0" smtClean="0">
                <a:solidFill>
                  <a:schemeClr val="tx1"/>
                </a:solidFill>
              </a:rPr>
              <a:t> CZ.1.07/1.4.00/21.3407 </a:t>
            </a:r>
            <a:endParaRPr lang="cs-CZ" sz="28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71670" y="0"/>
            <a:ext cx="5214942" cy="1071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1500174"/>
            <a:ext cx="8229600" cy="5074362"/>
          </a:xfrm>
          <a:prstGeom prst="rect">
            <a:avLst/>
          </a:prstGeom>
        </p:spPr>
        <p:txBody>
          <a:bodyPr vert="horz">
            <a:normAutofit lnSpcReduction="10000"/>
          </a:bodyPr>
          <a:lstStyle/>
          <a:p>
            <a:pPr marL="274320" indent="-274320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</a:pPr>
            <a:r>
              <a:rPr lang="cs-CZ" sz="2600" dirty="0" smtClean="0"/>
              <a:t>Prezentace je určena pro žáky 4. ročníku speciální </a:t>
            </a:r>
            <a:r>
              <a:rPr lang="cs-CZ" sz="2600" dirty="0" smtClean="0"/>
              <a:t>školy, </a:t>
            </a:r>
            <a:r>
              <a:rPr lang="cs-CZ" sz="2600" dirty="0" err="1" smtClean="0"/>
              <a:t>pr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 výuku věcného učení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na interaktivní tabuli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získání a upevnění informací o zvířatech, částech zvířecího těla; je určena pro společnou práci s učitelem; pracovní list je určen k samostatné práci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Pomůcky: interaktivní pero, fixy na interaktivní tabuli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Inovace: interaktivní způsob učení, interaktivní procvičování nového učiva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pokyn: pozorně čti, odpověz na otázky, přiřaď  správné odpovědi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es1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14546" y="2357430"/>
            <a:ext cx="3648551" cy="2428893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PES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28794" y="1500174"/>
            <a:ext cx="1214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HLAVA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43702" y="3357562"/>
            <a:ext cx="2000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OCAS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43306" y="5500702"/>
            <a:ext cx="4000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NOHY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596" y="3500438"/>
            <a:ext cx="1357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TRUP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14876" y="1357298"/>
            <a:ext cx="26432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KRK</a:t>
            </a:r>
            <a:endParaRPr lang="cs-CZ" sz="2400" dirty="0"/>
          </a:p>
        </p:txBody>
      </p:sp>
      <p:cxnSp>
        <p:nvCxnSpPr>
          <p:cNvPr id="11" name="Přímá spojovací šipka 10"/>
          <p:cNvCxnSpPr>
            <a:stCxn id="5" idx="2"/>
          </p:cNvCxnSpPr>
          <p:nvPr/>
        </p:nvCxnSpPr>
        <p:spPr>
          <a:xfrm rot="16200000" flipH="1">
            <a:off x="2570395" y="1927460"/>
            <a:ext cx="324153" cy="392909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>
            <a:stCxn id="6" idx="1"/>
          </p:cNvCxnSpPr>
          <p:nvPr/>
        </p:nvCxnSpPr>
        <p:spPr>
          <a:xfrm rot="10800000" flipV="1">
            <a:off x="5500694" y="3588394"/>
            <a:ext cx="1143008" cy="54919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5400000" flipH="1" flipV="1">
            <a:off x="3786182" y="5000636"/>
            <a:ext cx="714380" cy="158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>
            <a:stCxn id="8" idx="3"/>
          </p:cNvCxnSpPr>
          <p:nvPr/>
        </p:nvCxnSpPr>
        <p:spPr>
          <a:xfrm flipV="1">
            <a:off x="1785918" y="3644902"/>
            <a:ext cx="1357322" cy="86369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>
            <a:stCxn id="9" idx="1"/>
          </p:cNvCxnSpPr>
          <p:nvPr/>
        </p:nvCxnSpPr>
        <p:spPr>
          <a:xfrm rot="10800000" flipV="1">
            <a:off x="3856826" y="1588130"/>
            <a:ext cx="858050" cy="1055845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85720" y="5072074"/>
            <a:ext cx="8229600" cy="12192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OTEC JE PES.</a:t>
            </a:r>
            <a:br>
              <a:rPr lang="cs-CZ" dirty="0" smtClean="0">
                <a:solidFill>
                  <a:schemeClr val="tx2"/>
                </a:solidFill>
              </a:rPr>
            </a:br>
            <a:r>
              <a:rPr lang="cs-CZ" dirty="0" smtClean="0">
                <a:solidFill>
                  <a:schemeClr val="tx2"/>
                </a:solidFill>
              </a:rPr>
              <a:t/>
            </a:r>
            <a:br>
              <a:rPr lang="cs-CZ" dirty="0" smtClean="0">
                <a:solidFill>
                  <a:schemeClr val="tx2"/>
                </a:solidFill>
              </a:rPr>
            </a:br>
            <a:r>
              <a:rPr lang="cs-CZ" dirty="0" smtClean="0">
                <a:solidFill>
                  <a:schemeClr val="tx2"/>
                </a:solidFill>
              </a:rPr>
              <a:t/>
            </a:r>
            <a:br>
              <a:rPr lang="cs-CZ" dirty="0" smtClean="0">
                <a:solidFill>
                  <a:schemeClr val="tx2"/>
                </a:solidFill>
              </a:rPr>
            </a:br>
            <a:r>
              <a:rPr lang="cs-CZ" dirty="0" smtClean="0">
                <a:solidFill>
                  <a:schemeClr val="tx2"/>
                </a:solidFill>
              </a:rPr>
              <a:t/>
            </a:r>
            <a:br>
              <a:rPr lang="cs-CZ" dirty="0" smtClean="0">
                <a:solidFill>
                  <a:schemeClr val="tx2"/>
                </a:solidFill>
              </a:rPr>
            </a:br>
            <a:r>
              <a:rPr lang="cs-CZ" dirty="0" smtClean="0">
                <a:solidFill>
                  <a:schemeClr val="tx2"/>
                </a:solidFill>
              </a:rPr>
              <a:t>MATKA JE FENA.</a:t>
            </a:r>
            <a:br>
              <a:rPr lang="cs-CZ" dirty="0" smtClean="0">
                <a:solidFill>
                  <a:schemeClr val="tx2"/>
                </a:solidFill>
              </a:rPr>
            </a:br>
            <a:r>
              <a:rPr lang="cs-CZ" dirty="0" smtClean="0">
                <a:solidFill>
                  <a:schemeClr val="tx2"/>
                </a:solidFill>
              </a:rPr>
              <a:t/>
            </a:r>
            <a:br>
              <a:rPr lang="cs-CZ" dirty="0" smtClean="0">
                <a:solidFill>
                  <a:schemeClr val="tx2"/>
                </a:solidFill>
              </a:rPr>
            </a:br>
            <a:r>
              <a:rPr lang="cs-CZ" dirty="0" smtClean="0">
                <a:solidFill>
                  <a:schemeClr val="tx2"/>
                </a:solidFill>
              </a:rPr>
              <a:t/>
            </a:r>
            <a:br>
              <a:rPr lang="cs-CZ" dirty="0" smtClean="0">
                <a:solidFill>
                  <a:schemeClr val="tx2"/>
                </a:solidFill>
              </a:rPr>
            </a:br>
            <a:r>
              <a:rPr lang="cs-CZ" dirty="0" smtClean="0">
                <a:solidFill>
                  <a:schemeClr val="tx2"/>
                </a:solidFill>
              </a:rPr>
              <a:t/>
            </a:r>
            <a:br>
              <a:rPr lang="cs-CZ" dirty="0" smtClean="0">
                <a:solidFill>
                  <a:schemeClr val="tx2"/>
                </a:solidFill>
              </a:rPr>
            </a:br>
            <a:r>
              <a:rPr lang="cs-CZ" dirty="0" smtClean="0">
                <a:solidFill>
                  <a:schemeClr val="tx2"/>
                </a:solidFill>
              </a:rPr>
              <a:t>MLÁDĚ JE ŠTĚNĚ.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4" name="Obrázek 3" descr="fen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7752" y="2571744"/>
            <a:ext cx="3119438" cy="2076298"/>
          </a:xfrm>
          <a:prstGeom prst="rect">
            <a:avLst/>
          </a:prstGeom>
        </p:spPr>
      </p:pic>
      <p:pic>
        <p:nvPicPr>
          <p:cNvPr id="5" name="Obrázek 4" descr="štěně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752" y="4786322"/>
            <a:ext cx="3165166" cy="2011712"/>
          </a:xfrm>
          <a:prstGeom prst="rect">
            <a:avLst/>
          </a:prstGeom>
        </p:spPr>
      </p:pic>
      <p:pic>
        <p:nvPicPr>
          <p:cNvPr id="6" name="Obrázek 5" descr="pes1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7752" y="285728"/>
            <a:ext cx="3087678" cy="2055511"/>
          </a:xfrm>
          <a:prstGeom prst="rect">
            <a:avLst/>
          </a:prstGeom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219200"/>
          </a:xfrm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KDO JE TO ?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4" name="Obrázek 3" descr="pes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596" y="1428736"/>
            <a:ext cx="3087678" cy="2055511"/>
          </a:xfrm>
          <a:prstGeom prst="rect">
            <a:avLst/>
          </a:prstGeom>
        </p:spPr>
      </p:pic>
      <p:pic>
        <p:nvPicPr>
          <p:cNvPr id="5" name="Obrázek 4" descr="fena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596" y="4071942"/>
            <a:ext cx="3119438" cy="2076298"/>
          </a:xfrm>
          <a:prstGeom prst="rect">
            <a:avLst/>
          </a:prstGeom>
        </p:spPr>
      </p:pic>
      <p:pic>
        <p:nvPicPr>
          <p:cNvPr id="6" name="Obrázek 5" descr="štěně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3570" y="1214422"/>
            <a:ext cx="3165166" cy="2011712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3714744" y="2000240"/>
            <a:ext cx="18491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1.PES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571868" y="4714884"/>
            <a:ext cx="25122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2.FENA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572132" y="3429000"/>
            <a:ext cx="28453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3.ŠTĚNĚ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1" name="Šipka dolů 10"/>
          <p:cNvSpPr/>
          <p:nvPr/>
        </p:nvSpPr>
        <p:spPr>
          <a:xfrm flipV="1">
            <a:off x="3714744" y="1071546"/>
            <a:ext cx="2286016" cy="185738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6072198" y="2928934"/>
            <a:ext cx="2857520" cy="18573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lů 12"/>
          <p:cNvSpPr/>
          <p:nvPr/>
        </p:nvSpPr>
        <p:spPr>
          <a:xfrm>
            <a:off x="3500430" y="4500570"/>
            <a:ext cx="3214710" cy="1857388"/>
          </a:xfrm>
          <a:prstGeom prst="downArrow">
            <a:avLst>
              <a:gd name="adj1" fmla="val 50000"/>
              <a:gd name="adj2" fmla="val 4943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42844" y="142852"/>
            <a:ext cx="8229600" cy="1219200"/>
          </a:xfrm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KOČKA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4" name="Obrázek 3" descr="kocka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3174" y="2428868"/>
            <a:ext cx="3868522" cy="301744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928794" y="1500174"/>
            <a:ext cx="1214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HLAVA</a:t>
            </a:r>
            <a:endParaRPr lang="cs-CZ" sz="2400" dirty="0"/>
          </a:p>
        </p:txBody>
      </p:sp>
      <p:cxnSp>
        <p:nvCxnSpPr>
          <p:cNvPr id="6" name="Přímá spojovací šipka 5"/>
          <p:cNvCxnSpPr>
            <a:stCxn id="5" idx="2"/>
          </p:cNvCxnSpPr>
          <p:nvPr/>
        </p:nvCxnSpPr>
        <p:spPr>
          <a:xfrm rot="16200000" flipH="1">
            <a:off x="2570395" y="1927460"/>
            <a:ext cx="324153" cy="392909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4286248" y="1357298"/>
            <a:ext cx="26432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KRK</a:t>
            </a:r>
            <a:endParaRPr lang="cs-CZ" sz="2400" dirty="0"/>
          </a:p>
        </p:txBody>
      </p:sp>
      <p:cxnSp>
        <p:nvCxnSpPr>
          <p:cNvPr id="8" name="Přímá spojovací šipka 7"/>
          <p:cNvCxnSpPr>
            <a:stCxn id="7" idx="1"/>
          </p:cNvCxnSpPr>
          <p:nvPr/>
        </p:nvCxnSpPr>
        <p:spPr>
          <a:xfrm rot="10800000" flipV="1">
            <a:off x="3928264" y="1588130"/>
            <a:ext cx="357984" cy="1413035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7143736" y="4643446"/>
            <a:ext cx="2000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OCAS</a:t>
            </a:r>
            <a:endParaRPr lang="cs-CZ" sz="2400" dirty="0"/>
          </a:p>
        </p:txBody>
      </p:sp>
      <p:cxnSp>
        <p:nvCxnSpPr>
          <p:cNvPr id="12" name="Přímá spojovací šipka 11"/>
          <p:cNvCxnSpPr>
            <a:stCxn id="11" idx="1"/>
          </p:cNvCxnSpPr>
          <p:nvPr/>
        </p:nvCxnSpPr>
        <p:spPr>
          <a:xfrm rot="10800000">
            <a:off x="6143636" y="4484051"/>
            <a:ext cx="1000100" cy="39022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1928794" y="5786454"/>
            <a:ext cx="4000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NOHY</a:t>
            </a:r>
            <a:endParaRPr lang="cs-CZ" sz="2400" dirty="0"/>
          </a:p>
        </p:txBody>
      </p:sp>
      <p:cxnSp>
        <p:nvCxnSpPr>
          <p:cNvPr id="15" name="Přímá spojovací šipka 14"/>
          <p:cNvCxnSpPr/>
          <p:nvPr/>
        </p:nvCxnSpPr>
        <p:spPr>
          <a:xfrm rot="5400000" flipH="1" flipV="1">
            <a:off x="2143108" y="4286256"/>
            <a:ext cx="1428760" cy="142876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428596" y="3500438"/>
            <a:ext cx="1357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TRUP</a:t>
            </a:r>
            <a:endParaRPr lang="cs-CZ" sz="2400" dirty="0"/>
          </a:p>
        </p:txBody>
      </p:sp>
      <p:cxnSp>
        <p:nvCxnSpPr>
          <p:cNvPr id="18" name="Přímá spojovací šipka 17"/>
          <p:cNvCxnSpPr/>
          <p:nvPr/>
        </p:nvCxnSpPr>
        <p:spPr>
          <a:xfrm flipV="1">
            <a:off x="1357290" y="3714752"/>
            <a:ext cx="2857520" cy="14932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1" grpId="0"/>
      <p:bldP spid="14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7158" y="4857760"/>
            <a:ext cx="8229600" cy="12192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OTEC JE KOCOUR.</a:t>
            </a:r>
            <a:br>
              <a:rPr lang="cs-CZ" dirty="0" smtClean="0">
                <a:solidFill>
                  <a:schemeClr val="tx2"/>
                </a:solidFill>
              </a:rPr>
            </a:br>
            <a:r>
              <a:rPr lang="cs-CZ" dirty="0" smtClean="0">
                <a:solidFill>
                  <a:schemeClr val="tx2"/>
                </a:solidFill>
              </a:rPr>
              <a:t/>
            </a:r>
            <a:br>
              <a:rPr lang="cs-CZ" dirty="0" smtClean="0">
                <a:solidFill>
                  <a:schemeClr val="tx2"/>
                </a:solidFill>
              </a:rPr>
            </a:br>
            <a:r>
              <a:rPr lang="cs-CZ" dirty="0" smtClean="0">
                <a:solidFill>
                  <a:schemeClr val="tx2"/>
                </a:solidFill>
              </a:rPr>
              <a:t/>
            </a:r>
            <a:br>
              <a:rPr lang="cs-CZ" dirty="0" smtClean="0">
                <a:solidFill>
                  <a:schemeClr val="tx2"/>
                </a:solidFill>
              </a:rPr>
            </a:br>
            <a:r>
              <a:rPr lang="cs-CZ" dirty="0" smtClean="0">
                <a:solidFill>
                  <a:schemeClr val="tx2"/>
                </a:solidFill>
              </a:rPr>
              <a:t/>
            </a:r>
            <a:br>
              <a:rPr lang="cs-CZ" dirty="0" smtClean="0">
                <a:solidFill>
                  <a:schemeClr val="tx2"/>
                </a:solidFill>
              </a:rPr>
            </a:br>
            <a:r>
              <a:rPr lang="cs-CZ" dirty="0" smtClean="0">
                <a:solidFill>
                  <a:schemeClr val="tx2"/>
                </a:solidFill>
              </a:rPr>
              <a:t>MATKA JE KOČKA.</a:t>
            </a:r>
            <a:br>
              <a:rPr lang="cs-CZ" dirty="0" smtClean="0">
                <a:solidFill>
                  <a:schemeClr val="tx2"/>
                </a:solidFill>
              </a:rPr>
            </a:br>
            <a:r>
              <a:rPr lang="cs-CZ" dirty="0" smtClean="0">
                <a:solidFill>
                  <a:schemeClr val="tx2"/>
                </a:solidFill>
              </a:rPr>
              <a:t/>
            </a:r>
            <a:br>
              <a:rPr lang="cs-CZ" dirty="0" smtClean="0">
                <a:solidFill>
                  <a:schemeClr val="tx2"/>
                </a:solidFill>
              </a:rPr>
            </a:br>
            <a:r>
              <a:rPr lang="cs-CZ" dirty="0" smtClean="0">
                <a:solidFill>
                  <a:schemeClr val="tx2"/>
                </a:solidFill>
              </a:rPr>
              <a:t/>
            </a:r>
            <a:br>
              <a:rPr lang="cs-CZ" dirty="0" smtClean="0">
                <a:solidFill>
                  <a:schemeClr val="tx2"/>
                </a:solidFill>
              </a:rPr>
            </a:br>
            <a:r>
              <a:rPr lang="cs-CZ" dirty="0" smtClean="0">
                <a:solidFill>
                  <a:schemeClr val="tx2"/>
                </a:solidFill>
              </a:rPr>
              <a:t/>
            </a:r>
            <a:br>
              <a:rPr lang="cs-CZ" dirty="0" smtClean="0">
                <a:solidFill>
                  <a:schemeClr val="tx2"/>
                </a:solidFill>
              </a:rPr>
            </a:br>
            <a:r>
              <a:rPr lang="cs-CZ" dirty="0" smtClean="0">
                <a:solidFill>
                  <a:schemeClr val="tx2"/>
                </a:solidFill>
              </a:rPr>
              <a:t>MLÁDĚ JE KOTĚ.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4" name="Obrázek 3" descr="kocour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9190" y="357166"/>
            <a:ext cx="3214710" cy="2357454"/>
          </a:xfrm>
          <a:prstGeom prst="rect">
            <a:avLst/>
          </a:prstGeom>
        </p:spPr>
      </p:pic>
      <p:pic>
        <p:nvPicPr>
          <p:cNvPr id="5" name="Obrázek 4" descr="kocka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7818" y="2714620"/>
            <a:ext cx="2571768" cy="2005979"/>
          </a:xfrm>
          <a:prstGeom prst="rect">
            <a:avLst/>
          </a:prstGeom>
        </p:spPr>
      </p:pic>
      <p:pic>
        <p:nvPicPr>
          <p:cNvPr id="6" name="Obrázek 5" descr="kotě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214942" y="4625585"/>
            <a:ext cx="2928958" cy="2196719"/>
          </a:xfrm>
          <a:prstGeom prst="rect">
            <a:avLst/>
          </a:prstGeom>
        </p:spPr>
      </p:pic>
    </p:spTree>
  </p:cSld>
  <p:clrMapOvr>
    <a:masterClrMapping/>
  </p:clrMapOvr>
  <p:transition spd="med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Veselý obličej 14"/>
          <p:cNvSpPr/>
          <p:nvPr/>
        </p:nvSpPr>
        <p:spPr>
          <a:xfrm>
            <a:off x="3714744" y="5715016"/>
            <a:ext cx="714380" cy="64294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5429256" y="4857760"/>
            <a:ext cx="571504" cy="42862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7500958" y="1000108"/>
            <a:ext cx="714380" cy="64294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kocour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158" y="428604"/>
            <a:ext cx="3214710" cy="2357454"/>
          </a:xfrm>
          <a:prstGeom prst="rect">
            <a:avLst/>
          </a:prstGeom>
        </p:spPr>
      </p:pic>
      <p:pic>
        <p:nvPicPr>
          <p:cNvPr id="5" name="Obrázek 4" descr="kocka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034" y="3071810"/>
            <a:ext cx="3071834" cy="2428892"/>
          </a:xfrm>
          <a:prstGeom prst="rect">
            <a:avLst/>
          </a:prstGeom>
        </p:spPr>
      </p:pic>
      <p:pic>
        <p:nvPicPr>
          <p:cNvPr id="6" name="Obrázek 5" descr="kotě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214942" y="2214554"/>
            <a:ext cx="3000396" cy="2414953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3643306" y="857232"/>
            <a:ext cx="370280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1.KOCOUR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14348" y="5572140"/>
            <a:ext cx="31654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3.KOČKA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072198" y="4643446"/>
            <a:ext cx="276101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KOTĚ 2.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4071934" y="571480"/>
            <a:ext cx="4500594" cy="150019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4572000" y="4500570"/>
            <a:ext cx="3571900" cy="12858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1214414" y="5429264"/>
            <a:ext cx="4143404" cy="1143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KUN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15194" y="2571744"/>
            <a:ext cx="4133062" cy="3147697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KŮŇ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58016" y="1428736"/>
            <a:ext cx="1214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HLAVA</a:t>
            </a:r>
            <a:endParaRPr lang="cs-CZ" sz="2400" dirty="0"/>
          </a:p>
        </p:txBody>
      </p:sp>
      <p:cxnSp>
        <p:nvCxnSpPr>
          <p:cNvPr id="6" name="Přímá spojovací šipka 5"/>
          <p:cNvCxnSpPr>
            <a:stCxn id="5" idx="2"/>
          </p:cNvCxnSpPr>
          <p:nvPr/>
        </p:nvCxnSpPr>
        <p:spPr>
          <a:xfrm rot="5400000">
            <a:off x="6678081" y="1713147"/>
            <a:ext cx="609905" cy="964413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7858148" y="3643314"/>
            <a:ext cx="785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KRK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1472" y="2643182"/>
            <a:ext cx="2000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OCAS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43042" y="6072206"/>
            <a:ext cx="4000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NOHY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358082" y="5786454"/>
            <a:ext cx="1357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TRUP</a:t>
            </a:r>
            <a:endParaRPr lang="cs-CZ" sz="2400" dirty="0"/>
          </a:p>
        </p:txBody>
      </p:sp>
      <p:cxnSp>
        <p:nvCxnSpPr>
          <p:cNvPr id="12" name="Přímá spojovací šipka 11"/>
          <p:cNvCxnSpPr/>
          <p:nvPr/>
        </p:nvCxnSpPr>
        <p:spPr>
          <a:xfrm flipV="1">
            <a:off x="2893208" y="5786454"/>
            <a:ext cx="464346" cy="461641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10800000">
            <a:off x="6143636" y="4500570"/>
            <a:ext cx="1535918" cy="107157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10800000">
            <a:off x="6000760" y="3929066"/>
            <a:ext cx="1678794" cy="158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1178696" y="3143248"/>
            <a:ext cx="1178726" cy="642942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 descr="kobyl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72198" y="1857364"/>
            <a:ext cx="2000264" cy="3000396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14282" y="428604"/>
            <a:ext cx="6357966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/>
              <a:t>OTEC JE HŘEBEC.</a:t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MATKA JE KOBYLA.</a:t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MLÁDĚ JE HŘÍBĚ.</a:t>
            </a:r>
            <a:endParaRPr lang="cs-CZ" sz="4000" dirty="0"/>
          </a:p>
        </p:txBody>
      </p:sp>
      <p:pic>
        <p:nvPicPr>
          <p:cNvPr id="8" name="Zástupný symbol pro obsah 3" descr="KUN.jpg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786446" y="285728"/>
            <a:ext cx="2632243" cy="2004689"/>
          </a:xfrm>
        </p:spPr>
      </p:pic>
      <p:pic>
        <p:nvPicPr>
          <p:cNvPr id="9" name="Obrázek 8" descr="hrib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643570" y="4400557"/>
            <a:ext cx="3071804" cy="2457443"/>
          </a:xfrm>
          <a:prstGeom prst="rect">
            <a:avLst/>
          </a:prstGeom>
        </p:spPr>
      </p:pic>
    </p:spTree>
  </p:cSld>
  <p:clrMapOvr>
    <a:masterClrMapping/>
  </p:clrMapOvr>
  <p:transition spd="med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ěticípá hvězda 14"/>
          <p:cNvSpPr/>
          <p:nvPr/>
        </p:nvSpPr>
        <p:spPr>
          <a:xfrm>
            <a:off x="6072198" y="5643578"/>
            <a:ext cx="928694" cy="92869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ěticípá hvězda 15"/>
          <p:cNvSpPr/>
          <p:nvPr/>
        </p:nvSpPr>
        <p:spPr>
          <a:xfrm>
            <a:off x="4714876" y="4572008"/>
            <a:ext cx="928694" cy="92869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ěticípá hvězda 13"/>
          <p:cNvSpPr/>
          <p:nvPr/>
        </p:nvSpPr>
        <p:spPr>
          <a:xfrm>
            <a:off x="5929322" y="642918"/>
            <a:ext cx="928694" cy="92869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Zástupný symbol pro obsah 3" descr="KUN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4282" y="4643446"/>
            <a:ext cx="2632243" cy="2004689"/>
          </a:xfrm>
        </p:spPr>
      </p:pic>
      <p:pic>
        <p:nvPicPr>
          <p:cNvPr id="6" name="Obrázek 5" descr="hrib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0628" y="2143116"/>
            <a:ext cx="3071804" cy="2457443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857488" y="5643578"/>
            <a:ext cx="349704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3.HŘEBEC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8" name="Obrázek 7" descr="kobyla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472" y="571480"/>
            <a:ext cx="2000264" cy="3000396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2643174" y="714356"/>
            <a:ext cx="34251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1.KOBYLA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500694" y="4643446"/>
            <a:ext cx="35814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HRŘÍBĚ 2.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214678" y="571480"/>
            <a:ext cx="4071966" cy="12144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428992" y="5500702"/>
            <a:ext cx="3643338" cy="10715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786314" y="4429132"/>
            <a:ext cx="3643338" cy="10715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 descr="pras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0232" y="2357430"/>
            <a:ext cx="5461016" cy="3112779"/>
          </a:xfrm>
          <a:prstGeom prst="rect">
            <a:avLst/>
          </a:prstGeo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PRASE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14348" y="2000240"/>
            <a:ext cx="1214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HLAVA</a:t>
            </a:r>
            <a:endParaRPr lang="cs-CZ" sz="2400" dirty="0"/>
          </a:p>
        </p:txBody>
      </p:sp>
      <p:cxnSp>
        <p:nvCxnSpPr>
          <p:cNvPr id="5" name="Přímá spojovací šipka 4"/>
          <p:cNvCxnSpPr>
            <a:stCxn id="4" idx="2"/>
          </p:cNvCxnSpPr>
          <p:nvPr/>
        </p:nvCxnSpPr>
        <p:spPr>
          <a:xfrm rot="16200000" flipH="1">
            <a:off x="1355949" y="2427526"/>
            <a:ext cx="324153" cy="392909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3357554" y="1214422"/>
            <a:ext cx="26432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KRK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715272" y="928670"/>
            <a:ext cx="11430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OCAS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143372" y="6396335"/>
            <a:ext cx="4000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NOHY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8596" y="3500438"/>
            <a:ext cx="1357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TRUP</a:t>
            </a:r>
            <a:endParaRPr lang="cs-CZ" sz="2400" dirty="0"/>
          </a:p>
        </p:txBody>
      </p:sp>
      <p:cxnSp>
        <p:nvCxnSpPr>
          <p:cNvPr id="10" name="Přímá spojovací šipka 9"/>
          <p:cNvCxnSpPr/>
          <p:nvPr/>
        </p:nvCxnSpPr>
        <p:spPr>
          <a:xfrm rot="5400000">
            <a:off x="7000892" y="1928802"/>
            <a:ext cx="1500198" cy="642942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16200000" flipV="1">
            <a:off x="4323322" y="5749382"/>
            <a:ext cx="533080" cy="464347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V="1">
            <a:off x="964414" y="3786190"/>
            <a:ext cx="2607454" cy="142876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5400000">
            <a:off x="3554009" y="1946661"/>
            <a:ext cx="428628" cy="10715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57158" y="714356"/>
            <a:ext cx="535785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/>
              <a:t>OTEC JE PRASE.</a:t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MATKA JE PRASNICE.</a:t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MLÁDĚ JE SELE.</a:t>
            </a:r>
            <a:endParaRPr lang="cs-CZ" sz="4000" dirty="0"/>
          </a:p>
        </p:txBody>
      </p:sp>
      <p:pic>
        <p:nvPicPr>
          <p:cNvPr id="5" name="Obrázek 4" descr="pras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7752" y="285729"/>
            <a:ext cx="3921966" cy="2235520"/>
          </a:xfrm>
          <a:prstGeom prst="rect">
            <a:avLst/>
          </a:prstGeom>
        </p:spPr>
      </p:pic>
      <p:pic>
        <p:nvPicPr>
          <p:cNvPr id="6" name="Obrázek 5" descr="prasnic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132" y="2786058"/>
            <a:ext cx="2857520" cy="1772105"/>
          </a:xfrm>
          <a:prstGeom prst="rect">
            <a:avLst/>
          </a:prstGeom>
        </p:spPr>
      </p:pic>
      <p:pic>
        <p:nvPicPr>
          <p:cNvPr id="7" name="Obrázek 6" descr="sele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0694" y="4668436"/>
            <a:ext cx="2919418" cy="2189564"/>
          </a:xfrm>
          <a:prstGeom prst="rect">
            <a:avLst/>
          </a:prstGeom>
        </p:spPr>
      </p:pic>
    </p:spTree>
  </p:cSld>
  <p:clrMapOvr>
    <a:masterClrMapping/>
  </p:clrMapOvr>
  <p:transition spd="med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ras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314" y="214290"/>
            <a:ext cx="3921966" cy="2235520"/>
          </a:xfrm>
          <a:prstGeom prst="rect">
            <a:avLst/>
          </a:prstGeom>
        </p:spPr>
      </p:pic>
      <p:pic>
        <p:nvPicPr>
          <p:cNvPr id="5" name="Obrázek 4" descr="prasnic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910" y="357166"/>
            <a:ext cx="2857520" cy="1772105"/>
          </a:xfrm>
          <a:prstGeom prst="rect">
            <a:avLst/>
          </a:prstGeom>
        </p:spPr>
      </p:pic>
      <p:pic>
        <p:nvPicPr>
          <p:cNvPr id="6" name="Obrázek 5" descr="sele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472" y="4214818"/>
            <a:ext cx="2919418" cy="2189564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00034" y="2285992"/>
            <a:ext cx="405329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1.PRASNICE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571868" y="5143512"/>
            <a:ext cx="22974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3.SELE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72066" y="2571744"/>
            <a:ext cx="28830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2.PRASE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0" name="Veselý obličej 9"/>
          <p:cNvSpPr/>
          <p:nvPr/>
        </p:nvSpPr>
        <p:spPr>
          <a:xfrm>
            <a:off x="2071670" y="3071810"/>
            <a:ext cx="785818" cy="50006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5857884" y="5286388"/>
            <a:ext cx="785818" cy="50006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8072462" y="2786058"/>
            <a:ext cx="785818" cy="50006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paměť s přímým přístupem 15"/>
          <p:cNvSpPr/>
          <p:nvPr/>
        </p:nvSpPr>
        <p:spPr>
          <a:xfrm>
            <a:off x="1000100" y="2071678"/>
            <a:ext cx="3714776" cy="1500198"/>
          </a:xfrm>
          <a:prstGeom prst="flowChartMagneticDru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paměť s přímým přístupem 16"/>
          <p:cNvSpPr/>
          <p:nvPr/>
        </p:nvSpPr>
        <p:spPr>
          <a:xfrm>
            <a:off x="5643538" y="2428868"/>
            <a:ext cx="3500462" cy="1500198"/>
          </a:xfrm>
          <a:prstGeom prst="flowChartMagneticDru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paměť s přímým přístupem 17"/>
          <p:cNvSpPr/>
          <p:nvPr/>
        </p:nvSpPr>
        <p:spPr>
          <a:xfrm>
            <a:off x="4214810" y="4857760"/>
            <a:ext cx="2786082" cy="1500198"/>
          </a:xfrm>
          <a:prstGeom prst="flowChartMagneticDru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428604"/>
            <a:ext cx="8229600" cy="6143668"/>
          </a:xfrm>
        </p:spPr>
        <p:txBody>
          <a:bodyPr>
            <a:normAutofit/>
          </a:bodyPr>
          <a:lstStyle/>
          <a:p>
            <a:r>
              <a:rPr lang="cs-CZ" sz="1200" dirty="0" smtClean="0"/>
              <a:t>Dostupné z WWW : </a:t>
            </a:r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bernsky</a:t>
            </a:r>
            <a:r>
              <a:rPr lang="cs-CZ" sz="1200" dirty="0" smtClean="0">
                <a:hlinkClick r:id="rId2"/>
              </a:rPr>
              <a:t>-</a:t>
            </a:r>
            <a:r>
              <a:rPr lang="cs-CZ" sz="1200" dirty="0" err="1" smtClean="0">
                <a:hlinkClick r:id="rId2"/>
              </a:rPr>
              <a:t>salasnicky</a:t>
            </a:r>
            <a:r>
              <a:rPr lang="cs-CZ" sz="1200" dirty="0" smtClean="0">
                <a:hlinkClick r:id="rId2"/>
              </a:rPr>
              <a:t>-pes.</a:t>
            </a:r>
            <a:r>
              <a:rPr lang="cs-CZ" sz="1200" dirty="0" err="1" smtClean="0">
                <a:hlinkClick r:id="rId2"/>
              </a:rPr>
              <a:t>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images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stenata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alpha</a:t>
            </a:r>
            <a:r>
              <a:rPr lang="cs-CZ" sz="1200" dirty="0" smtClean="0">
                <a:hlinkClick r:id="rId2"/>
              </a:rPr>
              <a:t>-</a:t>
            </a:r>
            <a:r>
              <a:rPr lang="cs-CZ" sz="1200" dirty="0" err="1" smtClean="0">
                <a:hlinkClick r:id="rId2"/>
              </a:rPr>
              <a:t>budejovice</a:t>
            </a:r>
            <a:r>
              <a:rPr lang="cs-CZ" sz="1200" dirty="0" smtClean="0">
                <a:hlinkClick r:id="rId2"/>
              </a:rPr>
              <a:t>-podzim.</a:t>
            </a:r>
            <a:r>
              <a:rPr lang="cs-CZ" sz="1200" dirty="0" err="1" smtClean="0">
                <a:hlinkClick r:id="rId2"/>
              </a:rPr>
              <a:t>jpg</a:t>
            </a:r>
            <a:r>
              <a:rPr lang="cs-CZ" sz="1200" dirty="0" smtClean="0"/>
              <a:t>   pes1.jpg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11</a:t>
            </a:r>
            <a:r>
              <a:rPr lang="en-US" sz="1200" dirty="0" smtClean="0"/>
              <a:t>–0</a:t>
            </a:r>
            <a:r>
              <a:rPr lang="cs-CZ" sz="1200" dirty="0" smtClean="0"/>
              <a:t>2</a:t>
            </a:r>
            <a:r>
              <a:rPr lang="en-US" sz="1200" dirty="0" smtClean="0"/>
              <a:t>]</a:t>
            </a:r>
            <a:endParaRPr lang="cs-CZ" sz="1200" dirty="0" smtClean="0"/>
          </a:p>
          <a:p>
            <a:r>
              <a:rPr lang="cs-CZ" sz="1200" dirty="0" smtClean="0"/>
              <a:t>Dostupné z WWW </a:t>
            </a:r>
            <a:r>
              <a:rPr lang="cs-CZ" sz="1200" dirty="0" smtClean="0"/>
              <a:t>: </a:t>
            </a:r>
            <a:r>
              <a:rPr lang="cs-CZ" sz="1200" dirty="0" smtClean="0">
                <a:hlinkClick r:id="rId3"/>
              </a:rPr>
              <a:t>http</a:t>
            </a:r>
            <a:r>
              <a:rPr lang="cs-CZ" sz="1200" dirty="0" smtClean="0">
                <a:hlinkClick r:id="rId3"/>
              </a:rPr>
              <a:t>://jamis-kocky.net/image/nahledkocek/domaci-pro-web.jpg</a:t>
            </a:r>
            <a:r>
              <a:rPr lang="cs-CZ" sz="1200" dirty="0" smtClean="0"/>
              <a:t>  kocka1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11</a:t>
            </a:r>
            <a:r>
              <a:rPr lang="en-US" sz="1200" dirty="0" smtClean="0"/>
              <a:t>–0</a:t>
            </a:r>
            <a:r>
              <a:rPr lang="cs-CZ" sz="1200" dirty="0" smtClean="0"/>
              <a:t>2</a:t>
            </a:r>
            <a:r>
              <a:rPr lang="en-US" sz="1200" dirty="0" smtClean="0"/>
              <a:t>]</a:t>
            </a:r>
            <a:endParaRPr lang="cs-CZ" sz="1200" dirty="0" smtClean="0"/>
          </a:p>
          <a:p>
            <a:r>
              <a:rPr lang="cs-CZ" sz="1200" dirty="0" smtClean="0"/>
              <a:t>Dostupné z WWW </a:t>
            </a:r>
            <a:r>
              <a:rPr lang="cs-CZ" sz="1200" dirty="0" smtClean="0"/>
              <a:t>: </a:t>
            </a:r>
            <a:r>
              <a:rPr lang="cs-CZ" sz="1200" dirty="0" smtClean="0">
                <a:hlinkClick r:id="rId4"/>
              </a:rPr>
              <a:t>http</a:t>
            </a:r>
            <a:r>
              <a:rPr lang="cs-CZ" sz="1200" dirty="0" smtClean="0">
                <a:hlinkClick r:id="rId4"/>
              </a:rPr>
              <a:t>://nd04.jxs.cz/278/518/e59dbd3848_68223373_o2.jpg</a:t>
            </a:r>
            <a:r>
              <a:rPr lang="cs-CZ" sz="1200" dirty="0" smtClean="0"/>
              <a:t>    kotě.</a:t>
            </a:r>
            <a:r>
              <a:rPr lang="cs-CZ" sz="1200" dirty="0" err="1" smtClean="0"/>
              <a:t>jpg</a:t>
            </a:r>
            <a:r>
              <a:rPr lang="cs-CZ" sz="1200" dirty="0" smtClean="0"/>
              <a:t>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11</a:t>
            </a:r>
            <a:r>
              <a:rPr lang="en-US" sz="1200" dirty="0" smtClean="0"/>
              <a:t>–0</a:t>
            </a:r>
            <a:r>
              <a:rPr lang="cs-CZ" sz="1200" dirty="0" smtClean="0"/>
              <a:t>2</a:t>
            </a:r>
            <a:r>
              <a:rPr lang="en-US" sz="1200" dirty="0" smtClean="0"/>
              <a:t>]</a:t>
            </a:r>
            <a:endParaRPr lang="cs-CZ" sz="1200" dirty="0" smtClean="0"/>
          </a:p>
          <a:p>
            <a:r>
              <a:rPr lang="cs-CZ" sz="1200" dirty="0" smtClean="0"/>
              <a:t>Dostupné z WWW </a:t>
            </a:r>
            <a:r>
              <a:rPr lang="cs-CZ" sz="1200" dirty="0" smtClean="0"/>
              <a:t>:</a:t>
            </a:r>
            <a:r>
              <a:rPr lang="cs-CZ" sz="1200" dirty="0" smtClean="0">
                <a:hlinkClick r:id="rId5"/>
              </a:rPr>
              <a:t>http</a:t>
            </a:r>
            <a:r>
              <a:rPr lang="cs-CZ" sz="1200" dirty="0" smtClean="0">
                <a:hlinkClick r:id="rId5"/>
              </a:rPr>
              <a:t>://cici.webpark.cz/fotky/PICT_6.jpg</a:t>
            </a:r>
            <a:r>
              <a:rPr lang="cs-CZ" sz="1200" dirty="0" smtClean="0"/>
              <a:t>   kocour.</a:t>
            </a:r>
            <a:r>
              <a:rPr lang="cs-CZ" sz="1200" dirty="0" err="1" smtClean="0"/>
              <a:t>jpg</a:t>
            </a:r>
            <a:r>
              <a:rPr lang="cs-CZ" sz="1200" dirty="0" smtClean="0"/>
              <a:t>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11</a:t>
            </a:r>
            <a:r>
              <a:rPr lang="en-US" sz="1200" dirty="0" smtClean="0"/>
              <a:t>–0</a:t>
            </a:r>
            <a:r>
              <a:rPr lang="cs-CZ" sz="1200" dirty="0" smtClean="0"/>
              <a:t>2</a:t>
            </a:r>
            <a:r>
              <a:rPr lang="en-US" sz="1200" dirty="0" smtClean="0"/>
              <a:t>]</a:t>
            </a:r>
            <a:endParaRPr lang="cs-CZ" sz="1200" dirty="0" smtClean="0"/>
          </a:p>
          <a:p>
            <a:r>
              <a:rPr lang="cs-CZ" sz="1200" dirty="0" smtClean="0"/>
              <a:t>Dostupné z    WWW: </a:t>
            </a:r>
            <a:r>
              <a:rPr lang="cs-CZ" sz="1200" dirty="0" smtClean="0">
                <a:hlinkClick r:id="rId6"/>
              </a:rPr>
              <a:t>http</a:t>
            </a:r>
            <a:r>
              <a:rPr lang="cs-CZ" sz="1200" dirty="0" smtClean="0">
                <a:hlinkClick r:id="rId6"/>
              </a:rPr>
              <a:t>://data.</a:t>
            </a:r>
            <a:r>
              <a:rPr lang="cs-CZ" sz="1200" dirty="0" err="1" smtClean="0">
                <a:hlinkClick r:id="rId6"/>
              </a:rPr>
              <a:t>mojezoo.cz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ir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mojezoo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images</a:t>
            </a:r>
            <a:r>
              <a:rPr lang="cs-CZ" sz="1200" dirty="0" smtClean="0">
                <a:hlinkClick r:id="rId6"/>
              </a:rPr>
              <a:t>/Gallery2Module/</a:t>
            </a:r>
            <a:r>
              <a:rPr lang="cs-CZ" sz="1200" dirty="0" err="1" smtClean="0">
                <a:hlinkClick r:id="rId6"/>
              </a:rPr>
              <a:t>EncyclopediaModule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Races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hafici.cz</a:t>
            </a:r>
            <a:r>
              <a:rPr lang="cs-CZ" sz="1200" dirty="0" smtClean="0">
                <a:hlinkClick r:id="rId6"/>
              </a:rPr>
              <a:t>/00/00/00/43/</a:t>
            </a:r>
            <a:r>
              <a:rPr lang="cs-CZ" sz="1200" dirty="0" err="1" smtClean="0">
                <a:hlinkClick r:id="rId6"/>
              </a:rPr>
              <a:t>bernsky</a:t>
            </a:r>
            <a:r>
              <a:rPr lang="cs-CZ" sz="1200" dirty="0" smtClean="0">
                <a:hlinkClick r:id="rId6"/>
              </a:rPr>
              <a:t>_</a:t>
            </a:r>
            <a:r>
              <a:rPr lang="cs-CZ" sz="1200" dirty="0" err="1" smtClean="0">
                <a:hlinkClick r:id="rId6"/>
              </a:rPr>
              <a:t>salasnicky</a:t>
            </a:r>
            <a:r>
              <a:rPr lang="cs-CZ" sz="1200" dirty="0" smtClean="0">
                <a:hlinkClick r:id="rId6"/>
              </a:rPr>
              <a:t>_pes_1.igallery.image0000006--640x480--logo--server-</a:t>
            </a:r>
            <a:r>
              <a:rPr lang="cs-CZ" sz="1200" dirty="0" err="1" smtClean="0">
                <a:hlinkClick r:id="rId6"/>
              </a:rPr>
              <a:t>haficicz.jpg</a:t>
            </a:r>
            <a:r>
              <a:rPr lang="cs-CZ" sz="1200" dirty="0" smtClean="0"/>
              <a:t>   štěně.</a:t>
            </a:r>
            <a:r>
              <a:rPr lang="cs-CZ" sz="1200" dirty="0" err="1" smtClean="0"/>
              <a:t>jpg</a:t>
            </a:r>
            <a:r>
              <a:rPr lang="cs-CZ" sz="1200" dirty="0" smtClean="0"/>
              <a:t>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11</a:t>
            </a:r>
            <a:r>
              <a:rPr lang="en-US" sz="1200" dirty="0" smtClean="0"/>
              <a:t>–0</a:t>
            </a:r>
            <a:r>
              <a:rPr lang="cs-CZ" sz="1200" dirty="0" smtClean="0"/>
              <a:t>2</a:t>
            </a:r>
            <a:r>
              <a:rPr lang="en-US" sz="1200" dirty="0" smtClean="0"/>
              <a:t>]</a:t>
            </a:r>
            <a:endParaRPr lang="cs-CZ" sz="1200" dirty="0" smtClean="0"/>
          </a:p>
          <a:p>
            <a:r>
              <a:rPr lang="cs-CZ" sz="1200" dirty="0" smtClean="0"/>
              <a:t>Dostupné z WWW </a:t>
            </a:r>
            <a:r>
              <a:rPr lang="cs-CZ" sz="1200" dirty="0" smtClean="0"/>
              <a:t>: </a:t>
            </a:r>
            <a:r>
              <a:rPr lang="cs-CZ" sz="1200" dirty="0" smtClean="0">
                <a:hlinkClick r:id="rId7"/>
              </a:rPr>
              <a:t>http</a:t>
            </a:r>
            <a:r>
              <a:rPr lang="cs-CZ" sz="1200" dirty="0" smtClean="0">
                <a:hlinkClick r:id="rId7"/>
              </a:rPr>
              <a:t>://images02.olx.cz/</a:t>
            </a:r>
            <a:r>
              <a:rPr lang="cs-CZ" sz="1200" dirty="0" err="1" smtClean="0">
                <a:hlinkClick r:id="rId7"/>
              </a:rPr>
              <a:t>ui</a:t>
            </a:r>
            <a:r>
              <a:rPr lang="cs-CZ" sz="1200" dirty="0" smtClean="0">
                <a:hlinkClick r:id="rId7"/>
              </a:rPr>
              <a:t>/7/70/65/1286455333_126846565_2-</a:t>
            </a:r>
            <a:r>
              <a:rPr lang="cs-CZ" sz="1200" dirty="0" err="1" smtClean="0">
                <a:hlinkClick r:id="rId7"/>
              </a:rPr>
              <a:t>Bernsky</a:t>
            </a:r>
            <a:r>
              <a:rPr lang="cs-CZ" sz="1200" dirty="0" smtClean="0">
                <a:hlinkClick r:id="rId7"/>
              </a:rPr>
              <a:t>-</a:t>
            </a:r>
            <a:r>
              <a:rPr lang="cs-CZ" sz="1200" dirty="0" err="1" smtClean="0">
                <a:hlinkClick r:id="rId7"/>
              </a:rPr>
              <a:t>salasnicky</a:t>
            </a:r>
            <a:r>
              <a:rPr lang="cs-CZ" sz="1200" dirty="0" smtClean="0">
                <a:hlinkClick r:id="rId7"/>
              </a:rPr>
              <a:t>-pes-</a:t>
            </a:r>
            <a:r>
              <a:rPr lang="cs-CZ" sz="1200" dirty="0" err="1" smtClean="0">
                <a:hlinkClick r:id="rId7"/>
              </a:rPr>
              <a:t>Pribram</a:t>
            </a:r>
            <a:r>
              <a:rPr lang="cs-CZ" sz="1200" dirty="0" smtClean="0">
                <a:hlinkClick r:id="rId7"/>
              </a:rPr>
              <a:t>-1286455333.jpg</a:t>
            </a:r>
            <a:r>
              <a:rPr lang="cs-CZ" sz="1200" dirty="0" smtClean="0"/>
              <a:t>  fena.</a:t>
            </a:r>
            <a:r>
              <a:rPr lang="cs-CZ" sz="1200" dirty="0" err="1" smtClean="0"/>
              <a:t>jpg</a:t>
            </a:r>
            <a:r>
              <a:rPr lang="cs-CZ" sz="1200" dirty="0" smtClean="0"/>
              <a:t>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11</a:t>
            </a:r>
            <a:r>
              <a:rPr lang="en-US" sz="1200" dirty="0" smtClean="0"/>
              <a:t>–0</a:t>
            </a:r>
            <a:r>
              <a:rPr lang="cs-CZ" sz="1200" dirty="0" smtClean="0"/>
              <a:t>2</a:t>
            </a:r>
            <a:r>
              <a:rPr lang="en-US" sz="1200" dirty="0" smtClean="0"/>
              <a:t>]</a:t>
            </a:r>
            <a:endParaRPr lang="cs-CZ" sz="1200" dirty="0" smtClean="0"/>
          </a:p>
          <a:p>
            <a:r>
              <a:rPr lang="cs-CZ" sz="1200" dirty="0" smtClean="0"/>
              <a:t>Dostupné z WWW </a:t>
            </a:r>
            <a:r>
              <a:rPr lang="cs-CZ" sz="1200" dirty="0" smtClean="0"/>
              <a:t>:</a:t>
            </a:r>
            <a:r>
              <a:rPr lang="cs-CZ" sz="1200" dirty="0" smtClean="0">
                <a:hlinkClick r:id="rId8"/>
              </a:rPr>
              <a:t> http</a:t>
            </a:r>
            <a:r>
              <a:rPr lang="cs-CZ" sz="1200" dirty="0" smtClean="0">
                <a:hlinkClick r:id="rId8"/>
              </a:rPr>
              <a:t>://nd01.jxs.cz/880/878/dc20fcdc76_21254143_o2.jpg </a:t>
            </a:r>
            <a:r>
              <a:rPr lang="cs-CZ" sz="1200" dirty="0" err="1" smtClean="0">
                <a:hlinkClick r:id="rId8"/>
              </a:rPr>
              <a:t>KUN</a:t>
            </a:r>
            <a:r>
              <a:rPr lang="cs-CZ" sz="1200" dirty="0" smtClean="0">
                <a:hlinkClick r:id="rId8"/>
              </a:rPr>
              <a:t>.</a:t>
            </a:r>
            <a:r>
              <a:rPr lang="cs-CZ" sz="1200" dirty="0" err="1" smtClean="0">
                <a:hlinkClick r:id="rId8"/>
              </a:rPr>
              <a:t>jpg</a:t>
            </a:r>
            <a:r>
              <a:rPr lang="cs-CZ" sz="1200" dirty="0" smtClean="0"/>
              <a:t>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11</a:t>
            </a:r>
            <a:r>
              <a:rPr lang="en-US" sz="1200" dirty="0" smtClean="0"/>
              <a:t>–0</a:t>
            </a:r>
            <a:r>
              <a:rPr lang="cs-CZ" sz="1200" dirty="0" smtClean="0"/>
              <a:t>2</a:t>
            </a:r>
            <a:r>
              <a:rPr lang="en-US" sz="1200" dirty="0" smtClean="0"/>
              <a:t>]</a:t>
            </a:r>
            <a:endParaRPr lang="cs-CZ" sz="1200" dirty="0" smtClean="0"/>
          </a:p>
          <a:p>
            <a:r>
              <a:rPr lang="cs-CZ" sz="1200" dirty="0" smtClean="0"/>
              <a:t>Dostupné z WWW </a:t>
            </a:r>
            <a:r>
              <a:rPr lang="cs-CZ" sz="1200" dirty="0" smtClean="0"/>
              <a:t>: </a:t>
            </a:r>
            <a:r>
              <a:rPr lang="cs-CZ" sz="1200" dirty="0" smtClean="0"/>
              <a:t>http</a:t>
            </a:r>
            <a:r>
              <a:rPr lang="cs-CZ" sz="1200" dirty="0" smtClean="0"/>
              <a:t>://nd04.jxs.cz/772/886/15b2654ccd_70737725_o2.jpg   </a:t>
            </a:r>
            <a:r>
              <a:rPr lang="cs-CZ" sz="1200" dirty="0" err="1" smtClean="0"/>
              <a:t>KOBYLA</a:t>
            </a:r>
            <a:r>
              <a:rPr lang="cs-CZ" sz="1200" dirty="0" smtClean="0"/>
              <a:t>.</a:t>
            </a:r>
            <a:r>
              <a:rPr lang="cs-CZ" sz="1200" dirty="0" err="1" smtClean="0"/>
              <a:t>jpg</a:t>
            </a:r>
            <a:r>
              <a:rPr lang="cs-CZ" sz="1200" dirty="0" smtClean="0"/>
              <a:t>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11</a:t>
            </a:r>
            <a:r>
              <a:rPr lang="en-US" sz="1200" dirty="0" smtClean="0"/>
              <a:t>–0</a:t>
            </a:r>
            <a:r>
              <a:rPr lang="cs-CZ" sz="1200" dirty="0" smtClean="0"/>
              <a:t>2</a:t>
            </a:r>
            <a:r>
              <a:rPr lang="en-US" sz="1200" dirty="0" smtClean="0"/>
              <a:t>]</a:t>
            </a:r>
            <a:endParaRPr lang="cs-CZ" sz="1200" dirty="0" smtClean="0"/>
          </a:p>
          <a:p>
            <a:r>
              <a:rPr lang="cs-CZ" sz="1200" dirty="0" smtClean="0"/>
              <a:t>Dostupné z WWW </a:t>
            </a:r>
            <a:r>
              <a:rPr lang="cs-CZ" sz="1200" dirty="0" smtClean="0"/>
              <a:t>: </a:t>
            </a:r>
            <a:r>
              <a:rPr lang="cs-CZ" sz="1200" dirty="0" smtClean="0">
                <a:hlinkClick r:id="rId9"/>
              </a:rPr>
              <a:t>http</a:t>
            </a:r>
            <a:r>
              <a:rPr lang="cs-CZ" sz="1200" dirty="0" smtClean="0">
                <a:hlinkClick r:id="rId9"/>
              </a:rPr>
              <a:t>://nd03.jxs.cz/993/853/19ad4b6fe0_63149832_o2.jpg</a:t>
            </a:r>
            <a:r>
              <a:rPr lang="cs-CZ" sz="1200" dirty="0" smtClean="0"/>
              <a:t>  </a:t>
            </a:r>
            <a:r>
              <a:rPr lang="cs-CZ" sz="1200" dirty="0" err="1" smtClean="0"/>
              <a:t>hribe.jpg</a:t>
            </a:r>
            <a:r>
              <a:rPr lang="cs-CZ" sz="1200" dirty="0" smtClean="0"/>
              <a:t>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11</a:t>
            </a:r>
            <a:r>
              <a:rPr lang="en-US" sz="1200" dirty="0" smtClean="0"/>
              <a:t>–0</a:t>
            </a:r>
            <a:r>
              <a:rPr lang="cs-CZ" sz="1200" dirty="0" smtClean="0"/>
              <a:t>2</a:t>
            </a:r>
            <a:r>
              <a:rPr lang="en-US" sz="1200" dirty="0" smtClean="0"/>
              <a:t>]</a:t>
            </a:r>
            <a:endParaRPr lang="cs-CZ" sz="1200" dirty="0" smtClean="0"/>
          </a:p>
          <a:p>
            <a:r>
              <a:rPr lang="cs-CZ" sz="1200" dirty="0" smtClean="0"/>
              <a:t>Dostupné z WWW </a:t>
            </a:r>
            <a:r>
              <a:rPr lang="cs-CZ" sz="1200" dirty="0" smtClean="0"/>
              <a:t>: </a:t>
            </a:r>
            <a:r>
              <a:rPr lang="cs-CZ" sz="1200" dirty="0" smtClean="0">
                <a:hlinkClick r:id="rId10"/>
              </a:rPr>
              <a:t>http</a:t>
            </a:r>
            <a:r>
              <a:rPr lang="cs-CZ" sz="1200" dirty="0" smtClean="0">
                <a:hlinkClick r:id="rId10"/>
              </a:rPr>
              <a:t>://masek.</a:t>
            </a:r>
            <a:r>
              <a:rPr lang="cs-CZ" sz="1200" dirty="0" err="1" smtClean="0">
                <a:hlinkClick r:id="rId10"/>
              </a:rPr>
              <a:t>fotostranky.net</a:t>
            </a:r>
            <a:r>
              <a:rPr lang="cs-CZ" sz="1200" dirty="0" smtClean="0">
                <a:hlinkClick r:id="rId10"/>
              </a:rPr>
              <a:t>/</a:t>
            </a:r>
            <a:r>
              <a:rPr lang="cs-CZ" sz="1200" dirty="0" err="1" smtClean="0">
                <a:hlinkClick r:id="rId10"/>
              </a:rPr>
              <a:t>zvirata</a:t>
            </a:r>
            <a:r>
              <a:rPr lang="cs-CZ" sz="1200" dirty="0" smtClean="0">
                <a:hlinkClick r:id="rId10"/>
              </a:rPr>
              <a:t>/</a:t>
            </a:r>
            <a:r>
              <a:rPr lang="cs-CZ" sz="1200" dirty="0" err="1" smtClean="0">
                <a:hlinkClick r:id="rId10"/>
              </a:rPr>
              <a:t>albums</a:t>
            </a:r>
            <a:r>
              <a:rPr lang="cs-CZ" sz="1200" dirty="0" smtClean="0">
                <a:hlinkClick r:id="rId10"/>
              </a:rPr>
              <a:t>/</a:t>
            </a:r>
            <a:r>
              <a:rPr lang="cs-CZ" sz="1200" dirty="0" err="1" smtClean="0">
                <a:hlinkClick r:id="rId10"/>
              </a:rPr>
              <a:t>zvirata</a:t>
            </a:r>
            <a:r>
              <a:rPr lang="cs-CZ" sz="1200" dirty="0" smtClean="0">
                <a:hlinkClick r:id="rId10"/>
              </a:rPr>
              <a:t>/</a:t>
            </a:r>
            <a:r>
              <a:rPr lang="cs-CZ" sz="1200" dirty="0" err="1" smtClean="0">
                <a:hlinkClick r:id="rId10"/>
              </a:rPr>
              <a:t>domaci</a:t>
            </a:r>
            <a:r>
              <a:rPr lang="cs-CZ" sz="1200" dirty="0" smtClean="0">
                <a:hlinkClick r:id="rId10"/>
              </a:rPr>
              <a:t>_</a:t>
            </a:r>
            <a:r>
              <a:rPr lang="cs-CZ" sz="1200" dirty="0" err="1" smtClean="0">
                <a:hlinkClick r:id="rId10"/>
              </a:rPr>
              <a:t>zvirata</a:t>
            </a:r>
            <a:r>
              <a:rPr lang="cs-CZ" sz="1200" dirty="0" smtClean="0">
                <a:hlinkClick r:id="rId10"/>
              </a:rPr>
              <a:t>/04_16166_prase_sele.</a:t>
            </a:r>
            <a:r>
              <a:rPr lang="cs-CZ" sz="1200" dirty="0" err="1" smtClean="0">
                <a:hlinkClick r:id="rId10"/>
              </a:rPr>
              <a:t>jpg</a:t>
            </a:r>
            <a:r>
              <a:rPr lang="cs-CZ" sz="1200" dirty="0" smtClean="0"/>
              <a:t>  sele.</a:t>
            </a:r>
            <a:r>
              <a:rPr lang="cs-CZ" sz="1200" dirty="0" err="1" smtClean="0"/>
              <a:t>jpg</a:t>
            </a:r>
            <a:r>
              <a:rPr lang="cs-CZ" sz="1200" dirty="0" smtClean="0"/>
              <a:t>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11</a:t>
            </a:r>
            <a:r>
              <a:rPr lang="en-US" sz="1200" dirty="0" smtClean="0"/>
              <a:t>–0</a:t>
            </a:r>
            <a:r>
              <a:rPr lang="cs-CZ" sz="1200" dirty="0" smtClean="0"/>
              <a:t>2</a:t>
            </a:r>
            <a:r>
              <a:rPr lang="en-US" sz="1200" dirty="0" smtClean="0"/>
              <a:t>]</a:t>
            </a:r>
            <a:endParaRPr lang="cs-CZ" sz="1200" dirty="0" smtClean="0"/>
          </a:p>
          <a:p>
            <a:r>
              <a:rPr lang="cs-CZ" sz="1200" dirty="0" smtClean="0"/>
              <a:t>Dostupné z WWW </a:t>
            </a:r>
            <a:r>
              <a:rPr lang="cs-CZ" sz="1200" dirty="0" smtClean="0"/>
              <a:t>: </a:t>
            </a:r>
            <a:r>
              <a:rPr lang="cs-CZ" sz="1200" dirty="0" smtClean="0">
                <a:hlinkClick r:id="rId11"/>
              </a:rPr>
              <a:t>http</a:t>
            </a:r>
            <a:r>
              <a:rPr lang="cs-CZ" sz="1200" dirty="0" smtClean="0">
                <a:hlinkClick r:id="rId11"/>
              </a:rPr>
              <a:t>://upload.wikimedia.org/wikipedia/commons/thumb/5/59/Sow_with_piglet.jpg/258px-Sow_with_piglet.jpg</a:t>
            </a:r>
            <a:r>
              <a:rPr lang="cs-CZ" sz="1200" dirty="0" smtClean="0"/>
              <a:t>  prasnice.</a:t>
            </a:r>
            <a:r>
              <a:rPr lang="cs-CZ" sz="1200" dirty="0" err="1" smtClean="0"/>
              <a:t>jpg</a:t>
            </a:r>
            <a:r>
              <a:rPr lang="cs-CZ" sz="1200" dirty="0" smtClean="0"/>
              <a:t>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11</a:t>
            </a:r>
            <a:r>
              <a:rPr lang="en-US" sz="1200" dirty="0" smtClean="0"/>
              <a:t>–0</a:t>
            </a:r>
            <a:r>
              <a:rPr lang="cs-CZ" sz="1200" dirty="0" smtClean="0"/>
              <a:t>2</a:t>
            </a:r>
            <a:r>
              <a:rPr lang="en-US" sz="1200" dirty="0" smtClean="0"/>
              <a:t>]</a:t>
            </a:r>
            <a:endParaRPr lang="cs-CZ" sz="1200" dirty="0" smtClean="0"/>
          </a:p>
          <a:p>
            <a:r>
              <a:rPr lang="cs-CZ" sz="1200" dirty="0" smtClean="0"/>
              <a:t>Dostupné z WWW </a:t>
            </a:r>
            <a:r>
              <a:rPr lang="cs-CZ" sz="1200" dirty="0" smtClean="0"/>
              <a:t>: </a:t>
            </a:r>
            <a:r>
              <a:rPr lang="cs-CZ" sz="1200" dirty="0" smtClean="0">
                <a:hlinkClick r:id="rId12"/>
              </a:rPr>
              <a:t>http</a:t>
            </a:r>
            <a:r>
              <a:rPr lang="cs-CZ" sz="1200" dirty="0" smtClean="0">
                <a:hlinkClick r:id="rId12"/>
              </a:rPr>
              <a:t>://leccos.</a:t>
            </a:r>
            <a:r>
              <a:rPr lang="cs-CZ" sz="1200" dirty="0" err="1" smtClean="0">
                <a:hlinkClick r:id="rId12"/>
              </a:rPr>
              <a:t>com</a:t>
            </a:r>
            <a:r>
              <a:rPr lang="cs-CZ" sz="1200" dirty="0" smtClean="0">
                <a:hlinkClick r:id="rId12"/>
              </a:rPr>
              <a:t>/</a:t>
            </a:r>
            <a:r>
              <a:rPr lang="cs-CZ" sz="1200" dirty="0" err="1" smtClean="0">
                <a:hlinkClick r:id="rId12"/>
              </a:rPr>
              <a:t>pics</a:t>
            </a:r>
            <a:r>
              <a:rPr lang="cs-CZ" sz="1200" dirty="0" smtClean="0">
                <a:hlinkClick r:id="rId12"/>
              </a:rPr>
              <a:t>/pic/prase_</a:t>
            </a:r>
            <a:r>
              <a:rPr lang="cs-CZ" sz="1200" dirty="0" err="1" smtClean="0">
                <a:hlinkClick r:id="rId12"/>
              </a:rPr>
              <a:t>domaci</a:t>
            </a:r>
            <a:r>
              <a:rPr lang="cs-CZ" sz="1200" dirty="0" smtClean="0">
                <a:hlinkClick r:id="rId12"/>
              </a:rPr>
              <a:t>-_</a:t>
            </a:r>
            <a:r>
              <a:rPr lang="cs-CZ" sz="1200" dirty="0" err="1" smtClean="0">
                <a:hlinkClick r:id="rId12"/>
              </a:rPr>
              <a:t>bile</a:t>
            </a:r>
            <a:r>
              <a:rPr lang="cs-CZ" sz="1200" dirty="0" smtClean="0">
                <a:hlinkClick r:id="rId12"/>
              </a:rPr>
              <a:t>_</a:t>
            </a:r>
            <a:r>
              <a:rPr lang="cs-CZ" sz="1200" dirty="0" err="1" smtClean="0">
                <a:hlinkClick r:id="rId12"/>
              </a:rPr>
              <a:t>uslechtile</a:t>
            </a:r>
            <a:r>
              <a:rPr lang="cs-CZ" sz="1200" dirty="0" smtClean="0">
                <a:hlinkClick r:id="rId12"/>
              </a:rPr>
              <a:t>_prase.</a:t>
            </a:r>
            <a:r>
              <a:rPr lang="cs-CZ" sz="1200" dirty="0" err="1" smtClean="0">
                <a:hlinkClick r:id="rId12"/>
              </a:rPr>
              <a:t>jpg</a:t>
            </a:r>
            <a:r>
              <a:rPr lang="cs-CZ" sz="1200" dirty="0" smtClean="0"/>
              <a:t>  prase.</a:t>
            </a:r>
            <a:r>
              <a:rPr lang="cs-CZ" sz="1200" dirty="0" err="1" smtClean="0"/>
              <a:t>jpg</a:t>
            </a:r>
            <a:r>
              <a:rPr lang="cs-CZ" sz="1200" dirty="0" smtClean="0"/>
              <a:t>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11</a:t>
            </a:r>
            <a:r>
              <a:rPr lang="en-US" sz="1200" dirty="0" smtClean="0"/>
              <a:t>–0</a:t>
            </a:r>
            <a:r>
              <a:rPr lang="cs-CZ" sz="1200" dirty="0" smtClean="0"/>
              <a:t>2</a:t>
            </a:r>
            <a:r>
              <a:rPr lang="en-US" sz="1200" dirty="0" smtClean="0"/>
              <a:t>]</a:t>
            </a:r>
            <a:endParaRPr lang="cs-CZ" sz="1200" dirty="0" smtClean="0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197</TotalTime>
  <Words>369</Words>
  <Application>Microsoft Office PowerPoint</Application>
  <PresentationFormat>Předvádění na obrazovce (4:3)</PresentationFormat>
  <Paragraphs>62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Papír</vt:lpstr>
      <vt:lpstr>Název školy: Speciální základní škola,Louny, Poděbradova 640,příspěvková organizace Autor:  Mgr.TAŤÁNA RADIMSKÁ Název materiálu: VY_32_INOVACE_01_III.Vu_DOMÁCÍ A HOSPODÁŘSKÁ ZVÍŘATA  I. Téma : Vu – 4. ročník – hospodářská zvířata  ČÍSLO PROJEKTU:  CZ.1.07/1.4.00/21.3407 </vt:lpstr>
      <vt:lpstr>ANOTACE</vt:lpstr>
      <vt:lpstr>PES</vt:lpstr>
      <vt:lpstr>OTEC JE PES.    MATKA JE FENA.    MLÁDĚ JE ŠTĚNĚ.</vt:lpstr>
      <vt:lpstr>KDO JE TO ?</vt:lpstr>
      <vt:lpstr>KOČKA</vt:lpstr>
      <vt:lpstr>OTEC JE KOCOUR.    MATKA JE KOČKA.    MLÁDĚ JE KOTĚ.</vt:lpstr>
      <vt:lpstr>Snímek 8</vt:lpstr>
      <vt:lpstr>KŮŇ</vt:lpstr>
      <vt:lpstr>Snímek 10</vt:lpstr>
      <vt:lpstr>Snímek 11</vt:lpstr>
      <vt:lpstr>PRASE</vt:lpstr>
      <vt:lpstr>Snímek 13</vt:lpstr>
      <vt:lpstr>Snímek 14</vt:lpstr>
      <vt:lpstr>Snímek 15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škola,Louny, Poděbradova 640,příspěvková organizace Autor:  Mgr.TAŤÁNA RADIMSKÁ Název materiálu: VY_32_INOVACE_01_DOMÁCÍ A HOSPODÁŘSKÁ ZVÍŘATA</dc:title>
  <dc:creator>Magda Radimová</dc:creator>
  <cp:lastModifiedBy>Magda Radimová</cp:lastModifiedBy>
  <cp:revision>25</cp:revision>
  <dcterms:created xsi:type="dcterms:W3CDTF">2012-02-19T15:41:47Z</dcterms:created>
  <dcterms:modified xsi:type="dcterms:W3CDTF">2012-10-09T15:16:43Z</dcterms:modified>
</cp:coreProperties>
</file>