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6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9C157E-4182-44B3-824B-E9B8A3ACCF0F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DBF6A0-B321-413B-AF27-09C22B9456B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DBF6A0-B321-413B-AF27-09C22B9456B6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DBF6A0-B321-413B-AF27-09C22B9456B6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DBF6A0-B321-413B-AF27-09C22B9456B6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DBF6A0-B321-413B-AF27-09C22B9456B6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DBF6A0-B321-413B-AF27-09C22B9456B6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DBF6A0-B321-413B-AF27-09C22B9456B6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DBF6A0-B321-413B-AF27-09C22B9456B6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DBF6A0-B321-413B-AF27-09C22B9456B6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DBF6A0-B321-413B-AF27-09C22B9456B6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DBF6A0-B321-413B-AF27-09C22B9456B6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DBF6A0-B321-413B-AF27-09C22B9456B6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8F8D5C8-262B-4CDF-80EE-5E0478693BDB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D5B70E5-EC6E-4190-99CB-109A2F30B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F8D5C8-262B-4CDF-80EE-5E0478693BDB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5B70E5-EC6E-4190-99CB-109A2F30B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8F8D5C8-262B-4CDF-80EE-5E0478693BDB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FD5B70E5-EC6E-4190-99CB-109A2F30B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F8D5C8-262B-4CDF-80EE-5E0478693BDB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5B70E5-EC6E-4190-99CB-109A2F30B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F8D5C8-262B-4CDF-80EE-5E0478693BDB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5B70E5-EC6E-4190-99CB-109A2F30B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F8D5C8-262B-4CDF-80EE-5E0478693BDB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5B70E5-EC6E-4190-99CB-109A2F30B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8F8D5C8-262B-4CDF-80EE-5E0478693BDB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5B70E5-EC6E-4190-99CB-109A2F30B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F8D5C8-262B-4CDF-80EE-5E0478693BDB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5B70E5-EC6E-4190-99CB-109A2F30B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F8D5C8-262B-4CDF-80EE-5E0478693BDB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5B70E5-EC6E-4190-99CB-109A2F30B8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F8D5C8-262B-4CDF-80EE-5E0478693BDB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5B70E5-EC6E-4190-99CB-109A2F30B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8F8D5C8-262B-4CDF-80EE-5E0478693BDB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D5B70E5-EC6E-4190-99CB-109A2F30B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8F8D5C8-262B-4CDF-80EE-5E0478693BDB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FD5B70E5-EC6E-4190-99CB-109A2F30B8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>
            <a:spLocks noGrp="1"/>
          </p:cNvSpPr>
          <p:nvPr>
            <p:ph type="ctrTitle"/>
          </p:nvPr>
        </p:nvSpPr>
        <p:spPr>
          <a:xfrm>
            <a:off x="1285852" y="5000636"/>
            <a:ext cx="7406640" cy="1472184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Název školy: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Speciální základní škola,Louny,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err="1" smtClean="0">
                <a:solidFill>
                  <a:schemeClr val="bg1"/>
                </a:solidFill>
              </a:rPr>
              <a:t>Poděbradova</a:t>
            </a:r>
            <a:r>
              <a:rPr lang="cs-CZ" sz="2400" dirty="0" smtClean="0">
                <a:solidFill>
                  <a:schemeClr val="bg1"/>
                </a:solidFill>
              </a:rPr>
              <a:t> 640,příspěvková organizace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Autor: 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err="1" smtClean="0">
                <a:solidFill>
                  <a:schemeClr val="bg1"/>
                </a:solidFill>
              </a:rPr>
              <a:t>Mgr.TAŤÁNA</a:t>
            </a:r>
            <a:r>
              <a:rPr lang="cs-CZ" sz="2400" dirty="0" smtClean="0">
                <a:solidFill>
                  <a:schemeClr val="bg1"/>
                </a:solidFill>
              </a:rPr>
              <a:t> RADIMSKÁ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Název materiálu: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VY_32_INOVACE_03_</a:t>
            </a:r>
            <a:r>
              <a:rPr lang="cs-CZ" sz="2400" dirty="0" err="1" smtClean="0">
                <a:solidFill>
                  <a:schemeClr val="bg1"/>
                </a:solidFill>
              </a:rPr>
              <a:t>III.Vu</a:t>
            </a:r>
            <a:r>
              <a:rPr lang="cs-CZ" sz="2400" dirty="0" smtClean="0">
                <a:solidFill>
                  <a:schemeClr val="bg1"/>
                </a:solidFill>
              </a:rPr>
              <a:t>_VÁNOČNÍ TRADICE </a:t>
            </a:r>
            <a:r>
              <a:rPr lang="cs-CZ" sz="2400" smtClean="0">
                <a:solidFill>
                  <a:schemeClr val="bg1"/>
                </a:solidFill>
              </a:rPr>
              <a:t>A </a:t>
            </a:r>
            <a:r>
              <a:rPr lang="cs-CZ" sz="2400" smtClean="0">
                <a:solidFill>
                  <a:schemeClr val="bg1"/>
                </a:solidFill>
              </a:rPr>
              <a:t>ZVYKY I.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 Téma : </a:t>
            </a:r>
            <a:r>
              <a:rPr lang="cs-CZ" sz="2400" dirty="0" err="1" smtClean="0">
                <a:solidFill>
                  <a:schemeClr val="bg1"/>
                </a:solidFill>
              </a:rPr>
              <a:t>Vu</a:t>
            </a:r>
            <a:r>
              <a:rPr lang="cs-CZ" sz="2400" dirty="0" smtClean="0">
                <a:solidFill>
                  <a:schemeClr val="bg1"/>
                </a:solidFill>
              </a:rPr>
              <a:t> – 4. ročník – VÁNOČNÍ TRADICE A ZVYKY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 ČÍSLO PROJEKTU:  CZ.1.07/1.4.00/21.3407 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1670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MATERIÁL JE URČENÝ PRO ŽÁKY 4. ROČNÍKU, PRO VÝUKU VĚCNÉHO UČENÍ</a:t>
            </a:r>
          </a:p>
          <a:p>
            <a:r>
              <a:rPr lang="cs-CZ" sz="2400" dirty="0" smtClean="0"/>
              <a:t>PREZENTACE NA INTERAKTIVNÍ TABULI</a:t>
            </a:r>
          </a:p>
          <a:p>
            <a:r>
              <a:rPr lang="cs-CZ" sz="2400" dirty="0" smtClean="0"/>
              <a:t>POMŮCKY: INTERAKTIVNÍ PERO, FIXY NA INTERAKTIVNÍ TABULI</a:t>
            </a:r>
          </a:p>
          <a:p>
            <a:r>
              <a:rPr lang="cs-CZ" sz="2400" dirty="0" smtClean="0"/>
              <a:t>INOVACE: INTERAKTIVNÍ ZPŮSOB UČENÍ, ZÍSKÁNÍ INFORMACÍ O VÁNOCÍCH</a:t>
            </a:r>
          </a:p>
          <a:p>
            <a:r>
              <a:rPr lang="cs-CZ" sz="2400" dirty="0" smtClean="0"/>
              <a:t>METODICKÉ POKYNY: ČTENÍ A VYSVĚTLENÍ JEDNOTLIVÝCH ZVYKŮ, SYMBOLŮ, POVĚR; ODPOVÍDEJ NA OTÁZKY, NAKRESLI SYMBOL VÁNOC A VÁNOČNÍ PŘÁNÍ</a:t>
            </a:r>
            <a:endParaRPr lang="cs-CZ" sz="2400" dirty="0"/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Láďa\Local Settings\Temporary Internet Files\Content.IE5\CN8USW10\MC90030352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3643314"/>
            <a:ext cx="2257202" cy="290148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VÁNOCE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43050"/>
            <a:ext cx="8215338" cy="4846320"/>
          </a:xfrm>
        </p:spPr>
        <p:txBody>
          <a:bodyPr/>
          <a:lstStyle/>
          <a:p>
            <a:r>
              <a:rPr lang="cs-CZ" sz="4000" dirty="0" smtClean="0"/>
              <a:t>KŘESŤANSKÝ SVÁTEK</a:t>
            </a:r>
          </a:p>
          <a:p>
            <a:r>
              <a:rPr lang="cs-CZ" sz="4000" dirty="0" smtClean="0"/>
              <a:t>24.PROSINEC – ŠTĚDRÝ VEČER</a:t>
            </a:r>
          </a:p>
          <a:p>
            <a:r>
              <a:rPr lang="cs-CZ" sz="4000" dirty="0" smtClean="0"/>
              <a:t>25. PROSINEC – 1. SVÁTEK VÁNOČNÍ (BOŽÍ HOD VÁNOČNÍ)</a:t>
            </a:r>
          </a:p>
          <a:p>
            <a:r>
              <a:rPr lang="cs-CZ" sz="4000" dirty="0" smtClean="0"/>
              <a:t>26. PROSINEC – 2. SVÁTEK VÁNOČNÍ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Láďa\Local Settings\Temporary Internet Files\Content.IE5\E4IAGOOM\MC9003967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3007441"/>
            <a:ext cx="3682141" cy="385055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Vánoční stromeček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615262" cy="4846320"/>
          </a:xfrm>
        </p:spPr>
        <p:txBody>
          <a:bodyPr/>
          <a:lstStyle/>
          <a:p>
            <a:r>
              <a:rPr lang="cs-CZ" dirty="0" smtClean="0"/>
              <a:t>HLAVNÍ SYMBOL VÁNOC </a:t>
            </a:r>
          </a:p>
          <a:p>
            <a:r>
              <a:rPr lang="cs-CZ" dirty="0" smtClean="0"/>
              <a:t>V MINULOSTI SE ZAVĚŠOVALI VZHŮRU NOHAMA</a:t>
            </a:r>
          </a:p>
          <a:p>
            <a:r>
              <a:rPr lang="cs-CZ" dirty="0" smtClean="0"/>
              <a:t>OBVYKLE SE POUŽÍVAJÁ BOROVICE, SMRKY, JEDLE, UMĚLÉ STROMKY</a:t>
            </a:r>
          </a:p>
          <a:p>
            <a:r>
              <a:rPr lang="cs-CZ" dirty="0" smtClean="0"/>
              <a:t>LIDÉ SI POD NĚ DÁVAJÍ DÁRKY</a:t>
            </a:r>
          </a:p>
          <a:p>
            <a:r>
              <a:rPr lang="cs-CZ" dirty="0" smtClean="0"/>
              <a:t>ZDOBÍ SE NA ŠTĚDRÝ VEČER</a:t>
            </a:r>
          </a:p>
          <a:p>
            <a:r>
              <a:rPr lang="cs-CZ" dirty="0" smtClean="0"/>
              <a:t>ODSTROJUJE SE NA TŘI KRÁLE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7239000" cy="642918"/>
          </a:xfrm>
        </p:spPr>
        <p:txBody>
          <a:bodyPr>
            <a:normAutofit/>
          </a:bodyPr>
          <a:lstStyle/>
          <a:p>
            <a:r>
              <a:rPr lang="cs-CZ" dirty="0" smtClean="0"/>
              <a:t>ADVENT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714356"/>
            <a:ext cx="4929222" cy="550072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ZÁČÍNÁ – 1. ADVENTNÍ NEDĚLÍ</a:t>
            </a:r>
          </a:p>
          <a:p>
            <a:r>
              <a:rPr lang="cs-CZ" sz="4000" dirty="0" smtClean="0"/>
              <a:t>JSOU TO 4 NEDĚLE PŘED VÁNOCEMI</a:t>
            </a:r>
          </a:p>
          <a:p>
            <a:r>
              <a:rPr lang="cs-CZ" sz="4000" dirty="0" smtClean="0"/>
              <a:t>1. ŽELEZNÁ </a:t>
            </a:r>
          </a:p>
          <a:p>
            <a:r>
              <a:rPr lang="cs-CZ" sz="4000" dirty="0" smtClean="0"/>
              <a:t>2. BRONZOVÁ</a:t>
            </a:r>
          </a:p>
          <a:p>
            <a:r>
              <a:rPr lang="cs-CZ" sz="4000" dirty="0" smtClean="0"/>
              <a:t>3. STŘÍBRNÁ</a:t>
            </a:r>
          </a:p>
          <a:p>
            <a:r>
              <a:rPr lang="cs-CZ" sz="4000" dirty="0" smtClean="0"/>
              <a:t>4. ZLATÁ</a:t>
            </a:r>
          </a:p>
        </p:txBody>
      </p:sp>
      <p:pic>
        <p:nvPicPr>
          <p:cNvPr id="2051" name="Picture 3" descr="C:\Documents and Settings\Láďa\Local Settings\Temporary Internet Files\Content.IE5\YGN0Z3RJ\MC9004323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3714752"/>
            <a:ext cx="2366968" cy="274720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3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3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3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3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3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ADVENTNÍ VĚNEC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/>
              <a:t>SYMBOL ODPOČÍTÁVÁNÍ 4 NEDĚL</a:t>
            </a:r>
          </a:p>
          <a:p>
            <a:r>
              <a:rPr lang="cs-CZ" sz="4400" dirty="0" smtClean="0"/>
              <a:t>VĚNEC SE 4 SVÍCEMI</a:t>
            </a:r>
          </a:p>
          <a:p>
            <a:r>
              <a:rPr lang="cs-CZ" sz="4400" dirty="0" smtClean="0"/>
              <a:t>KAŽDOU NEDĚLI SE 1 SVÍCE ZAPÁLÍ</a:t>
            </a:r>
          </a:p>
          <a:p>
            <a:endParaRPr lang="cs-CZ" dirty="0"/>
          </a:p>
        </p:txBody>
      </p:sp>
      <p:pic>
        <p:nvPicPr>
          <p:cNvPr id="6147" name="Picture 3" descr="C:\Documents and Settings\Láďa\Local Settings\Temporary Internet Files\Content.IE5\YGN0Z3RJ\MC9003704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34546" y="3786190"/>
            <a:ext cx="2579146" cy="307181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3571876"/>
            <a:ext cx="5500694" cy="5715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CO JE HLAVNÍM SMBOLEM VÁNOC 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4214818"/>
            <a:ext cx="52864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VÁNOČNÍ STROMEČEK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5000636"/>
            <a:ext cx="6357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SE DÁVÁ POD VÁNOČNÍ STROMEČEK?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5857892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DÁRKY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285720" y="4214818"/>
            <a:ext cx="3357586" cy="500066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28596" y="5786454"/>
            <a:ext cx="1214446" cy="500066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28596" y="357166"/>
            <a:ext cx="52864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JSOU VÁNOCE ?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4282" y="1214422"/>
            <a:ext cx="52864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KŘESŤANSKÝ SVÁTEK</a:t>
            </a:r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14282" y="1142984"/>
            <a:ext cx="3071834" cy="500066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85720" y="2714620"/>
            <a:ext cx="52864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24. PROSINCE – ŠTĚDRÝ VEČER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5720" y="2000240"/>
            <a:ext cx="52864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KDY SE SLAVÍ VÁNOCE ?</a:t>
            </a:r>
            <a:endParaRPr lang="cs-CZ" sz="24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285720" y="2714620"/>
            <a:ext cx="4500594" cy="500066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1" name="Picture 3" descr="C:\Documents and Settings\Láďa\Local Settings\Temporary Internet Files\Content.IE5\E4IAGOOM\MC9004126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500042"/>
            <a:ext cx="3301497" cy="344182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2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7829576" cy="605808"/>
          </a:xfrm>
        </p:spPr>
        <p:txBody>
          <a:bodyPr>
            <a:normAutofit/>
          </a:bodyPr>
          <a:lstStyle/>
          <a:p>
            <a:r>
              <a:rPr lang="cs-CZ" dirty="0" smtClean="0"/>
              <a:t>ŠTĚDROVEČERNÍ VEČEŘE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14422"/>
            <a:ext cx="7239000" cy="4098306"/>
          </a:xfrm>
        </p:spPr>
        <p:txBody>
          <a:bodyPr/>
          <a:lstStyle/>
          <a:p>
            <a:r>
              <a:rPr lang="cs-CZ" dirty="0" smtClean="0"/>
              <a:t>KAPR</a:t>
            </a:r>
          </a:p>
          <a:p>
            <a:r>
              <a:rPr lang="cs-CZ" dirty="0" smtClean="0"/>
              <a:t>ŘÍZKY</a:t>
            </a:r>
          </a:p>
          <a:p>
            <a:r>
              <a:rPr lang="cs-CZ" dirty="0" smtClean="0"/>
              <a:t>RYBÍ POLÉVKA</a:t>
            </a:r>
          </a:p>
          <a:p>
            <a:r>
              <a:rPr lang="cs-CZ" dirty="0" smtClean="0"/>
              <a:t>BRAMBOROVÝ SALÁT</a:t>
            </a:r>
          </a:p>
          <a:p>
            <a:r>
              <a:rPr lang="cs-CZ" dirty="0" smtClean="0"/>
              <a:t>CHLÉB</a:t>
            </a:r>
          </a:p>
          <a:p>
            <a:r>
              <a:rPr lang="cs-CZ" dirty="0" smtClean="0"/>
              <a:t>VÁNOČNÍ CUKROVÍ</a:t>
            </a:r>
          </a:p>
          <a:p>
            <a:r>
              <a:rPr lang="cs-CZ" dirty="0" smtClean="0"/>
              <a:t>VÁNOČKA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57158" y="1500174"/>
            <a:ext cx="7829576" cy="605808"/>
          </a:xfrm>
          <a:prstGeom prst="rect">
            <a:avLst/>
          </a:prstGeom>
        </p:spPr>
        <p:txBody>
          <a:bodyPr vert="horz" lIns="45720" tIns="0" rIns="45720" bIns="0" anchor="b" anchorCtr="0"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800" b="1" i="0" u="none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9" name="Picture 5" descr="C:\Documents and Settings\Láďa\Local Settings\Temporary Internet Files\Content.IE5\YGN0Z3RJ\MC9002508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3929066"/>
            <a:ext cx="2008360" cy="229052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7829576" cy="605808"/>
          </a:xfrm>
        </p:spPr>
        <p:txBody>
          <a:bodyPr>
            <a:normAutofit/>
          </a:bodyPr>
          <a:lstStyle/>
          <a:p>
            <a:r>
              <a:rPr lang="cs-CZ" dirty="0" smtClean="0"/>
              <a:t>POVĚRY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14422"/>
            <a:ext cx="7239000" cy="521497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OD ŠTĚDROVEČERNÍ TABULE SMÍ ODEJÍT JEN HOSPODYNĚ </a:t>
            </a:r>
          </a:p>
          <a:p>
            <a:r>
              <a:rPr lang="cs-CZ" sz="3200" dirty="0" smtClean="0"/>
              <a:t>NA ŠTĚDROVEČERNÍM STOLE BY MĚLO BÝT DEVATERO POKRMŮ</a:t>
            </a:r>
          </a:p>
          <a:p>
            <a:r>
              <a:rPr lang="cs-CZ" sz="3200" dirty="0" smtClean="0"/>
              <a:t>KDYŽ HOSPODYNĚ PŘIPÁLÍ VÁNOČKY BUDE O VÁNOCÍCH STONAT</a:t>
            </a:r>
          </a:p>
          <a:p>
            <a:r>
              <a:rPr lang="cs-CZ" sz="3200" dirty="0" smtClean="0"/>
              <a:t>TŘI KAPŘÍ ŠUPINY V PENĚŽENCE PŘINESOU PENÍZE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57158" y="1500174"/>
            <a:ext cx="7829576" cy="605808"/>
          </a:xfrm>
          <a:prstGeom prst="rect">
            <a:avLst/>
          </a:prstGeom>
        </p:spPr>
        <p:txBody>
          <a:bodyPr vert="horz" lIns="45720" tIns="0" rIns="45720" bIns="0" anchor="b" anchorCtr="0"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800" b="1" i="0" u="none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218" name="Picture 2" descr="C:\Documents and Settings\Láďa\Local Settings\Temporary Internet Files\Content.IE5\E4IAGOOM\MC9004137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4604771"/>
            <a:ext cx="3000364" cy="225322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NAKRESLI SYMBOL VÁNOC A SVÉ VÁNOČNÍ PŘÁNÍ :</a:t>
            </a:r>
            <a:endParaRPr lang="cs-CZ" dirty="0"/>
          </a:p>
        </p:txBody>
      </p:sp>
      <p:pic>
        <p:nvPicPr>
          <p:cNvPr id="8197" name="Picture 5" descr="C:\Documents and Settings\Láďa\Local Settings\Temporary Internet Files\Content.IE5\87422H25\MC9003871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3171812"/>
            <a:ext cx="2285984" cy="36861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" y="714356"/>
            <a:ext cx="8286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Dostupné z WWW : </a:t>
            </a:r>
            <a:r>
              <a:rPr lang="cs-CZ" dirty="0" smtClean="0">
                <a:hlinkClick r:id="rId3"/>
              </a:rPr>
              <a:t>www.office.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</a:t>
            </a:r>
            <a:r>
              <a:rPr lang="cs-CZ" i="1" dirty="0" smtClean="0"/>
              <a:t>OBR. Strom, věnec, vločka, vánoční hvězda, polévka </a:t>
            </a:r>
            <a:r>
              <a:rPr lang="en-US" dirty="0" smtClean="0"/>
              <a:t> [cit. 201</a:t>
            </a:r>
            <a:r>
              <a:rPr lang="cs-CZ" dirty="0" smtClean="0"/>
              <a:t>1</a:t>
            </a:r>
            <a:r>
              <a:rPr lang="en-US" dirty="0" smtClean="0"/>
              <a:t>–</a:t>
            </a:r>
            <a:r>
              <a:rPr lang="cs-CZ" dirty="0" smtClean="0"/>
              <a:t>12</a:t>
            </a:r>
            <a:r>
              <a:rPr lang="en-US" dirty="0" smtClean="0"/>
              <a:t>–</a:t>
            </a:r>
            <a:r>
              <a:rPr lang="cs-CZ" dirty="0" smtClean="0"/>
              <a:t>15</a:t>
            </a:r>
            <a:r>
              <a:rPr lang="en-US" dirty="0" smtClean="0"/>
              <a:t>]</a:t>
            </a:r>
            <a:endParaRPr lang="cs-CZ" i="1" dirty="0" smtClean="0"/>
          </a:p>
        </p:txBody>
      </p:sp>
    </p:spTree>
  </p:cSld>
  <p:clrMapOvr>
    <a:masterClrMapping/>
  </p:clrMapOvr>
  <p:transition spd="slow">
    <p:cover dir="l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33</TotalTime>
  <Words>292</Words>
  <Application>Microsoft Office PowerPoint</Application>
  <PresentationFormat>Předvádění na obrazovce (4:3)</PresentationFormat>
  <Paragraphs>64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Název školy: Speciální základní škola,Louny, Poděbradova 640,příspěvková organizace Autor:  Mgr.TAŤÁNA RADIMSKÁ Název materiálu: VY_32_INOVACE_03_III.Vu_VÁNOČNÍ TRADICE A ZVYKY I.  Téma : Vu – 4. ročník – VÁNOČNÍ TRADICE A ZVYKY  ČÍSLO PROJEKTU:  CZ.1.07/1.4.00/21.3407 </vt:lpstr>
      <vt:lpstr>ANOTACE </vt:lpstr>
      <vt:lpstr>VÁNOCE </vt:lpstr>
      <vt:lpstr>Vánoční stromeček</vt:lpstr>
      <vt:lpstr>ADVENT</vt:lpstr>
      <vt:lpstr>ADVENTNÍ VĚNEC</vt:lpstr>
      <vt:lpstr>Snímek 7</vt:lpstr>
      <vt:lpstr>ŠTĚDROVEČERNÍ VEČEŘE</vt:lpstr>
      <vt:lpstr>POVĚRY</vt:lpstr>
      <vt:lpstr>NAKRESLI SYMBOL VÁNOC A SVÉ VÁNOČNÍ PŘÁNÍ :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VY_32_INOVACE_01_VÁNOČNÍ TRADICE A ZVYKY I.</dc:title>
  <dc:creator>Magda Radimová</dc:creator>
  <cp:lastModifiedBy>Erika Pospíšilová</cp:lastModifiedBy>
  <cp:revision>7</cp:revision>
  <dcterms:created xsi:type="dcterms:W3CDTF">2012-03-04T16:22:47Z</dcterms:created>
  <dcterms:modified xsi:type="dcterms:W3CDTF">2012-10-11T20:36:26Z</dcterms:modified>
</cp:coreProperties>
</file>