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1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19C628D-3AEE-41CB-9E5D-BB9167669799}" type="datetimeFigureOut">
              <a:rPr lang="cs-CZ" smtClean="0"/>
              <a:pPr/>
              <a:t>9.10.2012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039DE80-6F06-4267-9F53-78EA2E54760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19C628D-3AEE-41CB-9E5D-BB9167669799}" type="datetimeFigureOut">
              <a:rPr lang="cs-CZ" smtClean="0"/>
              <a:pPr/>
              <a:t>9.10.2012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039DE80-6F06-4267-9F53-78EA2E54760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19C628D-3AEE-41CB-9E5D-BB9167669799}" type="datetimeFigureOut">
              <a:rPr lang="cs-CZ" smtClean="0"/>
              <a:pPr/>
              <a:t>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039DE80-6F06-4267-9F53-78EA2E54760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C628D-3AEE-41CB-9E5D-BB9167669799}" type="datetimeFigureOut">
              <a:rPr lang="cs-CZ" smtClean="0"/>
              <a:pPr/>
              <a:t>9.10.2012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9DE80-6F06-4267-9F53-78EA2E54760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C628D-3AEE-41CB-9E5D-BB9167669799}" type="datetimeFigureOut">
              <a:rPr lang="cs-CZ" smtClean="0"/>
              <a:pPr/>
              <a:t>9.10.2012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9DE80-6F06-4267-9F53-78EA2E54760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19C628D-3AEE-41CB-9E5D-BB9167669799}" type="datetimeFigureOut">
              <a:rPr lang="cs-CZ" smtClean="0"/>
              <a:pPr/>
              <a:t>9.10.2012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039DE80-6F06-4267-9F53-78EA2E54760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C628D-3AEE-41CB-9E5D-BB9167669799}" type="datetimeFigureOut">
              <a:rPr lang="cs-CZ" smtClean="0"/>
              <a:pPr/>
              <a:t>9.10.2012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9DE80-6F06-4267-9F53-78EA2E54760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19C628D-3AEE-41CB-9E5D-BB9167669799}" type="datetimeFigureOut">
              <a:rPr lang="cs-CZ" smtClean="0"/>
              <a:pPr/>
              <a:t>9.10.2012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039DE80-6F06-4267-9F53-78EA2E54760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19C628D-3AEE-41CB-9E5D-BB9167669799}" type="datetimeFigureOut">
              <a:rPr lang="cs-CZ" smtClean="0"/>
              <a:pPr/>
              <a:t>9.10.2012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039DE80-6F06-4267-9F53-78EA2E54760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C628D-3AEE-41CB-9E5D-BB9167669799}" type="datetimeFigureOut">
              <a:rPr lang="cs-CZ" smtClean="0"/>
              <a:pPr/>
              <a:t>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9DE80-6F06-4267-9F53-78EA2E54760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C628D-3AEE-41CB-9E5D-BB9167669799}" type="datetimeFigureOut">
              <a:rPr lang="cs-CZ" smtClean="0"/>
              <a:pPr/>
              <a:t>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9DE80-6F06-4267-9F53-78EA2E54760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19C628D-3AEE-41CB-9E5D-BB9167669799}" type="datetimeFigureOut">
              <a:rPr lang="cs-CZ" smtClean="0"/>
              <a:pPr/>
              <a:t>9.10.2012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039DE80-6F06-4267-9F53-78EA2E54760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wmf"/><Relationship Id="rId3" Type="http://schemas.openxmlformats.org/officeDocument/2006/relationships/image" Target="../media/image6.wmf"/><Relationship Id="rId7" Type="http://schemas.openxmlformats.org/officeDocument/2006/relationships/image" Target="../media/image12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wmf"/><Relationship Id="rId5" Type="http://schemas.openxmlformats.org/officeDocument/2006/relationships/image" Target="../media/image19.wmf"/><Relationship Id="rId4" Type="http://schemas.openxmlformats.org/officeDocument/2006/relationships/image" Target="../media/image5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wmf"/><Relationship Id="rId5" Type="http://schemas.openxmlformats.org/officeDocument/2006/relationships/image" Target="../media/image10.gif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enny.cz/uploads/pics/teigwaren_gr.jpg" TargetMode="External"/><Relationship Id="rId3" Type="http://schemas.openxmlformats.org/officeDocument/2006/relationships/hyperlink" Target="http://www.office.microsoft.com/" TargetMode="External"/><Relationship Id="rId7" Type="http://schemas.openxmlformats.org/officeDocument/2006/relationships/hyperlink" Target="http://www.verejnenoviny.cz/files/slaveni-svetoveho-dne-chleba.gif" TargetMode="External"/><Relationship Id="rId2" Type="http://schemas.openxmlformats.org/officeDocument/2006/relationships/hyperlink" Target="http://www.agropress.org.rs/files/psenica-klas-obilie_sccc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avicenna.cz/media/4/20040831-AVENA-SATIVA.jpg" TargetMode="External"/><Relationship Id="rId5" Type="http://schemas.openxmlformats.org/officeDocument/2006/relationships/hyperlink" Target="http://upload.wikimedia.org/wikipedia/commons/thumb/9/9f/BarleyEars.JPG/220px-BarleyEars.JPG" TargetMode="External"/><Relationship Id="rId4" Type="http://schemas.openxmlformats.org/officeDocument/2006/relationships/hyperlink" Target="http://static.ddmcdn.com/gif/willow/rye-info0.gif" TargetMode="External"/><Relationship Id="rId9" Type="http://schemas.openxmlformats.org/officeDocument/2006/relationships/hyperlink" Target="http://www.profimedia.cz/fotografie/potraviny-zelenina-obiloviny-kukurice-obili-jidlo/profimedia-0050207246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ctrTitle"/>
          </p:nvPr>
        </p:nvSpPr>
        <p:spPr>
          <a:xfrm>
            <a:off x="2071670" y="4714884"/>
            <a:ext cx="6172200" cy="1894362"/>
          </a:xfrm>
        </p:spPr>
        <p:txBody>
          <a:bodyPr>
            <a:noAutofit/>
          </a:bodyPr>
          <a:lstStyle/>
          <a:p>
            <a:r>
              <a:rPr lang="cs-CZ" sz="2400" b="0" dirty="0" smtClean="0">
                <a:solidFill>
                  <a:schemeClr val="tx1"/>
                </a:solidFill>
                <a:latin typeface="Calibri" pitchFamily="34" charset="0"/>
              </a:rPr>
              <a:t>Název školy:</a:t>
            </a:r>
            <a:br>
              <a:rPr lang="cs-CZ" sz="2400" b="0" dirty="0" smtClean="0">
                <a:solidFill>
                  <a:schemeClr val="tx1"/>
                </a:solidFill>
                <a:latin typeface="Calibri" pitchFamily="34" charset="0"/>
              </a:rPr>
            </a:br>
            <a:r>
              <a:rPr lang="cs-CZ" sz="2400" b="0" dirty="0" smtClean="0">
                <a:solidFill>
                  <a:schemeClr val="tx1"/>
                </a:solidFill>
                <a:latin typeface="Calibri" pitchFamily="34" charset="0"/>
              </a:rPr>
              <a:t>Speciální základní škola,Louny,</a:t>
            </a:r>
            <a:br>
              <a:rPr lang="cs-CZ" sz="2400" b="0" dirty="0" smtClean="0">
                <a:solidFill>
                  <a:schemeClr val="tx1"/>
                </a:solidFill>
                <a:latin typeface="Calibri" pitchFamily="34" charset="0"/>
              </a:rPr>
            </a:br>
            <a:r>
              <a:rPr lang="cs-CZ" sz="2400" b="0" dirty="0" err="1" smtClean="0">
                <a:solidFill>
                  <a:schemeClr val="tx1"/>
                </a:solidFill>
                <a:latin typeface="Calibri" pitchFamily="34" charset="0"/>
              </a:rPr>
              <a:t>Poděbradova</a:t>
            </a:r>
            <a:r>
              <a:rPr lang="cs-CZ" sz="2400" b="0" dirty="0" smtClean="0">
                <a:solidFill>
                  <a:schemeClr val="tx1"/>
                </a:solidFill>
                <a:latin typeface="Calibri" pitchFamily="34" charset="0"/>
              </a:rPr>
              <a:t> 640,příspěvková organizace</a:t>
            </a:r>
            <a:br>
              <a:rPr lang="cs-CZ" sz="2400" b="0" dirty="0" smtClean="0">
                <a:solidFill>
                  <a:schemeClr val="tx1"/>
                </a:solidFill>
                <a:latin typeface="Calibri" pitchFamily="34" charset="0"/>
              </a:rPr>
            </a:br>
            <a:r>
              <a:rPr lang="cs-CZ" sz="2400" b="0" dirty="0" smtClean="0">
                <a:solidFill>
                  <a:schemeClr val="tx1"/>
                </a:solidFill>
                <a:latin typeface="Calibri" pitchFamily="34" charset="0"/>
              </a:rPr>
              <a:t>Autor: </a:t>
            </a:r>
            <a:br>
              <a:rPr lang="cs-CZ" sz="2400" b="0" dirty="0" smtClean="0">
                <a:solidFill>
                  <a:schemeClr val="tx1"/>
                </a:solidFill>
                <a:latin typeface="Calibri" pitchFamily="34" charset="0"/>
              </a:rPr>
            </a:br>
            <a:r>
              <a:rPr lang="cs-CZ" sz="2400" b="0" dirty="0" err="1" smtClean="0">
                <a:solidFill>
                  <a:schemeClr val="tx1"/>
                </a:solidFill>
                <a:latin typeface="Calibri" pitchFamily="34" charset="0"/>
              </a:rPr>
              <a:t>Mgr.TAŤÁNA</a:t>
            </a:r>
            <a:r>
              <a:rPr lang="cs-CZ" sz="2400" b="0" dirty="0" smtClean="0">
                <a:solidFill>
                  <a:schemeClr val="tx1"/>
                </a:solidFill>
                <a:latin typeface="Calibri" pitchFamily="34" charset="0"/>
              </a:rPr>
              <a:t> RADIMSKÁ</a:t>
            </a:r>
            <a:br>
              <a:rPr lang="cs-CZ" sz="2400" b="0" dirty="0" smtClean="0">
                <a:solidFill>
                  <a:schemeClr val="tx1"/>
                </a:solidFill>
                <a:latin typeface="Calibri" pitchFamily="34" charset="0"/>
              </a:rPr>
            </a:br>
            <a:r>
              <a:rPr lang="cs-CZ" sz="2400" b="0" dirty="0" smtClean="0">
                <a:solidFill>
                  <a:schemeClr val="tx1"/>
                </a:solidFill>
                <a:latin typeface="Calibri" pitchFamily="34" charset="0"/>
              </a:rPr>
              <a:t>Název materiálu:</a:t>
            </a:r>
            <a:br>
              <a:rPr lang="cs-CZ" sz="2400" b="0" dirty="0" smtClean="0">
                <a:solidFill>
                  <a:schemeClr val="tx1"/>
                </a:solidFill>
                <a:latin typeface="Calibri" pitchFamily="34" charset="0"/>
              </a:rPr>
            </a:br>
            <a:r>
              <a:rPr lang="cs-CZ" sz="2400" b="0" dirty="0" smtClean="0">
                <a:solidFill>
                  <a:schemeClr val="tx1"/>
                </a:solidFill>
                <a:latin typeface="Calibri" pitchFamily="34" charset="0"/>
              </a:rPr>
              <a:t>VY_32_INOVACE_18_</a:t>
            </a:r>
            <a:r>
              <a:rPr lang="cs-CZ" sz="2400" b="0" dirty="0" err="1" smtClean="0">
                <a:solidFill>
                  <a:schemeClr val="tx1"/>
                </a:solidFill>
                <a:latin typeface="Calibri" pitchFamily="34" charset="0"/>
              </a:rPr>
              <a:t>III.Vu</a:t>
            </a:r>
            <a:r>
              <a:rPr lang="cs-CZ" sz="2400" b="0" dirty="0" smtClean="0">
                <a:solidFill>
                  <a:schemeClr val="tx1"/>
                </a:solidFill>
                <a:latin typeface="Calibri" pitchFamily="34" charset="0"/>
              </a:rPr>
              <a:t>_PĚSTOVÁNÍ </a:t>
            </a:r>
            <a:r>
              <a:rPr lang="cs-CZ" sz="2400" b="0" dirty="0" smtClean="0">
                <a:solidFill>
                  <a:schemeClr val="tx1"/>
                </a:solidFill>
                <a:latin typeface="Calibri" pitchFamily="34" charset="0"/>
              </a:rPr>
              <a:t>OBILÍ, BRAMBOR_VÝROBKY Z </a:t>
            </a:r>
            <a:r>
              <a:rPr lang="cs-CZ" sz="2400" b="0" dirty="0" smtClean="0">
                <a:solidFill>
                  <a:schemeClr val="tx1"/>
                </a:solidFill>
                <a:latin typeface="Calibri" pitchFamily="34" charset="0"/>
              </a:rPr>
              <a:t>MOUKY</a:t>
            </a:r>
            <a:br>
              <a:rPr lang="cs-CZ" sz="2400" b="0" dirty="0" smtClean="0">
                <a:solidFill>
                  <a:schemeClr val="tx1"/>
                </a:solidFill>
                <a:latin typeface="Calibri" pitchFamily="34" charset="0"/>
              </a:rPr>
            </a:br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cs-CZ" sz="2400" b="0" dirty="0" smtClean="0">
                <a:solidFill>
                  <a:schemeClr val="tx1"/>
                </a:solidFill>
              </a:rPr>
              <a:t>Téma : </a:t>
            </a:r>
            <a:r>
              <a:rPr lang="cs-CZ" sz="2400" b="0" dirty="0" err="1" smtClean="0">
                <a:solidFill>
                  <a:schemeClr val="tx1"/>
                </a:solidFill>
              </a:rPr>
              <a:t>Vu</a:t>
            </a:r>
            <a:r>
              <a:rPr lang="cs-CZ" sz="2400" b="0" dirty="0" smtClean="0">
                <a:solidFill>
                  <a:schemeClr val="tx1"/>
                </a:solidFill>
              </a:rPr>
              <a:t> – 4. ročník – </a:t>
            </a:r>
            <a:r>
              <a:rPr lang="cs-CZ" sz="2400" b="0" dirty="0" smtClean="0">
                <a:solidFill>
                  <a:schemeClr val="tx1"/>
                </a:solidFill>
                <a:latin typeface="Calibri" pitchFamily="34" charset="0"/>
              </a:rPr>
              <a:t>PĚSTOVÁNÍ OBILÍ, BRAMBOR_VÝROBKY Z MOUKY</a:t>
            </a:r>
            <a:r>
              <a:rPr lang="cs-CZ" sz="2400" b="0" dirty="0" smtClean="0">
                <a:solidFill>
                  <a:schemeClr val="tx1"/>
                </a:solidFill>
              </a:rPr>
              <a:t/>
            </a:r>
            <a:br>
              <a:rPr lang="cs-CZ" sz="2400" b="0" dirty="0" smtClean="0">
                <a:solidFill>
                  <a:schemeClr val="tx1"/>
                </a:solidFill>
              </a:rPr>
            </a:br>
            <a:r>
              <a:rPr lang="cs-CZ" sz="2400" b="0" dirty="0" smtClean="0">
                <a:solidFill>
                  <a:schemeClr val="tx1"/>
                </a:solidFill>
              </a:rPr>
              <a:t> ČÍSLO PROJEKTU:  CZ.1.07/1.4.00/21.3407 </a:t>
            </a:r>
            <a:endParaRPr lang="cs-CZ" sz="2400" b="0" dirty="0">
              <a:solidFill>
                <a:schemeClr val="tx1"/>
              </a:solidFill>
              <a:latin typeface="Calibri" pitchFamily="34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71802" y="0"/>
            <a:ext cx="5214942" cy="10715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Materiál je určený pro žáky </a:t>
            </a:r>
            <a:r>
              <a:rPr lang="cs-CZ" dirty="0" smtClean="0"/>
              <a:t>4. </a:t>
            </a:r>
            <a:r>
              <a:rPr lang="cs-CZ" dirty="0" smtClean="0"/>
              <a:t>ročníku, pro výuku věcného učení</a:t>
            </a:r>
          </a:p>
          <a:p>
            <a:r>
              <a:rPr lang="cs-CZ" dirty="0" smtClean="0"/>
              <a:t>Prezentace na interaktivní tabuli</a:t>
            </a:r>
          </a:p>
          <a:p>
            <a:r>
              <a:rPr lang="cs-CZ" dirty="0" smtClean="0"/>
              <a:t>Prezentace je určena pro získání a upevnění informací o </a:t>
            </a:r>
            <a:r>
              <a:rPr lang="cs-CZ" dirty="0" smtClean="0"/>
              <a:t>pěstování, sklizni a výrobků z obilnin, o zemědělských plodinách; společnou </a:t>
            </a:r>
            <a:r>
              <a:rPr lang="cs-CZ" dirty="0" smtClean="0"/>
              <a:t>práci s učitelem; pracovní list je určen k samostatné práci</a:t>
            </a:r>
          </a:p>
          <a:p>
            <a:r>
              <a:rPr lang="cs-CZ" dirty="0" smtClean="0"/>
              <a:t>Pomůcky: interaktivní pero, fixy na interaktivní tabuli</a:t>
            </a:r>
          </a:p>
          <a:p>
            <a:r>
              <a:rPr lang="cs-CZ" dirty="0" smtClean="0"/>
              <a:t>Inovace: interaktivní způsob učení, interaktivní procvičování nového učiva</a:t>
            </a:r>
          </a:p>
          <a:p>
            <a:r>
              <a:rPr lang="cs-CZ" dirty="0" smtClean="0"/>
              <a:t>Metodický pokyn: pozorně čti, odpověz na otázky, přiřaď  správné </a:t>
            </a:r>
            <a:r>
              <a:rPr lang="cs-CZ" dirty="0" smtClean="0"/>
              <a:t>odpovědi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28596" y="357166"/>
            <a:ext cx="7467600" cy="487375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dirty="0" smtClean="0"/>
              <a:t>NA POLÍCH SE PĚSTUJE OBILÍ, BRAMBORY, KUKUŘICE, ŘEPA A JINÉ PLODINY.</a:t>
            </a:r>
            <a:endParaRPr lang="cs-CZ" sz="2800" dirty="0"/>
          </a:p>
        </p:txBody>
      </p:sp>
      <p:pic>
        <p:nvPicPr>
          <p:cNvPr id="1026" name="Picture 2" descr="C:\Documents and Settings\Láďa\Local Settings\Temporary Internet Files\Content.IE5\E4IAGOOM\MP900411667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43174" y="1643050"/>
            <a:ext cx="4857784" cy="48577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050" name="Picture 2" descr="C:\Documents and Settings\Láďa\Local Settings\Temporary Internet Files\Content.IE5\CN8USW10\MP900430664[1]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428604"/>
            <a:ext cx="3230936" cy="2687635"/>
          </a:xfrm>
          <a:prstGeom prst="rect">
            <a:avLst/>
          </a:prstGeom>
          <a:noFill/>
        </p:spPr>
      </p:pic>
      <p:pic>
        <p:nvPicPr>
          <p:cNvPr id="2052" name="Picture 4" descr="C:\Documents and Settings\Láďa\Local Settings\Temporary Internet Files\Content.IE5\8ZVS4QL8\MC900358665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00892" y="2786058"/>
            <a:ext cx="1834286" cy="1512418"/>
          </a:xfrm>
          <a:prstGeom prst="rect">
            <a:avLst/>
          </a:prstGeom>
          <a:noFill/>
        </p:spPr>
      </p:pic>
      <p:pic>
        <p:nvPicPr>
          <p:cNvPr id="2054" name="Picture 6" descr="C:\Documents and Settings\Láďa\Local Settings\Temporary Internet Files\Content.IE5\SQW80ZOZ\MC900331365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5008" y="571480"/>
            <a:ext cx="1809184" cy="1742792"/>
          </a:xfrm>
          <a:prstGeom prst="rect">
            <a:avLst/>
          </a:prstGeom>
          <a:noFill/>
        </p:spPr>
      </p:pic>
      <p:pic>
        <p:nvPicPr>
          <p:cNvPr id="2056" name="Picture 8" descr="C:\Documents and Settings\Láďa\Local Settings\Temporary Internet Files\Content.IE5\N55XFQPS\MP900448406[1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1472" y="3714752"/>
            <a:ext cx="4714872" cy="3143248"/>
          </a:xfrm>
          <a:prstGeom prst="rect">
            <a:avLst/>
          </a:prstGeom>
          <a:noFill/>
        </p:spPr>
      </p:pic>
      <p:pic>
        <p:nvPicPr>
          <p:cNvPr id="2060" name="Picture 12" descr="C:\Documents and Settings\Láďa\Local Settings\Temporary Internet Files\Content.IE5\8ZVS4QL8\MP900289056[1]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486400" y="4456176"/>
            <a:ext cx="3657600" cy="24018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20" y="0"/>
            <a:ext cx="7467600" cy="1143000"/>
          </a:xfrm>
        </p:spPr>
        <p:txBody>
          <a:bodyPr/>
          <a:lstStyle/>
          <a:p>
            <a:r>
              <a:rPr lang="cs-CZ" dirty="0" smtClean="0"/>
              <a:t>OBILNINY	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PŠENICE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ŽITO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JEČMEN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OVES</a:t>
            </a:r>
            <a:endParaRPr lang="cs-CZ" dirty="0"/>
          </a:p>
        </p:txBody>
      </p:sp>
      <p:pic>
        <p:nvPicPr>
          <p:cNvPr id="4" name="Obrázek 3" descr="psenic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3174" y="1142984"/>
            <a:ext cx="2416959" cy="1611306"/>
          </a:xfrm>
          <a:prstGeom prst="rect">
            <a:avLst/>
          </a:prstGeom>
        </p:spPr>
      </p:pic>
      <p:pic>
        <p:nvPicPr>
          <p:cNvPr id="5" name="Obrázek 4" descr="zito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3504" y="1857364"/>
            <a:ext cx="3371850" cy="2428875"/>
          </a:xfrm>
          <a:prstGeom prst="rect">
            <a:avLst/>
          </a:prstGeom>
        </p:spPr>
      </p:pic>
      <p:pic>
        <p:nvPicPr>
          <p:cNvPr id="7" name="Obrázek 6" descr="jecmen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5984" y="3500438"/>
            <a:ext cx="1785950" cy="2378561"/>
          </a:xfrm>
          <a:prstGeom prst="rect">
            <a:avLst/>
          </a:prstGeom>
        </p:spPr>
      </p:pic>
      <p:pic>
        <p:nvPicPr>
          <p:cNvPr id="8" name="Obrázek 7" descr="oves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29190" y="4324350"/>
            <a:ext cx="1619250" cy="25336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OBDOBÍ, KDY SE SKLÍZÍ OBILÍ = ŽNĚ</a:t>
            </a:r>
            <a:endParaRPr lang="cs-CZ" dirty="0"/>
          </a:p>
        </p:txBody>
      </p:sp>
      <p:pic>
        <p:nvPicPr>
          <p:cNvPr id="3074" name="Picture 2" descr="C:\Program Files\Microsoft Office\MEDIA\CAGCAT10\j0233312.wmf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2" y="2571744"/>
            <a:ext cx="3571795" cy="3639701"/>
          </a:xfrm>
          <a:prstGeom prst="rect">
            <a:avLst/>
          </a:prstGeom>
          <a:noFill/>
        </p:spPr>
      </p:pic>
      <p:pic>
        <p:nvPicPr>
          <p:cNvPr id="3080" name="Picture 8" descr="C:\Documents and Settings\Láďa\Local Settings\Temporary Internet Files\Content.IE5\QJ9ROL0K\MP90040210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714620"/>
            <a:ext cx="3901440" cy="34290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7467600" cy="1143000"/>
          </a:xfrm>
        </p:spPr>
        <p:txBody>
          <a:bodyPr/>
          <a:lstStyle/>
          <a:p>
            <a:r>
              <a:rPr lang="cs-CZ" dirty="0" smtClean="0"/>
              <a:t>Z OBILÍ SE VYRÁBÍ :</a:t>
            </a:r>
            <a:endParaRPr lang="cs-CZ" dirty="0"/>
          </a:p>
        </p:txBody>
      </p:sp>
      <p:pic>
        <p:nvPicPr>
          <p:cNvPr id="4098" name="Picture 2" descr="C:\Documents and Settings\Láďa\Local Settings\Temporary Internet Files\Content.IE5\SQW80ZOZ\MP900409571[1]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071546"/>
            <a:ext cx="3175003" cy="3175003"/>
          </a:xfrm>
          <a:prstGeom prst="rect">
            <a:avLst/>
          </a:prstGeom>
          <a:noFill/>
        </p:spPr>
      </p:pic>
      <p:pic>
        <p:nvPicPr>
          <p:cNvPr id="7" name="Obrázek 6" descr="chleba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3372" y="142852"/>
            <a:ext cx="4762500" cy="3162300"/>
          </a:xfrm>
          <a:prstGeom prst="rect">
            <a:avLst/>
          </a:prstGeom>
        </p:spPr>
      </p:pic>
      <p:pic>
        <p:nvPicPr>
          <p:cNvPr id="8" name="Obrázek 7" descr="spagety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72066" y="4286250"/>
            <a:ext cx="3752850" cy="2571750"/>
          </a:xfrm>
          <a:prstGeom prst="rect">
            <a:avLst/>
          </a:prstGeom>
        </p:spPr>
      </p:pic>
      <p:pic>
        <p:nvPicPr>
          <p:cNvPr id="9" name="Obrázek 8" descr="cornflakes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00298" y="4429132"/>
            <a:ext cx="1583824" cy="24288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2844" y="0"/>
            <a:ext cx="7467600" cy="1143000"/>
          </a:xfrm>
        </p:spPr>
        <p:txBody>
          <a:bodyPr/>
          <a:lstStyle/>
          <a:p>
            <a:r>
              <a:rPr lang="cs-CZ" b="1" dirty="0" smtClean="0"/>
              <a:t>SPOJ SPRÁVNĚ : KDE ROSTE ?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500430" y="2357430"/>
            <a:ext cx="2543164" cy="3714776"/>
          </a:xfrm>
        </p:spPr>
        <p:txBody>
          <a:bodyPr/>
          <a:lstStyle/>
          <a:p>
            <a:r>
              <a:rPr lang="cs-CZ" dirty="0" smtClean="0"/>
              <a:t>NA POLI  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NA ZAHRADĚ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V LESE</a:t>
            </a:r>
          </a:p>
        </p:txBody>
      </p:sp>
      <p:pic>
        <p:nvPicPr>
          <p:cNvPr id="6" name="Obrázek 5" descr="zito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1142985"/>
            <a:ext cx="2677664" cy="1928826"/>
          </a:xfrm>
          <a:prstGeom prst="rect">
            <a:avLst/>
          </a:prstGeom>
        </p:spPr>
      </p:pic>
      <p:pic>
        <p:nvPicPr>
          <p:cNvPr id="7" name="Picture 6" descr="C:\Documents and Settings\Láďa\Local Settings\Temporary Internet Files\Content.IE5\SQW80ZOZ\MC900331365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57818" y="5000636"/>
            <a:ext cx="1809184" cy="1742792"/>
          </a:xfrm>
          <a:prstGeom prst="rect">
            <a:avLst/>
          </a:prstGeom>
          <a:noFill/>
        </p:spPr>
      </p:pic>
      <p:pic>
        <p:nvPicPr>
          <p:cNvPr id="8" name="Picture 4" descr="C:\Documents and Settings\Láďa\Local Settings\Temporary Internet Files\Content.IE5\8ZVS4QL8\MC900358665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57224" y="5345582"/>
            <a:ext cx="1834286" cy="1512418"/>
          </a:xfrm>
          <a:prstGeom prst="rect">
            <a:avLst/>
          </a:prstGeom>
          <a:noFill/>
        </p:spPr>
      </p:pic>
      <p:pic>
        <p:nvPicPr>
          <p:cNvPr id="5122" name="Picture 2" descr="C:\Documents and Settings\Láďa\Local Settings\Temporary Internet Files\Content.IE5\87422H25\MC900193544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753990" y="285728"/>
            <a:ext cx="2154067" cy="2428892"/>
          </a:xfrm>
          <a:prstGeom prst="rect">
            <a:avLst/>
          </a:prstGeom>
          <a:noFill/>
        </p:spPr>
      </p:pic>
      <p:pic>
        <p:nvPicPr>
          <p:cNvPr id="5123" name="Picture 3" descr="C:\Documents and Settings\Láďa\Local Settings\Temporary Internet Files\Content.IE5\E4IAGOOM\MC900193488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28662" y="3071810"/>
            <a:ext cx="1928929" cy="1693420"/>
          </a:xfrm>
          <a:prstGeom prst="rect">
            <a:avLst/>
          </a:prstGeom>
          <a:noFill/>
        </p:spPr>
      </p:pic>
      <p:pic>
        <p:nvPicPr>
          <p:cNvPr id="11" name="Obrázek 10" descr="oves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57884" y="2428868"/>
            <a:ext cx="1619250" cy="2533650"/>
          </a:xfrm>
          <a:prstGeom prst="rect">
            <a:avLst/>
          </a:prstGeom>
        </p:spPr>
      </p:pic>
      <p:pic>
        <p:nvPicPr>
          <p:cNvPr id="5124" name="Picture 4" descr="C:\Documents and Settings\Láďa\Local Settings\Temporary Internet Files\Content.IE5\CN8USW10\MC900440448[1].wm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928926" y="1571612"/>
            <a:ext cx="3435368" cy="39654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SPOJ SPRÁVNĚ NÁZVY OBILÍ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00364" y="1643050"/>
            <a:ext cx="2257412" cy="4873752"/>
          </a:xfrm>
        </p:spPr>
        <p:txBody>
          <a:bodyPr/>
          <a:lstStyle/>
          <a:p>
            <a:r>
              <a:rPr lang="cs-CZ" dirty="0" smtClean="0"/>
              <a:t>ŽITO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PŠENICE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OVES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JEČMEN</a:t>
            </a:r>
            <a:endParaRPr lang="cs-CZ" dirty="0"/>
          </a:p>
        </p:txBody>
      </p:sp>
      <p:pic>
        <p:nvPicPr>
          <p:cNvPr id="4" name="Obrázek 3" descr="psenic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4714884"/>
            <a:ext cx="2416959" cy="1611306"/>
          </a:xfrm>
          <a:prstGeom prst="rect">
            <a:avLst/>
          </a:prstGeom>
        </p:spPr>
      </p:pic>
      <p:pic>
        <p:nvPicPr>
          <p:cNvPr id="5" name="Obrázek 4" descr="jecme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72198" y="1428736"/>
            <a:ext cx="1785950" cy="2378561"/>
          </a:xfrm>
          <a:prstGeom prst="rect">
            <a:avLst/>
          </a:prstGeom>
        </p:spPr>
      </p:pic>
      <p:pic>
        <p:nvPicPr>
          <p:cNvPr id="6" name="Obrázek 5" descr="oves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8662" y="1571612"/>
            <a:ext cx="1619250" cy="2533650"/>
          </a:xfrm>
          <a:prstGeom prst="rect">
            <a:avLst/>
          </a:prstGeom>
        </p:spPr>
      </p:pic>
      <p:pic>
        <p:nvPicPr>
          <p:cNvPr id="7" name="Obrázek 6" descr="zito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86380" y="4214818"/>
            <a:ext cx="3371850" cy="2428875"/>
          </a:xfrm>
          <a:prstGeom prst="rect">
            <a:avLst/>
          </a:prstGeom>
        </p:spPr>
      </p:pic>
      <p:pic>
        <p:nvPicPr>
          <p:cNvPr id="8" name="Picture 4" descr="C:\Documents and Settings\Láďa\Local Settings\Temporary Internet Files\Content.IE5\CN8USW10\MC900440448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928926" y="1571612"/>
            <a:ext cx="3435368" cy="39654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ODPOVĚZ NA OTÁZKY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JAK SE JMENUJE OBDOBÍ, KDY SKLÍZÍ OBILÍ ?                           _____________</a:t>
            </a:r>
          </a:p>
          <a:p>
            <a:endParaRPr lang="cs-CZ" dirty="0" smtClean="0"/>
          </a:p>
          <a:p>
            <a:r>
              <a:rPr lang="cs-CZ" dirty="0" smtClean="0"/>
              <a:t>ROSTE NA POLI MÁK ?           _____________</a:t>
            </a:r>
          </a:p>
          <a:p>
            <a:endParaRPr lang="cs-CZ" dirty="0" smtClean="0"/>
          </a:p>
          <a:p>
            <a:r>
              <a:rPr lang="cs-CZ" dirty="0" smtClean="0"/>
              <a:t>VYRÁBÍ SE MOUKA Z OBILÍ ? ____________</a:t>
            </a:r>
          </a:p>
          <a:p>
            <a:endParaRPr lang="cs-CZ" dirty="0" smtClean="0"/>
          </a:p>
          <a:p>
            <a:r>
              <a:rPr lang="cs-CZ" dirty="0" smtClean="0"/>
              <a:t>PEČE SE CHLÉB Z MOUKY ?  ____________</a:t>
            </a:r>
          </a:p>
          <a:p>
            <a:endParaRPr lang="cs-CZ" dirty="0" smtClean="0"/>
          </a:p>
          <a:p>
            <a:r>
              <a:rPr lang="cs-CZ" dirty="0" smtClean="0"/>
              <a:t>VYJMENUJ OBILNINY : __________________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4" name="Picture 4" descr="C:\Documents and Settings\Láďa\Local Settings\Temporary Internet Files\Content.IE5\CN8USW10\MC900440448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1285860"/>
            <a:ext cx="3435368" cy="39654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/>
              <a:t>Dostupné z WWW : </a:t>
            </a:r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agropress.org.rs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files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psenica</a:t>
            </a:r>
            <a:r>
              <a:rPr lang="cs-CZ" dirty="0" smtClean="0">
                <a:hlinkClick r:id="rId2"/>
              </a:rPr>
              <a:t>-klas-</a:t>
            </a:r>
            <a:r>
              <a:rPr lang="cs-CZ" dirty="0" err="1" smtClean="0">
                <a:hlinkClick r:id="rId2"/>
              </a:rPr>
              <a:t>obilie</a:t>
            </a:r>
            <a:r>
              <a:rPr lang="cs-CZ" dirty="0" smtClean="0">
                <a:hlinkClick r:id="rId2"/>
              </a:rPr>
              <a:t>_</a:t>
            </a:r>
            <a:r>
              <a:rPr lang="cs-CZ" dirty="0" err="1" smtClean="0">
                <a:hlinkClick r:id="rId2"/>
              </a:rPr>
              <a:t>sccc.jpg</a:t>
            </a:r>
            <a:r>
              <a:rPr lang="cs-CZ" dirty="0" smtClean="0"/>
              <a:t>  </a:t>
            </a:r>
            <a:r>
              <a:rPr lang="cs-CZ" dirty="0" err="1" smtClean="0"/>
              <a:t>psenice.jpg</a:t>
            </a:r>
            <a:r>
              <a:rPr lang="cs-CZ" dirty="0" smtClean="0"/>
              <a:t> </a:t>
            </a:r>
            <a:r>
              <a:rPr lang="en-US" dirty="0" smtClean="0"/>
              <a:t>[cit. 201</a:t>
            </a:r>
            <a:r>
              <a:rPr lang="cs-CZ" dirty="0" smtClean="0"/>
              <a:t>2</a:t>
            </a:r>
            <a:r>
              <a:rPr lang="en-US" dirty="0" smtClean="0"/>
              <a:t>–</a:t>
            </a:r>
            <a:r>
              <a:rPr lang="cs-CZ" dirty="0" smtClean="0"/>
              <a:t>05</a:t>
            </a:r>
            <a:r>
              <a:rPr lang="en-US" dirty="0" smtClean="0"/>
              <a:t>–</a:t>
            </a:r>
            <a:r>
              <a:rPr lang="cs-CZ" dirty="0" smtClean="0"/>
              <a:t>24</a:t>
            </a:r>
            <a:r>
              <a:rPr lang="en-US" dirty="0" smtClean="0"/>
              <a:t>]</a:t>
            </a:r>
            <a:endParaRPr lang="cs-CZ" dirty="0" smtClean="0"/>
          </a:p>
          <a:p>
            <a:r>
              <a:rPr lang="cs-CZ" dirty="0" smtClean="0"/>
              <a:t>Dostupné z WWW : </a:t>
            </a:r>
            <a:r>
              <a:rPr lang="cs-CZ" dirty="0" smtClean="0">
                <a:hlinkClick r:id="rId3"/>
              </a:rPr>
              <a:t>www.office.</a:t>
            </a:r>
            <a:r>
              <a:rPr lang="cs-CZ" dirty="0" err="1" smtClean="0">
                <a:hlinkClick r:id="rId3"/>
              </a:rPr>
              <a:t>microsoft.com</a:t>
            </a:r>
            <a:r>
              <a:rPr lang="cs-CZ" dirty="0" smtClean="0"/>
              <a:t>  obr.:obilí, mák, řepa, žně, chléb, </a:t>
            </a:r>
            <a:r>
              <a:rPr lang="cs-CZ" dirty="0" err="1" smtClean="0"/>
              <a:t>emotikona</a:t>
            </a:r>
            <a:r>
              <a:rPr lang="cs-CZ" dirty="0" smtClean="0"/>
              <a:t> </a:t>
            </a:r>
            <a:r>
              <a:rPr lang="en-US" dirty="0" smtClean="0"/>
              <a:t>[cit. 201</a:t>
            </a:r>
            <a:r>
              <a:rPr lang="cs-CZ" dirty="0" smtClean="0"/>
              <a:t>2</a:t>
            </a:r>
            <a:r>
              <a:rPr lang="en-US" dirty="0" smtClean="0"/>
              <a:t>–</a:t>
            </a:r>
            <a:r>
              <a:rPr lang="cs-CZ" dirty="0" smtClean="0"/>
              <a:t>05</a:t>
            </a:r>
            <a:r>
              <a:rPr lang="en-US" dirty="0" smtClean="0"/>
              <a:t>–</a:t>
            </a:r>
            <a:r>
              <a:rPr lang="cs-CZ" dirty="0" smtClean="0"/>
              <a:t>24</a:t>
            </a:r>
            <a:r>
              <a:rPr lang="en-US" dirty="0" smtClean="0"/>
              <a:t>]</a:t>
            </a:r>
            <a:endParaRPr lang="cs-CZ" dirty="0" smtClean="0"/>
          </a:p>
          <a:p>
            <a:r>
              <a:rPr lang="cs-CZ" dirty="0" smtClean="0"/>
              <a:t>Dostupné z WWW : </a:t>
            </a:r>
            <a:r>
              <a:rPr lang="cs-CZ" dirty="0" smtClean="0">
                <a:hlinkClick r:id="rId4"/>
              </a:rPr>
              <a:t>http://static.</a:t>
            </a:r>
            <a:r>
              <a:rPr lang="cs-CZ" dirty="0" err="1" smtClean="0">
                <a:hlinkClick r:id="rId4"/>
              </a:rPr>
              <a:t>ddmcdn.com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gif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willow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rye</a:t>
            </a:r>
            <a:r>
              <a:rPr lang="cs-CZ" dirty="0" smtClean="0">
                <a:hlinkClick r:id="rId4"/>
              </a:rPr>
              <a:t>-info0.gif</a:t>
            </a:r>
            <a:r>
              <a:rPr lang="cs-CZ" dirty="0" smtClean="0"/>
              <a:t>  </a:t>
            </a:r>
            <a:r>
              <a:rPr lang="cs-CZ" dirty="0" err="1" smtClean="0"/>
              <a:t>zito.gif</a:t>
            </a:r>
            <a:r>
              <a:rPr lang="cs-CZ" dirty="0" smtClean="0"/>
              <a:t> </a:t>
            </a:r>
            <a:r>
              <a:rPr lang="en-US" dirty="0" smtClean="0"/>
              <a:t>[cit. 201</a:t>
            </a:r>
            <a:r>
              <a:rPr lang="cs-CZ" dirty="0" smtClean="0"/>
              <a:t>2</a:t>
            </a:r>
            <a:r>
              <a:rPr lang="en-US" dirty="0" smtClean="0"/>
              <a:t>–</a:t>
            </a:r>
            <a:r>
              <a:rPr lang="cs-CZ" dirty="0" smtClean="0"/>
              <a:t>05</a:t>
            </a:r>
            <a:r>
              <a:rPr lang="en-US" dirty="0" smtClean="0"/>
              <a:t>–</a:t>
            </a:r>
            <a:r>
              <a:rPr lang="cs-CZ" dirty="0" smtClean="0"/>
              <a:t>24</a:t>
            </a:r>
            <a:r>
              <a:rPr lang="en-US" dirty="0" smtClean="0"/>
              <a:t>]</a:t>
            </a:r>
            <a:endParaRPr lang="cs-CZ" dirty="0" smtClean="0"/>
          </a:p>
          <a:p>
            <a:r>
              <a:rPr lang="cs-CZ" dirty="0" smtClean="0"/>
              <a:t>Dostupné z WWW : </a:t>
            </a:r>
            <a:r>
              <a:rPr lang="cs-CZ" dirty="0" smtClean="0">
                <a:hlinkClick r:id="rId5"/>
              </a:rPr>
              <a:t>http://upload.wikimedia.org/wikipedia/commons/thumb/9/9f/BarleyEars.JPG/220px-BarleyEars.JPG</a:t>
            </a:r>
            <a:r>
              <a:rPr lang="cs-CZ" dirty="0" smtClean="0"/>
              <a:t>  </a:t>
            </a:r>
            <a:r>
              <a:rPr lang="cs-CZ" dirty="0" err="1" smtClean="0"/>
              <a:t>jecmen.jpg</a:t>
            </a:r>
            <a:r>
              <a:rPr lang="cs-CZ" dirty="0" smtClean="0"/>
              <a:t> </a:t>
            </a:r>
            <a:r>
              <a:rPr lang="en-US" dirty="0" smtClean="0"/>
              <a:t>[cit. 201</a:t>
            </a:r>
            <a:r>
              <a:rPr lang="cs-CZ" dirty="0" smtClean="0"/>
              <a:t>2</a:t>
            </a:r>
            <a:r>
              <a:rPr lang="en-US" dirty="0" smtClean="0"/>
              <a:t>–</a:t>
            </a:r>
            <a:r>
              <a:rPr lang="cs-CZ" dirty="0" smtClean="0"/>
              <a:t>05</a:t>
            </a:r>
            <a:r>
              <a:rPr lang="en-US" dirty="0" smtClean="0"/>
              <a:t>–</a:t>
            </a:r>
            <a:r>
              <a:rPr lang="cs-CZ" dirty="0" smtClean="0"/>
              <a:t>24</a:t>
            </a:r>
            <a:r>
              <a:rPr lang="en-US" dirty="0" smtClean="0"/>
              <a:t>]</a:t>
            </a:r>
            <a:endParaRPr lang="cs-CZ" dirty="0" smtClean="0"/>
          </a:p>
          <a:p>
            <a:r>
              <a:rPr lang="cs-CZ" dirty="0" smtClean="0"/>
              <a:t>Dostupné z WWW : </a:t>
            </a:r>
            <a:r>
              <a:rPr lang="cs-CZ" dirty="0" smtClean="0">
                <a:hlinkClick r:id="rId6"/>
              </a:rPr>
              <a:t>http://www.</a:t>
            </a:r>
            <a:r>
              <a:rPr lang="cs-CZ" dirty="0" err="1" smtClean="0">
                <a:hlinkClick r:id="rId6"/>
              </a:rPr>
              <a:t>avicenna.cz</a:t>
            </a:r>
            <a:r>
              <a:rPr lang="cs-CZ" dirty="0" smtClean="0">
                <a:hlinkClick r:id="rId6"/>
              </a:rPr>
              <a:t>/media/4/20040831-AVENA-</a:t>
            </a:r>
            <a:r>
              <a:rPr lang="cs-CZ" dirty="0" err="1" smtClean="0">
                <a:hlinkClick r:id="rId6"/>
              </a:rPr>
              <a:t>SATIVA.jpg</a:t>
            </a:r>
            <a:r>
              <a:rPr lang="cs-CZ" dirty="0" smtClean="0"/>
              <a:t>  </a:t>
            </a:r>
            <a:r>
              <a:rPr lang="cs-CZ" dirty="0" smtClean="0"/>
              <a:t>oves.</a:t>
            </a:r>
            <a:r>
              <a:rPr lang="cs-CZ" dirty="0" err="1" smtClean="0"/>
              <a:t>jpg</a:t>
            </a:r>
            <a:r>
              <a:rPr lang="cs-CZ" dirty="0" smtClean="0"/>
              <a:t> </a:t>
            </a:r>
            <a:r>
              <a:rPr lang="en-US" dirty="0" smtClean="0"/>
              <a:t>[cit. 201</a:t>
            </a:r>
            <a:r>
              <a:rPr lang="cs-CZ" dirty="0" smtClean="0"/>
              <a:t>2</a:t>
            </a:r>
            <a:r>
              <a:rPr lang="en-US" dirty="0" smtClean="0"/>
              <a:t>–</a:t>
            </a:r>
            <a:r>
              <a:rPr lang="cs-CZ" dirty="0" smtClean="0"/>
              <a:t>05</a:t>
            </a:r>
            <a:r>
              <a:rPr lang="en-US" dirty="0" smtClean="0"/>
              <a:t>–</a:t>
            </a:r>
            <a:r>
              <a:rPr lang="cs-CZ" dirty="0" smtClean="0"/>
              <a:t>24</a:t>
            </a:r>
            <a:r>
              <a:rPr lang="en-US" dirty="0" smtClean="0"/>
              <a:t>]</a:t>
            </a:r>
            <a:endParaRPr lang="cs-CZ" dirty="0" smtClean="0"/>
          </a:p>
          <a:p>
            <a:r>
              <a:rPr lang="cs-CZ" dirty="0" smtClean="0"/>
              <a:t>Dostupné z WWW : </a:t>
            </a:r>
            <a:r>
              <a:rPr lang="cs-CZ" dirty="0" smtClean="0">
                <a:hlinkClick r:id="rId7"/>
              </a:rPr>
              <a:t>http://www.</a:t>
            </a:r>
            <a:r>
              <a:rPr lang="cs-CZ" dirty="0" err="1" smtClean="0">
                <a:hlinkClick r:id="rId7"/>
              </a:rPr>
              <a:t>verejnenoviny.cz</a:t>
            </a:r>
            <a:r>
              <a:rPr lang="cs-CZ" dirty="0" smtClean="0">
                <a:hlinkClick r:id="rId7"/>
              </a:rPr>
              <a:t>/</a:t>
            </a:r>
            <a:r>
              <a:rPr lang="cs-CZ" dirty="0" err="1" smtClean="0">
                <a:hlinkClick r:id="rId7"/>
              </a:rPr>
              <a:t>files</a:t>
            </a:r>
            <a:r>
              <a:rPr lang="cs-CZ" dirty="0" smtClean="0">
                <a:hlinkClick r:id="rId7"/>
              </a:rPr>
              <a:t>/slaveni-</a:t>
            </a:r>
            <a:r>
              <a:rPr lang="cs-CZ" dirty="0" err="1" smtClean="0">
                <a:hlinkClick r:id="rId7"/>
              </a:rPr>
              <a:t>svetoveho</a:t>
            </a:r>
            <a:r>
              <a:rPr lang="cs-CZ" dirty="0" smtClean="0">
                <a:hlinkClick r:id="rId7"/>
              </a:rPr>
              <a:t>-dne-chleba.</a:t>
            </a:r>
            <a:r>
              <a:rPr lang="cs-CZ" dirty="0" err="1" smtClean="0">
                <a:hlinkClick r:id="rId7"/>
              </a:rPr>
              <a:t>gif</a:t>
            </a:r>
            <a:r>
              <a:rPr lang="cs-CZ" dirty="0" smtClean="0"/>
              <a:t>  </a:t>
            </a:r>
            <a:r>
              <a:rPr lang="cs-CZ" dirty="0" smtClean="0"/>
              <a:t>chleba.</a:t>
            </a:r>
            <a:r>
              <a:rPr lang="cs-CZ" dirty="0" err="1" smtClean="0"/>
              <a:t>gif</a:t>
            </a:r>
            <a:r>
              <a:rPr lang="cs-CZ" dirty="0" smtClean="0"/>
              <a:t> </a:t>
            </a:r>
            <a:r>
              <a:rPr lang="en-US" dirty="0" smtClean="0"/>
              <a:t>[cit. 201</a:t>
            </a:r>
            <a:r>
              <a:rPr lang="cs-CZ" dirty="0" smtClean="0"/>
              <a:t>2</a:t>
            </a:r>
            <a:r>
              <a:rPr lang="en-US" dirty="0" smtClean="0"/>
              <a:t>–</a:t>
            </a:r>
            <a:r>
              <a:rPr lang="cs-CZ" dirty="0" smtClean="0"/>
              <a:t>05</a:t>
            </a:r>
            <a:r>
              <a:rPr lang="en-US" dirty="0" smtClean="0"/>
              <a:t>–</a:t>
            </a:r>
            <a:r>
              <a:rPr lang="cs-CZ" dirty="0" smtClean="0"/>
              <a:t>24</a:t>
            </a:r>
            <a:r>
              <a:rPr lang="en-US" dirty="0" smtClean="0"/>
              <a:t>]</a:t>
            </a:r>
            <a:endParaRPr lang="cs-CZ" dirty="0" smtClean="0"/>
          </a:p>
          <a:p>
            <a:r>
              <a:rPr lang="cs-CZ" dirty="0" smtClean="0"/>
              <a:t>Dostupné z WWW : </a:t>
            </a:r>
            <a:r>
              <a:rPr lang="cs-CZ" dirty="0" smtClean="0">
                <a:hlinkClick r:id="rId8"/>
              </a:rPr>
              <a:t>http://www.penny.</a:t>
            </a:r>
            <a:r>
              <a:rPr lang="cs-CZ" dirty="0" err="1" smtClean="0">
                <a:hlinkClick r:id="rId8"/>
              </a:rPr>
              <a:t>cz</a:t>
            </a:r>
            <a:r>
              <a:rPr lang="cs-CZ" dirty="0" smtClean="0">
                <a:hlinkClick r:id="rId8"/>
              </a:rPr>
              <a:t>/</a:t>
            </a:r>
            <a:r>
              <a:rPr lang="cs-CZ" dirty="0" err="1" smtClean="0">
                <a:hlinkClick r:id="rId8"/>
              </a:rPr>
              <a:t>uploads</a:t>
            </a:r>
            <a:r>
              <a:rPr lang="cs-CZ" dirty="0" smtClean="0">
                <a:hlinkClick r:id="rId8"/>
              </a:rPr>
              <a:t>/</a:t>
            </a:r>
            <a:r>
              <a:rPr lang="cs-CZ" dirty="0" err="1" smtClean="0">
                <a:hlinkClick r:id="rId8"/>
              </a:rPr>
              <a:t>pics</a:t>
            </a:r>
            <a:r>
              <a:rPr lang="cs-CZ" dirty="0" smtClean="0">
                <a:hlinkClick r:id="rId8"/>
              </a:rPr>
              <a:t>/</a:t>
            </a:r>
            <a:r>
              <a:rPr lang="cs-CZ" dirty="0" err="1" smtClean="0">
                <a:hlinkClick r:id="rId8"/>
              </a:rPr>
              <a:t>teigwaren</a:t>
            </a:r>
            <a:r>
              <a:rPr lang="cs-CZ" dirty="0" smtClean="0">
                <a:hlinkClick r:id="rId8"/>
              </a:rPr>
              <a:t>_</a:t>
            </a:r>
            <a:r>
              <a:rPr lang="cs-CZ" dirty="0" err="1" smtClean="0">
                <a:hlinkClick r:id="rId8"/>
              </a:rPr>
              <a:t>gr.jpg</a:t>
            </a:r>
            <a:r>
              <a:rPr lang="cs-CZ" dirty="0" smtClean="0"/>
              <a:t>  </a:t>
            </a:r>
            <a:r>
              <a:rPr lang="cs-CZ" dirty="0" smtClean="0"/>
              <a:t>spagety.</a:t>
            </a:r>
            <a:r>
              <a:rPr lang="cs-CZ" dirty="0" err="1" smtClean="0"/>
              <a:t>jpg</a:t>
            </a:r>
            <a:r>
              <a:rPr lang="cs-CZ" dirty="0" smtClean="0"/>
              <a:t> </a:t>
            </a:r>
            <a:r>
              <a:rPr lang="en-US" dirty="0" smtClean="0"/>
              <a:t>[cit. 201</a:t>
            </a:r>
            <a:r>
              <a:rPr lang="cs-CZ" dirty="0" smtClean="0"/>
              <a:t>2</a:t>
            </a:r>
            <a:r>
              <a:rPr lang="en-US" dirty="0" smtClean="0"/>
              <a:t>–</a:t>
            </a:r>
            <a:r>
              <a:rPr lang="cs-CZ" dirty="0" smtClean="0"/>
              <a:t>05</a:t>
            </a:r>
            <a:r>
              <a:rPr lang="en-US" dirty="0" smtClean="0"/>
              <a:t>–</a:t>
            </a:r>
            <a:r>
              <a:rPr lang="cs-CZ" dirty="0" smtClean="0"/>
              <a:t>24</a:t>
            </a:r>
            <a:r>
              <a:rPr lang="en-US" dirty="0" smtClean="0"/>
              <a:t>]</a:t>
            </a:r>
            <a:endParaRPr lang="cs-CZ" dirty="0" smtClean="0"/>
          </a:p>
          <a:p>
            <a:r>
              <a:rPr lang="cs-CZ" dirty="0" smtClean="0"/>
              <a:t>Dostupné z WWW : </a:t>
            </a:r>
            <a:r>
              <a:rPr lang="cs-CZ" dirty="0" smtClean="0">
                <a:hlinkClick r:id="rId9"/>
              </a:rPr>
              <a:t>http://www.</a:t>
            </a:r>
            <a:r>
              <a:rPr lang="cs-CZ" dirty="0" err="1" smtClean="0">
                <a:hlinkClick r:id="rId9"/>
              </a:rPr>
              <a:t>profimedia.cz</a:t>
            </a:r>
            <a:r>
              <a:rPr lang="cs-CZ" dirty="0" smtClean="0">
                <a:hlinkClick r:id="rId9"/>
              </a:rPr>
              <a:t>/fotografie/potraviny-zelenina-obiloviny-</a:t>
            </a:r>
            <a:r>
              <a:rPr lang="cs-CZ" dirty="0" err="1" smtClean="0">
                <a:hlinkClick r:id="rId9"/>
              </a:rPr>
              <a:t>kukurice</a:t>
            </a:r>
            <a:r>
              <a:rPr lang="cs-CZ" dirty="0" smtClean="0">
                <a:hlinkClick r:id="rId9"/>
              </a:rPr>
              <a:t>-obili-</a:t>
            </a:r>
            <a:r>
              <a:rPr lang="cs-CZ" dirty="0" err="1" smtClean="0">
                <a:hlinkClick r:id="rId9"/>
              </a:rPr>
              <a:t>jidlo</a:t>
            </a:r>
            <a:r>
              <a:rPr lang="cs-CZ" dirty="0" smtClean="0">
                <a:hlinkClick r:id="rId9"/>
              </a:rPr>
              <a:t>/</a:t>
            </a:r>
            <a:r>
              <a:rPr lang="cs-CZ" dirty="0" err="1" smtClean="0">
                <a:hlinkClick r:id="rId9"/>
              </a:rPr>
              <a:t>profimedia</a:t>
            </a:r>
            <a:r>
              <a:rPr lang="cs-CZ" dirty="0" smtClean="0">
                <a:hlinkClick r:id="rId9"/>
              </a:rPr>
              <a:t>-0050207246.jpg</a:t>
            </a:r>
            <a:r>
              <a:rPr lang="cs-CZ" dirty="0" smtClean="0"/>
              <a:t>  </a:t>
            </a:r>
            <a:r>
              <a:rPr lang="cs-CZ" dirty="0" smtClean="0"/>
              <a:t>cornflakes.</a:t>
            </a:r>
            <a:r>
              <a:rPr lang="cs-CZ" dirty="0" err="1" smtClean="0"/>
              <a:t>jpg</a:t>
            </a:r>
            <a:r>
              <a:rPr lang="cs-CZ" dirty="0" smtClean="0"/>
              <a:t> </a:t>
            </a:r>
            <a:r>
              <a:rPr lang="en-US" dirty="0" smtClean="0"/>
              <a:t>[cit. 201</a:t>
            </a:r>
            <a:r>
              <a:rPr lang="cs-CZ" dirty="0" smtClean="0"/>
              <a:t>2</a:t>
            </a:r>
            <a:r>
              <a:rPr lang="en-US" dirty="0" smtClean="0"/>
              <a:t>–</a:t>
            </a:r>
            <a:r>
              <a:rPr lang="cs-CZ" dirty="0" smtClean="0"/>
              <a:t>05</a:t>
            </a:r>
            <a:r>
              <a:rPr lang="en-US" dirty="0" smtClean="0"/>
              <a:t>–</a:t>
            </a:r>
            <a:r>
              <a:rPr lang="cs-CZ" dirty="0" smtClean="0"/>
              <a:t>24</a:t>
            </a:r>
            <a:r>
              <a:rPr lang="en-US" dirty="0" smtClean="0"/>
              <a:t>]</a:t>
            </a: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49</TotalTime>
  <Words>332</Words>
  <Application>Microsoft Office PowerPoint</Application>
  <PresentationFormat>Předvádění na obrazovce (4:3)</PresentationFormat>
  <Paragraphs>63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Arkýř</vt:lpstr>
      <vt:lpstr>Název školy: Speciální základní škola,Louny, Poděbradova 640,příspěvková organizace Autor:  Mgr.TAŤÁNA RADIMSKÁ Název materiálu: VY_32_INOVACE_18_III.Vu_PĚSTOVÁNÍ OBILÍ, BRAMBOR_VÝROBKY Z MOUKY  Téma : Vu – 4. ročník – PĚSTOVÁNÍ OBILÍ, BRAMBOR_VÝROBKY Z MOUKY  ČÍSLO PROJEKTU:  CZ.1.07/1.4.00/21.3407 </vt:lpstr>
      <vt:lpstr>ANOTACE</vt:lpstr>
      <vt:lpstr>Snímek 3</vt:lpstr>
      <vt:lpstr>Snímek 4</vt:lpstr>
      <vt:lpstr>OBILNINY :</vt:lpstr>
      <vt:lpstr>OBDOBÍ, KDY SE SKLÍZÍ OBILÍ = ŽNĚ</vt:lpstr>
      <vt:lpstr>Z OBILÍ SE VYRÁBÍ :</vt:lpstr>
      <vt:lpstr>SPOJ SPRÁVNĚ : KDE ROSTE ?</vt:lpstr>
      <vt:lpstr>SPOJ SPRÁVNĚ NÁZVY OBILÍ :</vt:lpstr>
      <vt:lpstr>ODPOVĚZ NA OTÁZKY :</vt:lpstr>
      <vt:lpstr>Snímek 11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Speciální základní škola,Louny, Poděbradova 640,příspěvková organizace Autor:  Mgr.TAŤÁNA RADIMSKÁ Název materiálu: VY_32_INOVACE_01_VĚCNÉ UČENÍ PRO 4. ROČNÍK SPECIÁLNÍ ŠKOLY_PĚSTOVÁNÍ OBILÍ, BRAMBOR_VÝROBKY Z MOUKY</dc:title>
  <dc:creator>Magda Radimová</dc:creator>
  <cp:lastModifiedBy>Magda Radimová</cp:lastModifiedBy>
  <cp:revision>6</cp:revision>
  <dcterms:created xsi:type="dcterms:W3CDTF">2012-10-08T19:53:04Z</dcterms:created>
  <dcterms:modified xsi:type="dcterms:W3CDTF">2012-10-09T17:29:16Z</dcterms:modified>
</cp:coreProperties>
</file>