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1" r:id="rId8"/>
    <p:sldId id="264" r:id="rId9"/>
    <p:sldId id="267" r:id="rId10"/>
    <p:sldId id="265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F589438-A983-4DEF-B025-8EBAFE7D41A3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21395D9-7B7E-442C-8D90-2D36698C7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5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4.wmf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2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7.wmf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14.jpeg"/><Relationship Id="rId7" Type="http://schemas.openxmlformats.org/officeDocument/2006/relationships/image" Target="../media/image8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7.wmf"/><Relationship Id="rId10" Type="http://schemas.openxmlformats.org/officeDocument/2006/relationships/image" Target="../media/image15.wmf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14.jpeg"/><Relationship Id="rId7" Type="http://schemas.openxmlformats.org/officeDocument/2006/relationships/image" Target="../media/image8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7.wmf"/><Relationship Id="rId10" Type="http://schemas.openxmlformats.org/officeDocument/2006/relationships/image" Target="../media/image15.wmf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lobalni-cteni.cz/project/images/verejne/cinnosti/pere_text.jpg" TargetMode="External"/><Relationship Id="rId7" Type="http://schemas.openxmlformats.org/officeDocument/2006/relationships/hyperlink" Target="http://armymedical.tpub.com/MD0956/MD09560057im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ffice.microsoft.com/" TargetMode="External"/><Relationship Id="rId5" Type="http://schemas.openxmlformats.org/officeDocument/2006/relationships/hyperlink" Target="http://www.globalni-cteni.cz/project/images/verejne/cinnosti/ji_text.jpg" TargetMode="External"/><Relationship Id="rId4" Type="http://schemas.openxmlformats.org/officeDocument/2006/relationships/hyperlink" Target="http://www.globalni-cteni.cz/project/images/verejne/moje_rodina/babi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14282" y="857232"/>
            <a:ext cx="8305800" cy="1981200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školy: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Speciální základní škola,Louny,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Poděbradova</a:t>
            </a: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640,příspěvková organizace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Autor: 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Mgr.TAŤÁNA</a:t>
            </a: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RADIMSKÁ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materiálu: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VY_32_INOVACE_05_II.JKGM_ALTERNATIVNÍ </a:t>
            </a: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VÝUKA ČTENÍ S VYUŽITÍM GLOBÁLNÍ</a:t>
            </a:r>
            <a: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METODY – </a:t>
            </a:r>
            <a: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r</a:t>
            </a:r>
          </a:p>
          <a:p>
            <a:pPr lvl="0">
              <a:spcBef>
                <a:spcPct val="0"/>
              </a:spcBef>
              <a:defRPr/>
            </a:pPr>
            <a:r>
              <a:rPr lang="cs-CZ" sz="3200" dirty="0" smtClean="0"/>
              <a:t>ČÍSLO PROJEKTU: CZ.1.07/1.4.00/21.3407 </a:t>
            </a:r>
            <a:endParaRPr kumimoji="0" lang="cs-CZ" sz="32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1737" y="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1357298"/>
            <a:ext cx="8001056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400" dirty="0" smtClean="0"/>
              <a:t>Materiál je určený pro žáky 1. stupně speciální základní školy pro výuku čtení s využitím globální metody jejíž základem je postup od celku k jednotlivým částem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Cílem je stimulace rozvoje zrakového vnímání, verbálního myšlení, záměrné pozornosti a komunikačních dovedností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Prezentace na interaktivní tabuli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Pomůcky: interaktivní pero, fixy na interaktivní tabuli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Inovace: interaktivní způsob učení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Metodické pokyny: žáci pomocí obrázků vyvozují a procvičují písmeno     . Opisují a doplňují písmeno a slova na interaktivní tabuli a v pracovním listě. Pomocí obrázků čtou jednoduché věty.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071802" y="5000636"/>
            <a:ext cx="5180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5786" y="285728"/>
            <a:ext cx="5357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ANOTACE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44" y="21429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30" name="Picture 6" descr="C:\Documents and Settings\Láďa\Local Settings\Temporary Internet Files\Content.IE5\YGN0Z3RJ\MC9003295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214423"/>
            <a:ext cx="1646897" cy="150019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71670" y="1214423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RAK</a:t>
            </a:r>
            <a:endParaRPr lang="cs-CZ" sz="3200" dirty="0"/>
          </a:p>
        </p:txBody>
      </p:sp>
      <p:pic>
        <p:nvPicPr>
          <p:cNvPr id="2" name="Picture 6" descr="C:\Documents and Settings\Láďa\Local Settings\Temporary Internet Files\Content.IE5\YGN0Z3RJ\MC9004125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1593402"/>
            <a:ext cx="1714512" cy="70093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357950" y="1285860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RYBA</a:t>
            </a:r>
            <a:endParaRPr lang="cs-CZ" sz="3200" dirty="0"/>
          </a:p>
        </p:txBody>
      </p:sp>
      <p:pic>
        <p:nvPicPr>
          <p:cNvPr id="12" name="Obrázek 11" descr="ruka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034" y="3143248"/>
            <a:ext cx="1249923" cy="1019168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143108" y="2857496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RUKA</a:t>
            </a:r>
            <a:endParaRPr lang="cs-CZ" sz="3200" dirty="0"/>
          </a:p>
        </p:txBody>
      </p:sp>
      <p:pic>
        <p:nvPicPr>
          <p:cNvPr id="1032" name="Picture 8" descr="C:\Documents and Settings\Láďa\Local Settings\Temporary Internet Files\Content.IE5\YGN0Z3RJ\MC90019751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2928934"/>
            <a:ext cx="1270690" cy="122695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429388" y="2714620"/>
            <a:ext cx="2214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ROHLÍK</a:t>
            </a:r>
            <a:endParaRPr lang="cs-CZ" sz="3200" dirty="0"/>
          </a:p>
        </p:txBody>
      </p:sp>
      <p:pic>
        <p:nvPicPr>
          <p:cNvPr id="1037" name="Picture 13" descr="C:\Documents and Settings\Láďa\Local Settings\Temporary Internet Files\Content.IE5\E4IAGOOM\MC90041077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4643446"/>
            <a:ext cx="1535211" cy="200024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2071670" y="4500570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REK</a:t>
            </a:r>
            <a:endParaRPr lang="cs-CZ" sz="3200" dirty="0"/>
          </a:p>
        </p:txBody>
      </p:sp>
      <p:pic>
        <p:nvPicPr>
          <p:cNvPr id="1041" name="Picture 17" descr="C:\Documents and Settings\Láďa\Local Settings\Temporary Internet Files\Content.IE5\E4IAGOOM\MC90044051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429124" y="4643446"/>
            <a:ext cx="1447800" cy="1828800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6429388" y="4429132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ROMAN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572396" cy="846158"/>
          </a:xfrm>
        </p:spPr>
        <p:txBody>
          <a:bodyPr>
            <a:normAutofit/>
          </a:bodyPr>
          <a:lstStyle/>
          <a:p>
            <a:r>
              <a:rPr lang="cs-CZ" dirty="0" smtClean="0"/>
              <a:t>DOPLŇ PÍSMENO   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643570" y="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Picture 6" descr="C:\Documents and Settings\Láďa\Local Settings\Temporary Internet Files\Content.IE5\YGN0Z3RJ\MC9003295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214423"/>
            <a:ext cx="1646897" cy="150019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071670" y="1214423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_AK</a:t>
            </a:r>
            <a:endParaRPr lang="cs-CZ" sz="3200" dirty="0"/>
          </a:p>
        </p:txBody>
      </p:sp>
      <p:pic>
        <p:nvPicPr>
          <p:cNvPr id="9" name="Picture 6" descr="C:\Documents and Settings\Láďa\Local Settings\Temporary Internet Files\Content.IE5\YGN0Z3RJ\MC9004125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1593402"/>
            <a:ext cx="1714512" cy="70093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357950" y="1285860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_YBA</a:t>
            </a:r>
            <a:endParaRPr lang="cs-CZ" sz="3200" dirty="0"/>
          </a:p>
        </p:txBody>
      </p:sp>
      <p:pic>
        <p:nvPicPr>
          <p:cNvPr id="11" name="Obrázek 10" descr="ruka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034" y="3143248"/>
            <a:ext cx="1249923" cy="101916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143108" y="2857496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_UKA</a:t>
            </a:r>
            <a:endParaRPr lang="cs-CZ" sz="3200" dirty="0"/>
          </a:p>
        </p:txBody>
      </p:sp>
      <p:pic>
        <p:nvPicPr>
          <p:cNvPr id="13" name="Picture 8" descr="C:\Documents and Settings\Láďa\Local Settings\Temporary Internet Files\Content.IE5\YGN0Z3RJ\MC90019751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2928934"/>
            <a:ext cx="1270690" cy="122695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429388" y="2714620"/>
            <a:ext cx="2214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_OHLÍK</a:t>
            </a:r>
            <a:endParaRPr lang="cs-CZ" sz="3200" dirty="0"/>
          </a:p>
        </p:txBody>
      </p:sp>
      <p:pic>
        <p:nvPicPr>
          <p:cNvPr id="15" name="Picture 13" descr="C:\Documents and Settings\Láďa\Local Settings\Temporary Internet Files\Content.IE5\E4IAGOOM\MC90041077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4643446"/>
            <a:ext cx="1535211" cy="200024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071670" y="4500570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_EK</a:t>
            </a:r>
            <a:endParaRPr lang="cs-CZ" sz="3200" dirty="0"/>
          </a:p>
        </p:txBody>
      </p:sp>
      <p:pic>
        <p:nvPicPr>
          <p:cNvPr id="17" name="Picture 17" descr="C:\Documents and Settings\Láďa\Local Settings\Temporary Internet Files\Content.IE5\E4IAGOOM\MC90044051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429124" y="4643446"/>
            <a:ext cx="1447800" cy="182880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429388" y="4429132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_OMAN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44" y="21429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4" name="Picture 2" descr="C:\Documents and Settings\Láďa\Local Settings\Temporary Internet Files\Content.IE5\87422H25\MC9003203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459244" cy="10715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28728" y="1214422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PÍRKO</a:t>
            </a:r>
            <a:endParaRPr lang="cs-CZ" sz="3200" dirty="0"/>
          </a:p>
        </p:txBody>
      </p:sp>
      <p:pic>
        <p:nvPicPr>
          <p:cNvPr id="3077" name="Picture 5" descr="C:\Documents and Settings\Láďa\Local Settings\Temporary Internet Files\Content.IE5\CN8USW10\MC9004150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000372"/>
            <a:ext cx="1683213" cy="150019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143108" y="2643182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PÁREK</a:t>
            </a:r>
            <a:endParaRPr lang="cs-CZ" sz="3200" dirty="0"/>
          </a:p>
        </p:txBody>
      </p:sp>
      <p:pic>
        <p:nvPicPr>
          <p:cNvPr id="3078" name="Picture 6" descr="C:\Documents and Settings\Láďa\Local Settings\Temporary Internet Files\Content.IE5\87422H25\MC90041361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4786322"/>
            <a:ext cx="1579915" cy="121782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428860" y="4786322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BRÝLE</a:t>
            </a:r>
            <a:endParaRPr lang="cs-CZ" sz="3200" dirty="0"/>
          </a:p>
        </p:txBody>
      </p:sp>
      <p:pic>
        <p:nvPicPr>
          <p:cNvPr id="3079" name="Picture 7" descr="C:\Documents and Settings\Láďa\Local Settings\Temporary Internet Files\Content.IE5\E4IAGOOM\MP9004465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1071546"/>
            <a:ext cx="1103321" cy="142876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429388" y="100010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BARYK</a:t>
            </a:r>
            <a:endParaRPr lang="cs-CZ" sz="3200" dirty="0"/>
          </a:p>
        </p:txBody>
      </p:sp>
      <p:pic>
        <p:nvPicPr>
          <p:cNvPr id="3080" name="Picture 8" descr="C:\Documents and Settings\Láďa\Local Settings\Temporary Internet Files\Content.IE5\CN8USW10\MC900349121[2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2857496"/>
            <a:ext cx="1631427" cy="148269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500826" y="2857496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ČERT</a:t>
            </a:r>
            <a:endParaRPr lang="cs-CZ" sz="3200" dirty="0"/>
          </a:p>
        </p:txBody>
      </p:sp>
      <p:pic>
        <p:nvPicPr>
          <p:cNvPr id="17" name="Obrázek 16" descr="per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6314" y="4500570"/>
            <a:ext cx="1500198" cy="1944701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6429388" y="4500570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PERE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PÍSMENO    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429388" y="428604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Picture 2" descr="C:\Documents and Settings\Láďa\Local Settings\Temporary Internet Files\Content.IE5\87422H25\MC9003203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459244" cy="107157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428728" y="1214422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PÍ_KO</a:t>
            </a:r>
            <a:endParaRPr lang="cs-CZ" sz="3200" dirty="0"/>
          </a:p>
        </p:txBody>
      </p:sp>
      <p:pic>
        <p:nvPicPr>
          <p:cNvPr id="9" name="Picture 5" descr="C:\Documents and Settings\Láďa\Local Settings\Temporary Internet Files\Content.IE5\CN8USW10\MC9004150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000372"/>
            <a:ext cx="1683213" cy="150019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143108" y="2643182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PÁ_EK</a:t>
            </a:r>
            <a:endParaRPr lang="cs-CZ" sz="3200" dirty="0"/>
          </a:p>
        </p:txBody>
      </p:sp>
      <p:pic>
        <p:nvPicPr>
          <p:cNvPr id="11" name="Picture 6" descr="C:\Documents and Settings\Láďa\Local Settings\Temporary Internet Files\Content.IE5\87422H25\MC90041361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4786322"/>
            <a:ext cx="1579915" cy="121782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428860" y="4786322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B_ÝLE</a:t>
            </a:r>
            <a:endParaRPr lang="cs-CZ" sz="3200" dirty="0"/>
          </a:p>
        </p:txBody>
      </p:sp>
      <p:pic>
        <p:nvPicPr>
          <p:cNvPr id="13" name="Picture 7" descr="C:\Documents and Settings\Láďa\Local Settings\Temporary Internet Files\Content.IE5\E4IAGOOM\MP9004465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1142984"/>
            <a:ext cx="1103321" cy="142876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429388" y="1214422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BA_YK</a:t>
            </a:r>
            <a:endParaRPr lang="cs-CZ" sz="3200" dirty="0"/>
          </a:p>
        </p:txBody>
      </p:sp>
      <p:pic>
        <p:nvPicPr>
          <p:cNvPr id="15" name="Picture 8" descr="C:\Documents and Settings\Láďa\Local Settings\Temporary Internet Files\Content.IE5\CN8USW10\MC900349121[2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2857496"/>
            <a:ext cx="1631427" cy="148269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500826" y="2857496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ČE_T</a:t>
            </a:r>
            <a:endParaRPr lang="cs-CZ" sz="3200" dirty="0"/>
          </a:p>
        </p:txBody>
      </p:sp>
      <p:pic>
        <p:nvPicPr>
          <p:cNvPr id="17" name="Obrázek 16" descr="per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6314" y="4500570"/>
            <a:ext cx="1500198" cy="1944701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6429388" y="4500570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PE_E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/>
          <a:lstStyle/>
          <a:p>
            <a:r>
              <a:rPr lang="cs-CZ" dirty="0" smtClean="0"/>
              <a:t>PŘIŘAĎ SLOVA K OBRÁZKŮM:</a:t>
            </a:r>
            <a:endParaRPr lang="cs-CZ" dirty="0"/>
          </a:p>
        </p:txBody>
      </p:sp>
      <p:pic>
        <p:nvPicPr>
          <p:cNvPr id="4" name="Picture 6" descr="C:\Documents and Settings\Láďa\Local Settings\Temporary Internet Files\Content.IE5\YGN0Z3RJ\MC9003295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1" y="1214423"/>
            <a:ext cx="1568472" cy="1428759"/>
          </a:xfrm>
          <a:prstGeom prst="rect">
            <a:avLst/>
          </a:prstGeom>
          <a:noFill/>
        </p:spPr>
      </p:pic>
      <p:pic>
        <p:nvPicPr>
          <p:cNvPr id="5" name="Obrázek 4" descr="ruka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3143248"/>
            <a:ext cx="1249923" cy="1019168"/>
          </a:xfrm>
          <a:prstGeom prst="rect">
            <a:avLst/>
          </a:prstGeom>
        </p:spPr>
      </p:pic>
      <p:pic>
        <p:nvPicPr>
          <p:cNvPr id="6" name="Picture 13" descr="C:\Documents and Settings\Láďa\Local Settings\Temporary Internet Files\Content.IE5\E4IAGOOM\MC90041077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4643446"/>
            <a:ext cx="1535211" cy="2000240"/>
          </a:xfrm>
          <a:prstGeom prst="rect">
            <a:avLst/>
          </a:prstGeom>
          <a:noFill/>
        </p:spPr>
      </p:pic>
      <p:pic>
        <p:nvPicPr>
          <p:cNvPr id="7" name="Picture 6" descr="C:\Documents and Settings\Láďa\Local Settings\Temporary Internet Files\Content.IE5\YGN0Z3RJ\MC90041250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15140" y="1357298"/>
            <a:ext cx="1714512" cy="700930"/>
          </a:xfrm>
          <a:prstGeom prst="rect">
            <a:avLst/>
          </a:prstGeom>
          <a:noFill/>
        </p:spPr>
      </p:pic>
      <p:pic>
        <p:nvPicPr>
          <p:cNvPr id="8" name="Picture 8" descr="C:\Documents and Settings\Láďa\Local Settings\Temporary Internet Files\Content.IE5\YGN0Z3RJ\MC90019751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72330" y="2571744"/>
            <a:ext cx="1270690" cy="1226958"/>
          </a:xfrm>
          <a:prstGeom prst="rect">
            <a:avLst/>
          </a:prstGeom>
          <a:noFill/>
        </p:spPr>
      </p:pic>
      <p:pic>
        <p:nvPicPr>
          <p:cNvPr id="9" name="Picture 17" descr="C:\Documents and Settings\Láďa\Local Settings\Temporary Internet Files\Content.IE5\E4IAGOOM\MC90044051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43702" y="4572008"/>
            <a:ext cx="1447800" cy="18288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428992" y="5214950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28992" y="4357694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RUKA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00430" y="2143116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REK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28992" y="3714752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RYBA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00430" y="1285860"/>
            <a:ext cx="2214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ROHLÍK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57554" y="3000372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ROMAN</a:t>
            </a:r>
            <a:endParaRPr lang="cs-CZ" sz="3200" dirty="0"/>
          </a:p>
        </p:txBody>
      </p:sp>
      <p:pic>
        <p:nvPicPr>
          <p:cNvPr id="2051" name="Picture 3" descr="C:\Documents and Settings\Láďa\Local Settings\Temporary Internet Files\Content.IE5\E4IAGOOM\MC90043247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57818" y="2428868"/>
            <a:ext cx="1357322" cy="16157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54302E-6 C 0.00329 0.02012 0.01319 0.06013 0.02968 0.06776 C 0.0342 0.07655 0.03767 0.07493 0.04461 0.07956 C 0.05937 0.09968 0.09305 0.09297 0.10885 0.09366 C 0.11875 0.09505 0.12638 0.09829 0.13576 0.10153 C 0.14114 0.10615 0.1467 0.10708 0.15225 0.11147 C 0.16284 0.1198 0.17291 0.12859 0.1835 0.13737 C 0.19079 0.14339 0.1894 0.13922 0.19704 0.14732 C 0.19982 0.15032 0.20451 0.15726 0.20451 0.15726 C 0.20729 0.17253 0.20329 0.15819 0.21336 0.17299 C 0.22309 0.18733 0.21545 0.18432 0.22986 0.1908 C 0.23628 0.20398 0.22847 0.1908 0.23871 0.19889 C 0.24392 0.20282 0.246 0.21207 0.24913 0.21878 C 0.24809 0.23335 0.24982 0.26133 0.24166 0.27637 C 0.23923 0.2944 0.23298 0.31106 0.22812 0.32817 C 0.225 0.34019 0.22204 0.35083 0.21493 0.35985 C 0.20625 0.37165 0.19236 0.37859 0.18055 0.38182 C 0.16423 0.39847 0.1434 0.40772 0.12378 0.41559 C 0.1 0.4253 0.07534 0.43432 0.05069 0.43941 C 0.0434 0.44265 0.0368 0.44288 0.02968 0.4475 C -0.01303 0.44427 -0.05799 0.4556 -0.09862 0.43756 C -0.12605 0.42553 -0.15382 0.40981 -0.18212 0.40171 C -0.19757 0.39709 -0.21303 0.39385 -0.22848 0.38969 C -0.25296 0.38298 -0.27987 0.38552 -0.30452 0.37974 C -0.34723 0.3698 -0.38803 0.35106 -0.43143 0.34598 C -0.43941 0.34181 -0.44705 0.33765 -0.45521 0.33418 C -0.45799 0.33048 -0.46164 0.32817 -0.46424 0.32424 C -0.47709 0.30458 -0.48768 0.25856 -0.49705 0.23474 C -0.50556 0.21277 -0.51285 0.19265 -0.5224 0.17114 C -0.52639 0.16212 -0.52761 0.15009 -0.53143 0.1413 C -0.53247 0.13876 -0.53473 0.1376 -0.53594 0.13529 C -0.53716 0.13298 -0.53785 0.12997 -0.53889 0.12743 C -0.54046 0.1117 -0.54237 0.10014 -0.54341 0.08372 C -0.54219 0.06244 -0.54028 0.04093 -0.53282 0.02197 C -0.53125 0.00046 -0.52952 -0.01827 -0.5224 -0.0377 C -0.51962 -0.05735 -0.5231 -0.0377 -0.5165 -0.05944 C -0.51459 -0.06614 -0.51389 -0.07285 -0.51198 -0.07932 C -0.4981 -0.12558 -0.50782 -0.09204 -0.49862 -0.1191 C -0.49237 -0.13737 -0.48768 -0.15587 -0.47917 -0.17276 C -0.47431 -0.19288 -0.47344 -0.20074 -0.46268 -0.21462 C -0.45469 -0.23659 -0.44428 -0.25347 -0.43282 -0.2722 C -0.40122 -0.32354 -0.44827 -0.24561 -0.42396 -0.29209 C -0.41823 -0.30296 -0.40903 -0.30805 -0.40157 -0.31591 C -0.39497 -0.32285 -0.38976 -0.33279 -0.38212 -0.33788 C -0.37622 -0.34181 -0.37049 -0.34667 -0.36424 -0.34991 C -0.36181 -0.35129 -0.35921 -0.35222 -0.35678 -0.35384 C -0.34584 -0.36101 -0.33716 -0.37234 -0.32535 -0.37766 C -0.24046 -0.41582 -0.15018 -0.42183 -0.06129 -0.43131 C -0.01841 -0.429 0.03697 -0.43131 0.08055 -0.41351 C 0.10104 -0.40495 0.11979 -0.39477 0.14027 -0.3876 C 0.16232 -0.37997 0.18472 -0.36633 0.2059 -0.35569 C 0.2125 -0.35222 0.2177 -0.34505 0.22378 -0.33996 C 0.22864 -0.3358 0.23871 -0.32794 0.23871 -0.32794 C 0.24322 -0.31869 0.2493 -0.31314 0.2552 -0.30597 C 0.25833 -0.30227 0.26111 -0.2981 0.26388 -0.29417 C 0.26562 -0.29209 0.26857 -0.28816 0.26857 -0.28816 C 0.26961 -0.28492 0.27013 -0.28145 0.27152 -0.27845 C 0.27222 -0.2766 0.27395 -0.27613 0.27465 -0.27428 C 0.28159 -0.24931 0.27118 -0.27197 0.27899 -0.25647 C 0.27777 -0.23196 0.27743 -0.20721 0.27604 -0.1827 C 0.27482 -0.15911 0.26215 -0.14084 0.25069 -0.12535 C 0.24479 -0.11702 0.23871 -0.11008 0.22986 -0.10731 C 0.22656 -0.10453 0.2243 -0.09991 0.22083 -0.09736 C 0.21579 -0.09366 0.20954 -0.09297 0.20451 -0.08927 C 0.19114 -0.07979 0.17968 -0.07215 0.16562 -0.06545 C 0.15677 -0.06129 0.16232 -0.06198 0.15364 -0.0555 C 0.14878 -0.0518 0.14114 -0.05088 0.13576 -0.04949 C 0.12621 -0.04117 0.13715 -0.04949 0.12378 -0.04371 C 0.11302 -0.03885 0.10156 -0.03353 0.09097 -0.02775 C 0.06701 -0.01457 0.04166 -0.00162 0.01631 0.00601 C 0.01059 0.00971 0.00607 0.01203 4.44444E-6 0.01411 C -0.00695 0.00763 -0.00539 0.01203 4.44444E-6 3.54302E-6 Z " pathEditMode="relative" ptsTypes="ffffffffffffffffffffffffffffffffffffffffffffffffffffffffffffffffffffffff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SLOVA K OBRÁZKŮM:</a:t>
            </a:r>
            <a:endParaRPr lang="cs-CZ" dirty="0"/>
          </a:p>
        </p:txBody>
      </p:sp>
      <p:pic>
        <p:nvPicPr>
          <p:cNvPr id="5" name="Picture 2" descr="C:\Documents and Settings\Láďa\Local Settings\Temporary Internet Files\Content.IE5\87422H25\MC9003203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459244" cy="10715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428992" y="3643314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PÍRKO</a:t>
            </a:r>
            <a:endParaRPr lang="cs-CZ" sz="3200" dirty="0"/>
          </a:p>
        </p:txBody>
      </p:sp>
      <p:pic>
        <p:nvPicPr>
          <p:cNvPr id="7" name="Picture 5" descr="C:\Documents and Settings\Láďa\Local Settings\Temporary Internet Files\Content.IE5\CN8USW10\MC9004150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000372"/>
            <a:ext cx="1683213" cy="150019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428992" y="5214950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PÁREK</a:t>
            </a:r>
            <a:endParaRPr lang="cs-CZ" sz="3200" dirty="0"/>
          </a:p>
        </p:txBody>
      </p:sp>
      <p:pic>
        <p:nvPicPr>
          <p:cNvPr id="9" name="Picture 6" descr="C:\Documents and Settings\Láďa\Local Settings\Temporary Internet Files\Content.IE5\87422H25\MC90041361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4786322"/>
            <a:ext cx="1579915" cy="121782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214678" y="1428736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BRÝLE</a:t>
            </a:r>
            <a:endParaRPr lang="cs-CZ" sz="3200" dirty="0"/>
          </a:p>
        </p:txBody>
      </p:sp>
      <p:pic>
        <p:nvPicPr>
          <p:cNvPr id="11" name="Picture 7" descr="C:\Documents and Settings\Láďa\Local Settings\Temporary Internet Files\Content.IE5\E4IAGOOM\MP9004465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1071546"/>
            <a:ext cx="1103321" cy="142876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357554" y="2928934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BARYK</a:t>
            </a:r>
            <a:endParaRPr lang="cs-CZ" sz="3200" dirty="0"/>
          </a:p>
        </p:txBody>
      </p:sp>
      <p:pic>
        <p:nvPicPr>
          <p:cNvPr id="13" name="Picture 8" descr="C:\Documents and Settings\Láďa\Local Settings\Temporary Internet Files\Content.IE5\CN8USW10\MC900349121[2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15140" y="2571744"/>
            <a:ext cx="1631427" cy="148269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357554" y="2143116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ČERT</a:t>
            </a:r>
            <a:endParaRPr lang="cs-CZ" sz="3200" dirty="0"/>
          </a:p>
        </p:txBody>
      </p:sp>
      <p:pic>
        <p:nvPicPr>
          <p:cNvPr id="15" name="Obrázek 14" descr="per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43768" y="4429132"/>
            <a:ext cx="1500198" cy="1944701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3500430" y="4429132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PERE</a:t>
            </a:r>
            <a:endParaRPr lang="cs-CZ" sz="3200" dirty="0"/>
          </a:p>
        </p:txBody>
      </p:sp>
      <p:pic>
        <p:nvPicPr>
          <p:cNvPr id="17" name="Picture 3" descr="C:\Documents and Settings\Láďa\Local Settings\Temporary Internet Files\Content.IE5\E4IAGOOM\MC90043247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57818" y="2428868"/>
            <a:ext cx="1357322" cy="16157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54302E-6 C 0.00329 0.02012 0.01319 0.06013 0.02968 0.06776 C 0.0342 0.07655 0.03767 0.07493 0.04461 0.07956 C 0.05937 0.09968 0.09305 0.09297 0.10885 0.09366 C 0.11875 0.09505 0.12638 0.09829 0.13576 0.10153 C 0.14114 0.10615 0.1467 0.10708 0.15225 0.11147 C 0.16284 0.1198 0.17291 0.12859 0.1835 0.13737 C 0.19079 0.14339 0.1894 0.13922 0.19704 0.14732 C 0.19982 0.15032 0.20451 0.15726 0.20451 0.15726 C 0.20729 0.17253 0.20329 0.15819 0.21336 0.17299 C 0.22309 0.18733 0.21545 0.18432 0.22986 0.1908 C 0.23628 0.20398 0.22847 0.1908 0.23871 0.19889 C 0.24392 0.20282 0.246 0.21207 0.24913 0.21878 C 0.24809 0.23335 0.24982 0.26133 0.24166 0.27637 C 0.23923 0.2944 0.23298 0.31106 0.22812 0.32817 C 0.225 0.34019 0.22204 0.35083 0.21493 0.35985 C 0.20625 0.37165 0.19236 0.37859 0.18055 0.38182 C 0.16423 0.39847 0.1434 0.40772 0.12378 0.41559 C 0.1 0.4253 0.07534 0.43432 0.05069 0.43941 C 0.0434 0.44265 0.0368 0.44288 0.02968 0.4475 C -0.01303 0.44427 -0.05799 0.4556 -0.09862 0.43756 C -0.12605 0.42553 -0.15382 0.40981 -0.18212 0.40171 C -0.19757 0.39709 -0.21303 0.39385 -0.22848 0.38969 C -0.25296 0.38298 -0.27987 0.38552 -0.30452 0.37974 C -0.34723 0.3698 -0.38803 0.35106 -0.43143 0.34598 C -0.43941 0.34181 -0.44705 0.33765 -0.45521 0.33418 C -0.45799 0.33048 -0.46164 0.32817 -0.46424 0.32424 C -0.47709 0.30458 -0.48768 0.25856 -0.49705 0.23474 C -0.50556 0.21277 -0.51285 0.19265 -0.5224 0.17114 C -0.52639 0.16212 -0.52761 0.15009 -0.53143 0.1413 C -0.53247 0.13876 -0.53473 0.1376 -0.53594 0.13529 C -0.53716 0.13298 -0.53785 0.12997 -0.53889 0.12743 C -0.54046 0.1117 -0.54237 0.10014 -0.54341 0.08372 C -0.54219 0.06244 -0.54028 0.04093 -0.53282 0.02197 C -0.53125 0.00046 -0.52952 -0.01827 -0.5224 -0.0377 C -0.51962 -0.05735 -0.5231 -0.0377 -0.5165 -0.05944 C -0.51459 -0.06614 -0.51389 -0.07285 -0.51198 -0.07932 C -0.4981 -0.12558 -0.50782 -0.09204 -0.49862 -0.1191 C -0.49237 -0.13737 -0.48768 -0.15587 -0.47917 -0.17276 C -0.47431 -0.19288 -0.47344 -0.20074 -0.46268 -0.21462 C -0.45469 -0.23659 -0.44428 -0.25347 -0.43282 -0.2722 C -0.40122 -0.32354 -0.44827 -0.24561 -0.42396 -0.29209 C -0.41823 -0.30296 -0.40903 -0.30805 -0.40157 -0.31591 C -0.39497 -0.32285 -0.38976 -0.33279 -0.38212 -0.33788 C -0.37622 -0.34181 -0.37049 -0.34667 -0.36424 -0.34991 C -0.36181 -0.35129 -0.35921 -0.35222 -0.35678 -0.35384 C -0.34584 -0.36101 -0.33716 -0.37234 -0.32535 -0.37766 C -0.24046 -0.41582 -0.15018 -0.42183 -0.06129 -0.43131 C -0.01841 -0.429 0.03697 -0.43131 0.08055 -0.41351 C 0.10104 -0.40495 0.11979 -0.39477 0.14027 -0.3876 C 0.16232 -0.37997 0.18472 -0.36633 0.2059 -0.35569 C 0.2125 -0.35222 0.2177 -0.34505 0.22378 -0.33996 C 0.22864 -0.3358 0.23871 -0.32794 0.23871 -0.32794 C 0.24322 -0.31869 0.2493 -0.31314 0.2552 -0.30597 C 0.25833 -0.30227 0.26111 -0.2981 0.26388 -0.29417 C 0.26562 -0.29209 0.26857 -0.28816 0.26857 -0.28816 C 0.26961 -0.28492 0.27013 -0.28145 0.27152 -0.27845 C 0.27222 -0.2766 0.27395 -0.27613 0.27465 -0.27428 C 0.28159 -0.24931 0.27118 -0.27197 0.27899 -0.25647 C 0.27777 -0.23196 0.27743 -0.20721 0.27604 -0.1827 C 0.27482 -0.15911 0.26215 -0.14084 0.25069 -0.12535 C 0.24479 -0.11702 0.23871 -0.11008 0.22986 -0.10731 C 0.22656 -0.10453 0.2243 -0.09991 0.22083 -0.09736 C 0.21579 -0.09366 0.20954 -0.09297 0.20451 -0.08927 C 0.19114 -0.07979 0.17968 -0.07215 0.16562 -0.06545 C 0.15677 -0.06129 0.16232 -0.06198 0.15364 -0.0555 C 0.14878 -0.0518 0.14114 -0.05088 0.13576 -0.04949 C 0.12621 -0.04117 0.13715 -0.04949 0.12378 -0.04371 C 0.11302 -0.03885 0.10156 -0.03353 0.09097 -0.02775 C 0.06701 -0.01457 0.04166 -0.00162 0.01631 0.00601 C 0.01059 0.00971 0.00607 0.01203 4.44444E-6 0.01411 C -0.00695 0.00763 -0.00539 0.01203 4.44444E-6 3.54302E-6 Z " pathEditMode="relative" ptsTypes="ffffffffffffffffffffffffffffffffffffffffffffffffffffffffffffffffffffffff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OPIŠ A PŘEPIŠ SLOVO:</a:t>
            </a:r>
            <a:endParaRPr lang="cs-CZ" dirty="0"/>
          </a:p>
        </p:txBody>
      </p:sp>
      <p:pic>
        <p:nvPicPr>
          <p:cNvPr id="4" name="Picture 5" descr="C:\Documents and Settings\Láďa\Local Settings\Temporary Internet Files\Content.IE5\CN8USW10\MC90041508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643050"/>
            <a:ext cx="1683213" cy="150019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14546" y="2214554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_ _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14546" y="1428736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PÁREK</a:t>
            </a:r>
            <a:endParaRPr lang="cs-CZ" sz="3200" dirty="0"/>
          </a:p>
        </p:txBody>
      </p:sp>
      <p:pic>
        <p:nvPicPr>
          <p:cNvPr id="7" name="Picture 2" descr="C:\Documents and Settings\Láďa\Local Settings\Temporary Internet Files\Content.IE5\87422H25\MC90032038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3429000"/>
            <a:ext cx="459244" cy="107157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071670" y="3286124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PÍRKO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71670" y="4000504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_ _ </a:t>
            </a:r>
            <a:endParaRPr lang="cs-CZ" sz="3200" dirty="0"/>
          </a:p>
        </p:txBody>
      </p:sp>
      <p:pic>
        <p:nvPicPr>
          <p:cNvPr id="10" name="Picture 17" descr="C:\Documents and Settings\Láďa\Local Settings\Temporary Internet Files\Content.IE5\E4IAGOOM\MC9004405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714884"/>
            <a:ext cx="1447800" cy="18288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214546" y="5715016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_ _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14546" y="4857760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ROMAN</a:t>
            </a:r>
            <a:endParaRPr lang="cs-CZ" sz="3200" dirty="0"/>
          </a:p>
        </p:txBody>
      </p:sp>
      <p:pic>
        <p:nvPicPr>
          <p:cNvPr id="13" name="Picture 13" descr="C:\Documents and Settings\Láďa\Local Settings\Temporary Internet Files\Content.IE5\E4IAGOOM\MC90041077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50784" y="1428736"/>
            <a:ext cx="1370741" cy="178595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429388" y="1357298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REK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00826" y="2000240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</a:t>
            </a:r>
            <a:endParaRPr lang="cs-CZ" sz="3200" dirty="0"/>
          </a:p>
        </p:txBody>
      </p:sp>
      <p:pic>
        <p:nvPicPr>
          <p:cNvPr id="17" name="Picture 8" descr="C:\Documents and Settings\Láďa\Local Settings\Temporary Internet Files\Content.IE5\YGN0Z3RJ\MC90019751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86380" y="3429000"/>
            <a:ext cx="1270690" cy="1226958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715140" y="3857628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_ _ _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15140" y="3214686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ROHLÍK</a:t>
            </a:r>
            <a:endParaRPr lang="cs-CZ" sz="3200" dirty="0"/>
          </a:p>
        </p:txBody>
      </p:sp>
      <p:pic>
        <p:nvPicPr>
          <p:cNvPr id="20" name="Picture 7" descr="C:\Documents and Settings\Láďa\Local Settings\Temporary Internet Files\Content.IE5\E4IAGOOM\MP90044659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29256" y="5000636"/>
            <a:ext cx="1103321" cy="142876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6858016" y="5500702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_ _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58016" y="4929198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BARYK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614364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ROMAN        JÍ         PÁREK     A           ROHLÍK.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07194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TO    JE      REK      A      TO      JE          BARYK.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85736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BABI               PERE. </a:t>
            </a:r>
            <a:endParaRPr lang="cs-CZ" sz="3200" dirty="0"/>
          </a:p>
        </p:txBody>
      </p:sp>
      <p:pic>
        <p:nvPicPr>
          <p:cNvPr id="7" name="Obrázek 6" descr="bab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45" y="1"/>
            <a:ext cx="1377714" cy="1785926"/>
          </a:xfrm>
          <a:prstGeom prst="rect">
            <a:avLst/>
          </a:prstGeom>
        </p:spPr>
      </p:pic>
      <p:pic>
        <p:nvPicPr>
          <p:cNvPr id="8" name="Obrázek 7" descr="per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84" y="0"/>
            <a:ext cx="1500198" cy="1944701"/>
          </a:xfrm>
          <a:prstGeom prst="rect">
            <a:avLst/>
          </a:prstGeom>
        </p:spPr>
      </p:pic>
      <p:pic>
        <p:nvPicPr>
          <p:cNvPr id="9" name="Picture 7" descr="C:\Documents and Settings\Láďa\Local Settings\Temporary Internet Files\Content.IE5\E4IAGOOM\MP90044659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44" y="2714620"/>
            <a:ext cx="1103321" cy="1428760"/>
          </a:xfrm>
          <a:prstGeom prst="rect">
            <a:avLst/>
          </a:prstGeom>
          <a:noFill/>
        </p:spPr>
      </p:pic>
      <p:pic>
        <p:nvPicPr>
          <p:cNvPr id="10" name="Picture 13" descr="C:\Documents and Settings\Láďa\Local Settings\Temporary Internet Files\Content.IE5\E4IAGOOM\MC90041077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85918" y="2786058"/>
            <a:ext cx="1106583" cy="1441777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0" y="3286124"/>
            <a:ext cx="92869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TO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57224" y="3286124"/>
            <a:ext cx="107153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JE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57686" y="3357562"/>
            <a:ext cx="107153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TO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29256" y="3357562"/>
            <a:ext cx="107153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JE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86116" y="3357562"/>
            <a:ext cx="107153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6" name="Picture 5" descr="C:\Documents and Settings\Láďa\Local Settings\Temporary Internet Files\Content.IE5\CN8USW10\MC90041508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868" y="4786322"/>
            <a:ext cx="1683213" cy="1500198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5286380" y="5357826"/>
            <a:ext cx="107153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8" name="Picture 17" descr="C:\Documents and Settings\Láďa\Local Settings\Temporary Internet Files\Content.IE5\E4IAGOOM\MC90044051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282" y="4714884"/>
            <a:ext cx="1165025" cy="1471610"/>
          </a:xfrm>
          <a:prstGeom prst="rect">
            <a:avLst/>
          </a:prstGeom>
          <a:noFill/>
        </p:spPr>
      </p:pic>
      <p:pic>
        <p:nvPicPr>
          <p:cNvPr id="19" name="Picture 8" descr="C:\Documents and Settings\Láďa\Local Settings\Temporary Internet Files\Content.IE5\YGN0Z3RJ\MC90019751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215206" y="4857760"/>
            <a:ext cx="1270690" cy="1226958"/>
          </a:xfrm>
          <a:prstGeom prst="rect">
            <a:avLst/>
          </a:prstGeom>
          <a:noFill/>
        </p:spPr>
      </p:pic>
      <p:pic>
        <p:nvPicPr>
          <p:cNvPr id="20" name="Obrázek 19" descr="ji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14546" y="4857760"/>
            <a:ext cx="1010328" cy="1309685"/>
          </a:xfrm>
          <a:prstGeom prst="rect">
            <a:avLst/>
          </a:prstGeom>
        </p:spPr>
      </p:pic>
      <p:pic>
        <p:nvPicPr>
          <p:cNvPr id="21" name="Picture 3" descr="C:\Documents and Settings\Láďa\Local Settings\Temporary Internet Files\Content.IE5\E4IAGOOM\MC900432471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072066" y="1500174"/>
            <a:ext cx="1357322" cy="16157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7.40741E-7 C 0.00643 0.03218 0.02101 0.05394 0.0349 0.08102 C 0.06077 0.13218 0.09445 0.17848 0.13125 0.21598 C 0.14184 0.22686 0.1507 0.25047 0.16337 0.25556 C 0.16788 0.26459 0.17379 0.27246 0.18004 0.2794 C 0.18368 0.28727 0.18768 0.29607 0.19202 0.30324 C 0.20226 0.32014 0.19358 0.30371 0.20278 0.31598 C 0.20799 0.32292 0.21389 0.33195 0.21823 0.33982 C 0.22292 0.34838 0.2257 0.35787 0.23004 0.36667 C 0.2349 0.37639 0.23924 0.38727 0.24202 0.39861 C 0.24375 0.40533 0.2467 0.41922 0.2467 0.41922 C 0.25174 0.47223 0.2408 0.53866 0.19913 0.5588 C 0.16927 0.58843 0.125 0.58658 0.08958 0.59051 C 0.06372 0.58889 0.03785 0.58773 0.01198 0.58588 C 0.00313 0.58519 -0.01528 0.58264 -0.01528 0.58264 C -0.04531 0.57361 -0.07795 0.5676 -0.10677 0.55255 C -0.12934 0.54074 -0.15451 0.52801 -0.1783 0.52223 C -0.2125 0.49954 -0.24739 0.47917 -0.2842 0.46528 C -0.30191 0.45186 -0.32205 0.44699 -0.33889 0.43195 C -0.34896 0.42292 -0.35226 0.4125 -0.36042 0.40162 C -0.36319 0.39375 -0.36597 0.38565 -0.36875 0.37778 C -0.37153 0.37014 -0.37639 0.36366 -0.3783 0.35556 C -0.38246 0.33773 -0.38594 0.32176 -0.38785 0.30324 C -0.39045 0.27801 -0.3908 0.27639 -0.39253 0.25718 C -0.3934 0.24815 -0.39496 0.23033 -0.39496 0.23033 C -0.3941 0.14098 -0.3941 0.05139 -0.39253 -0.03796 C -0.39167 -0.09236 -0.36771 -0.12176 -0.34132 -0.15694 C -0.32864 -0.17384 -0.31458 -0.19583 -0.29618 -0.20139 C -0.2842 -0.20926 -0.29114 -0.20439 -0.27587 -0.21736 C -0.26614 -0.22569 -0.25347 -0.2287 -0.24253 -0.23333 C -0.20989 -0.24676 -0.18507 -0.25231 -0.14965 -0.25393 C -0.11944 -0.25532 -0.08941 -0.25602 -0.0592 -0.25694 C -0.02934 -0.26088 -0.00017 -0.26805 0.02986 -0.27129 C 0.04705 -0.27014 0.06406 -0.2699 0.08125 -0.26805 C 0.0967 -0.26643 0.11146 -0.25208 0.12535 -0.24444 C 0.13004 -0.24189 0.1349 -0.24051 0.13958 -0.23796 C 0.14757 -0.23356 0.15538 -0.22847 0.16337 -0.22361 C 0.16979 -0.21967 0.17726 -0.21944 0.18368 -0.21574 C 0.19184 -0.21088 0.20087 -0.20578 0.20868 -0.2 C 0.21441 -0.19583 0.21667 -0.19074 0.22292 -0.18889 C 0.22535 -0.17893 0.22222 -0.18912 0.22882 -0.17777 C 0.23073 -0.17453 0.23333 -0.16736 0.2349 -0.16342 C 0.23733 -0.15046 0.2342 -0.16342 0.23958 -0.15069 C 0.24202 -0.14514 0.24288 -0.13611 0.24445 -0.13009 C 0.24271 -0.09537 0.24306 -0.06643 0.22882 -0.03796 C 0.225 -0.0206 0.21389 -0.01689 0.20382 -0.00787 C 0.16615 -0.00949 0.12847 -0.01041 0.0908 -0.0125 C 0.08333 -0.01296 0.07344 -0.01944 0.06563 -0.0206 C 0.03663 -0.01944 0.02726 -0.02245 0.00504 -0.0125 C -0.00156 -0.0037 -0.00382 -0.01088 0.00018 7.40741E-7 Z " pathEditMode="relative" ptsTypes="ffffffffffffffffffffffffffffffffffffffffffffffffff">
                                      <p:cBhvr>
                                        <p:cTn id="10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614364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_OMAN        JÍ         PÁ_EK     A           _OHLÍK.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07194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TO    JE      _EK      A      TO      JE          BA_YK.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85736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BABI               PE_E. </a:t>
            </a:r>
            <a:endParaRPr lang="cs-CZ" sz="3200" dirty="0"/>
          </a:p>
        </p:txBody>
      </p:sp>
      <p:pic>
        <p:nvPicPr>
          <p:cNvPr id="7" name="Obrázek 6" descr="bab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45" y="1"/>
            <a:ext cx="1377714" cy="1785926"/>
          </a:xfrm>
          <a:prstGeom prst="rect">
            <a:avLst/>
          </a:prstGeom>
        </p:spPr>
      </p:pic>
      <p:pic>
        <p:nvPicPr>
          <p:cNvPr id="8" name="Obrázek 7" descr="per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84" y="0"/>
            <a:ext cx="1500198" cy="1944701"/>
          </a:xfrm>
          <a:prstGeom prst="rect">
            <a:avLst/>
          </a:prstGeom>
        </p:spPr>
      </p:pic>
      <p:pic>
        <p:nvPicPr>
          <p:cNvPr id="9" name="Picture 7" descr="C:\Documents and Settings\Láďa\Local Settings\Temporary Internet Files\Content.IE5\E4IAGOOM\MP90044659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44" y="2714620"/>
            <a:ext cx="1103321" cy="1428760"/>
          </a:xfrm>
          <a:prstGeom prst="rect">
            <a:avLst/>
          </a:prstGeom>
          <a:noFill/>
        </p:spPr>
      </p:pic>
      <p:pic>
        <p:nvPicPr>
          <p:cNvPr id="10" name="Picture 13" descr="C:\Documents and Settings\Láďa\Local Settings\Temporary Internet Files\Content.IE5\E4IAGOOM\MC90041077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85918" y="2786058"/>
            <a:ext cx="1106583" cy="1441777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0" y="3286124"/>
            <a:ext cx="92869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TO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57224" y="3286124"/>
            <a:ext cx="107153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JE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57686" y="3357562"/>
            <a:ext cx="107153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TO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29256" y="3357562"/>
            <a:ext cx="107153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JE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86116" y="3357562"/>
            <a:ext cx="107153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6" name="Picture 5" descr="C:\Documents and Settings\Láďa\Local Settings\Temporary Internet Files\Content.IE5\CN8USW10\MC90041508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868" y="4786322"/>
            <a:ext cx="1683213" cy="1500198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5286380" y="5357826"/>
            <a:ext cx="107153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8" name="Picture 17" descr="C:\Documents and Settings\Láďa\Local Settings\Temporary Internet Files\Content.IE5\E4IAGOOM\MC90044051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282" y="4714884"/>
            <a:ext cx="1165025" cy="1471610"/>
          </a:xfrm>
          <a:prstGeom prst="rect">
            <a:avLst/>
          </a:prstGeom>
          <a:noFill/>
        </p:spPr>
      </p:pic>
      <p:pic>
        <p:nvPicPr>
          <p:cNvPr id="19" name="Picture 8" descr="C:\Documents and Settings\Láďa\Local Settings\Temporary Internet Files\Content.IE5\YGN0Z3RJ\MC90019751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215206" y="4857760"/>
            <a:ext cx="1270690" cy="1226958"/>
          </a:xfrm>
          <a:prstGeom prst="rect">
            <a:avLst/>
          </a:prstGeom>
          <a:noFill/>
        </p:spPr>
      </p:pic>
      <p:pic>
        <p:nvPicPr>
          <p:cNvPr id="20" name="Obrázek 19" descr="ji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14546" y="4857760"/>
            <a:ext cx="1010328" cy="1309685"/>
          </a:xfrm>
          <a:prstGeom prst="rect">
            <a:avLst/>
          </a:prstGeom>
        </p:spPr>
      </p:pic>
      <p:pic>
        <p:nvPicPr>
          <p:cNvPr id="22" name="Picture 3" descr="C:\Documents and Settings\Láďa\Local Settings\Temporary Internet Files\Content.IE5\E4IAGOOM\MC900432471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072066" y="1500174"/>
            <a:ext cx="1357322" cy="16157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7.40741E-7 C 0.00643 0.03218 0.02101 0.05394 0.0349 0.08102 C 0.06077 0.13218 0.09445 0.17848 0.13125 0.21598 C 0.14184 0.22686 0.1507 0.25047 0.16337 0.25556 C 0.16788 0.26459 0.17379 0.27246 0.18004 0.2794 C 0.18368 0.28727 0.18768 0.29607 0.19202 0.30324 C 0.20226 0.32014 0.19358 0.30371 0.20278 0.31598 C 0.20799 0.32292 0.21389 0.33195 0.21823 0.33982 C 0.22292 0.34838 0.2257 0.35787 0.23004 0.36667 C 0.2349 0.37639 0.23924 0.38727 0.24202 0.39861 C 0.24375 0.40533 0.2467 0.41922 0.2467 0.41922 C 0.25174 0.47223 0.2408 0.53866 0.19913 0.5588 C 0.16927 0.58843 0.125 0.58658 0.08958 0.59051 C 0.06372 0.58889 0.03785 0.58773 0.01198 0.58588 C 0.00313 0.58519 -0.01528 0.58264 -0.01528 0.58264 C -0.04531 0.57361 -0.07795 0.5676 -0.10677 0.55255 C -0.12934 0.54074 -0.15451 0.52801 -0.1783 0.52223 C -0.2125 0.49954 -0.24739 0.47917 -0.2842 0.46528 C -0.30191 0.45186 -0.32205 0.44699 -0.33889 0.43195 C -0.34896 0.42292 -0.35226 0.4125 -0.36042 0.40162 C -0.36319 0.39375 -0.36597 0.38565 -0.36875 0.37778 C -0.37153 0.37014 -0.37639 0.36366 -0.3783 0.35556 C -0.38246 0.33773 -0.38594 0.32176 -0.38785 0.30324 C -0.39045 0.27801 -0.3908 0.27639 -0.39253 0.25718 C -0.3934 0.24815 -0.39496 0.23033 -0.39496 0.23033 C -0.3941 0.14098 -0.3941 0.05139 -0.39253 -0.03796 C -0.39167 -0.09236 -0.36771 -0.12176 -0.34132 -0.15694 C -0.32864 -0.17384 -0.31458 -0.19583 -0.29618 -0.20139 C -0.2842 -0.20926 -0.29114 -0.20439 -0.27587 -0.21736 C -0.26614 -0.22569 -0.25347 -0.2287 -0.24253 -0.23333 C -0.20989 -0.24676 -0.18507 -0.25231 -0.14965 -0.25393 C -0.11944 -0.25532 -0.08941 -0.25602 -0.0592 -0.25694 C -0.02934 -0.26088 -0.00017 -0.26805 0.02986 -0.27129 C 0.04705 -0.27014 0.06406 -0.2699 0.08125 -0.26805 C 0.0967 -0.26643 0.11146 -0.25208 0.12535 -0.24444 C 0.13004 -0.24189 0.1349 -0.24051 0.13958 -0.23796 C 0.14757 -0.23356 0.15538 -0.22847 0.16337 -0.22361 C 0.16979 -0.21967 0.17726 -0.21944 0.18368 -0.21574 C 0.19184 -0.21088 0.20087 -0.20578 0.20868 -0.2 C 0.21441 -0.19583 0.21667 -0.19074 0.22292 -0.18889 C 0.22535 -0.17893 0.22222 -0.18912 0.22882 -0.17777 C 0.23073 -0.17453 0.23333 -0.16736 0.2349 -0.16342 C 0.23733 -0.15046 0.2342 -0.16342 0.23958 -0.15069 C 0.24202 -0.14514 0.24288 -0.13611 0.24445 -0.13009 C 0.24271 -0.09537 0.24306 -0.06643 0.22882 -0.03796 C 0.225 -0.0206 0.21389 -0.01689 0.20382 -0.00787 C 0.16615 -0.00949 0.12847 -0.01041 0.0908 -0.0125 C 0.08333 -0.01296 0.07344 -0.01944 0.06563 -0.0206 C 0.03663 -0.01944 0.02726 -0.02245 0.00504 -0.0125 C -0.00156 -0.0037 -0.00382 -0.01088 0.00018 7.40741E-7 Z " pathEditMode="relative" ptsTypes="ffffffffffffffffffffffffffffffffffffffffffffffffff">
                                      <p:cBhvr>
                                        <p:cTn id="1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z="1200" smtClean="0"/>
              <a:t>Dostupný </a:t>
            </a:r>
            <a:r>
              <a:rPr lang="cs-CZ" sz="1200" dirty="0" smtClean="0"/>
              <a:t>z WWW:</a:t>
            </a:r>
            <a:r>
              <a:rPr lang="cs-CZ" sz="1200" dirty="0" smtClean="0">
                <a:hlinkClick r:id="rId2"/>
              </a:rPr>
              <a:t> </a:t>
            </a: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globalni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cteni.cz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project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verejne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cinnosti</a:t>
            </a:r>
            <a:r>
              <a:rPr lang="cs-CZ" sz="1200" dirty="0" smtClean="0">
                <a:hlinkClick r:id="rId3"/>
              </a:rPr>
              <a:t>/pere_text.</a:t>
            </a:r>
            <a:r>
              <a:rPr lang="cs-CZ" sz="1200" dirty="0" err="1" smtClean="0">
                <a:hlinkClick r:id="rId3"/>
              </a:rPr>
              <a:t>jpg</a:t>
            </a:r>
            <a:r>
              <a:rPr lang="cs-CZ" sz="1200" dirty="0" smtClean="0"/>
              <a:t>      pere.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</a:t>
            </a:r>
            <a:r>
              <a:rPr lang="cs-CZ" sz="1200" dirty="0" smtClean="0"/>
              <a:t>15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Dostupný z WWW: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globalni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cteni.cz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project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verejne</a:t>
            </a:r>
            <a:r>
              <a:rPr lang="cs-CZ" sz="1200" dirty="0" smtClean="0">
                <a:hlinkClick r:id="rId4"/>
              </a:rPr>
              <a:t>/moje_rodina/babi_text.</a:t>
            </a:r>
            <a:r>
              <a:rPr lang="cs-CZ" sz="1200" dirty="0" err="1" smtClean="0">
                <a:hlinkClick r:id="rId4"/>
              </a:rPr>
              <a:t>jpg</a:t>
            </a:r>
            <a:r>
              <a:rPr lang="cs-CZ" sz="1200" dirty="0" smtClean="0"/>
              <a:t>   babi.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</a:t>
            </a:r>
            <a:r>
              <a:rPr lang="cs-CZ" sz="1200" dirty="0" smtClean="0"/>
              <a:t>15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2"/>
              </a:rPr>
              <a:t>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globalni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cteni.cz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project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verejne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cinnosti</a:t>
            </a:r>
            <a:r>
              <a:rPr lang="cs-CZ" sz="1200" dirty="0" smtClean="0">
                <a:hlinkClick r:id="rId5"/>
              </a:rPr>
              <a:t>/ji_text.</a:t>
            </a:r>
            <a:r>
              <a:rPr lang="cs-CZ" sz="1200" dirty="0" err="1" smtClean="0">
                <a:hlinkClick r:id="rId5"/>
              </a:rPr>
              <a:t>jpg</a:t>
            </a:r>
            <a:r>
              <a:rPr lang="cs-CZ" sz="1200" dirty="0" smtClean="0"/>
              <a:t>   jí.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</a:t>
            </a:r>
            <a:r>
              <a:rPr lang="cs-CZ" sz="1200" dirty="0" smtClean="0"/>
              <a:t>15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2"/>
              </a:rPr>
              <a:t> 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6"/>
              </a:rPr>
              <a:t>www.office.</a:t>
            </a:r>
            <a:r>
              <a:rPr lang="cs-CZ" sz="1200" dirty="0" err="1" smtClean="0">
                <a:hlinkClick r:id="rId6"/>
              </a:rPr>
              <a:t>microsoft.com</a:t>
            </a:r>
            <a:r>
              <a:rPr lang="cs-CZ" sz="1200" dirty="0" smtClean="0"/>
              <a:t>    obr. Ryba, párek, pes, </a:t>
            </a:r>
            <a:r>
              <a:rPr lang="cs-CZ" sz="1200" dirty="0" err="1" smtClean="0"/>
              <a:t>pes</a:t>
            </a:r>
            <a:r>
              <a:rPr lang="cs-CZ" sz="1200" dirty="0" smtClean="0"/>
              <a:t>, pírko,  brýle, </a:t>
            </a:r>
            <a:r>
              <a:rPr lang="cs-CZ" sz="1200" dirty="0" err="1" smtClean="0"/>
              <a:t>emotikona</a:t>
            </a:r>
            <a:r>
              <a:rPr lang="cs-CZ" sz="1200" dirty="0" smtClean="0"/>
              <a:t>, rohlík, chlapec, rak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</a:t>
            </a:r>
            <a:r>
              <a:rPr lang="cs-CZ" sz="1200" dirty="0" smtClean="0"/>
              <a:t>15</a:t>
            </a:r>
          </a:p>
          <a:p>
            <a:r>
              <a:rPr lang="cs-CZ" sz="1200" dirty="0" smtClean="0"/>
              <a:t>Dostupný z WWW :</a:t>
            </a:r>
            <a:r>
              <a:rPr lang="cs-CZ" sz="1200" dirty="0" smtClean="0">
                <a:hlinkClick r:id="rId2"/>
              </a:rPr>
              <a:t> 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7"/>
              </a:rPr>
              <a:t>http://armymedical.tpub.com/MD0956/MD09560057im.jpg</a:t>
            </a:r>
            <a:r>
              <a:rPr lang="cs-CZ" sz="1200" dirty="0" smtClean="0"/>
              <a:t> ruka.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</a:t>
            </a:r>
            <a:r>
              <a:rPr lang="cs-CZ" sz="1200" dirty="0" smtClean="0"/>
              <a:t>15</a:t>
            </a:r>
            <a:r>
              <a:rPr lang="en-US" sz="1200" dirty="0" smtClean="0"/>
              <a:t>]</a:t>
            </a:r>
            <a:endParaRPr lang="cs-CZ" sz="1200" dirty="0" smtClean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214282" y="500042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65</TotalTime>
  <Words>364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Snímek 1</vt:lpstr>
      <vt:lpstr>Snímek 2</vt:lpstr>
      <vt:lpstr>Snímek 3</vt:lpstr>
      <vt:lpstr>DOPLŇ PÍSMENO    :</vt:lpstr>
      <vt:lpstr>Snímek 5</vt:lpstr>
      <vt:lpstr>DOPLŇ PÍSMENO    :</vt:lpstr>
      <vt:lpstr>PŘIŘAĎ SLOVA K OBRÁZKŮM:</vt:lpstr>
      <vt:lpstr>PŘIŘAĎ SLOVA K OBRÁZKŮM:</vt:lpstr>
      <vt:lpstr>OPIŠ A PŘEPIŠ SLOVO: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Magda Radimová</dc:creator>
  <cp:lastModifiedBy>Magda Radimová</cp:lastModifiedBy>
  <cp:revision>12</cp:revision>
  <dcterms:created xsi:type="dcterms:W3CDTF">2012-03-17T13:30:34Z</dcterms:created>
  <dcterms:modified xsi:type="dcterms:W3CDTF">2012-10-09T19:30:32Z</dcterms:modified>
</cp:coreProperties>
</file>