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33EFAB-F607-497F-8200-24C5A771105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7EBC324-10C6-4ABE-9938-20F039C3E2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8.wmf"/><Relationship Id="rId7" Type="http://schemas.openxmlformats.org/officeDocument/2006/relationships/image" Target="../media/image1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13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12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7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5.wmf"/><Relationship Id="rId7" Type="http://schemas.openxmlformats.org/officeDocument/2006/relationships/image" Target="../media/image3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3.jpeg"/><Relationship Id="rId10" Type="http://schemas.openxmlformats.org/officeDocument/2006/relationships/image" Target="../media/image15.wmf"/><Relationship Id="rId4" Type="http://schemas.openxmlformats.org/officeDocument/2006/relationships/image" Target="../media/image16.jpeg"/><Relationship Id="rId9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5.wmf"/><Relationship Id="rId7" Type="http://schemas.openxmlformats.org/officeDocument/2006/relationships/image" Target="../media/image3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3.jpeg"/><Relationship Id="rId10" Type="http://schemas.openxmlformats.org/officeDocument/2006/relationships/image" Target="../media/image15.wmf"/><Relationship Id="rId4" Type="http://schemas.openxmlformats.org/officeDocument/2006/relationships/image" Target="../media/image16.jpeg"/><Relationship Id="rId9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moje_rodina/mama_text.jpg" TargetMode="External"/><Relationship Id="rId3" Type="http://schemas.openxmlformats.org/officeDocument/2006/relationships/hyperlink" Target="http://www.office.microsoft.com/" TargetMode="External"/><Relationship Id="rId7" Type="http://schemas.openxmlformats.org/officeDocument/2006/relationships/hyperlink" Target="http://www.globalni-cteni.cz/project/images/verejne/cinnosti/meje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cinnosti/mele_text.jpg" TargetMode="External"/><Relationship Id="rId5" Type="http://schemas.openxmlformats.org/officeDocument/2006/relationships/hyperlink" Target="http://www.globalni-cteni.cz/project/images/verejne/cinnosti/mava_text.jpg%20mava.jpg" TargetMode="External"/><Relationship Id="rId4" Type="http://schemas.openxmlformats.org/officeDocument/2006/relationships/hyperlink" Target="http://www.globalni-cteni.cz/project/images/verejne/kuchyne/misa_text.jpg" TargetMode="External"/><Relationship Id="rId9" Type="http://schemas.openxmlformats.org/officeDocument/2006/relationships/hyperlink" Target="http://www.globalni-cteni.cz/project/images/verejne/moje_rodina/babi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4071942"/>
            <a:ext cx="7772400" cy="1470025"/>
          </a:xfrm>
        </p:spPr>
        <p:txBody>
          <a:bodyPr>
            <a:noAutofit/>
          </a:bodyPr>
          <a:lstStyle/>
          <a:p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školy: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Speciální základní škola,Louny,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Poděbradova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640,příspěvková organizace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Autor: 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err="1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Mgr.TAŤÁNA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RADIMSKÁ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Název materiálu:</a:t>
            </a:r>
            <a:b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VY_32_INOVACE_11_II.JKGM_ALTERNATIVNÍ </a:t>
            </a:r>
            <a:r>
              <a:rPr lang="cs-CZ" sz="2400" cap="all" dirty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VÝUKA ČTENÍ S VYUŽITÍM GLOBÁLNÍ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METODY – </a:t>
            </a:r>
            <a: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  <a:t>m</a:t>
            </a:r>
            <a:br>
              <a:rPr lang="cs-CZ" sz="2400" cap="all" dirty="0" smtClean="0"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357166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14414" y="1357298"/>
            <a:ext cx="7467600" cy="4873752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Cílem je stimulace rozvoje zrakového vnímání, verbálního myšlení, záměrné pozornosti a komunikačních dovedností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Prezentace na interaktivní tabuli 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Pomůcky: interaktivní pero, fixy na interaktivní tabuli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71934" y="4714884"/>
            <a:ext cx="4988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214290"/>
            <a:ext cx="95410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8"/>
            <a:ext cx="1296212" cy="1285884"/>
          </a:xfrm>
          <a:prstGeom prst="rect">
            <a:avLst/>
          </a:prstGeom>
          <a:noFill/>
        </p:spPr>
      </p:pic>
      <p:pic>
        <p:nvPicPr>
          <p:cNvPr id="1027" name="Picture 3" descr="C:\Documents and Settings\Láďa\Local Settings\Temporary Internet Files\Content.IE5\YGN0Z3RJ\MC9003520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928934"/>
            <a:ext cx="1428760" cy="1487820"/>
          </a:xfrm>
          <a:prstGeom prst="rect">
            <a:avLst/>
          </a:prstGeom>
          <a:noFill/>
        </p:spPr>
      </p:pic>
      <p:pic>
        <p:nvPicPr>
          <p:cNvPr id="1030" name="Picture 6" descr="C:\Documents and Settings\Láďa\Local Settings\Temporary Internet Files\Content.IE5\8ZVS4QL8\MC90043607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071546"/>
            <a:ext cx="1841500" cy="1304925"/>
          </a:xfrm>
          <a:prstGeom prst="rect">
            <a:avLst/>
          </a:prstGeom>
          <a:noFill/>
        </p:spPr>
      </p:pic>
      <p:pic>
        <p:nvPicPr>
          <p:cNvPr id="11" name="Obrázek 10" descr="mav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438" y="2571744"/>
            <a:ext cx="1500189" cy="1944689"/>
          </a:xfrm>
          <a:prstGeom prst="rect">
            <a:avLst/>
          </a:prstGeom>
        </p:spPr>
      </p:pic>
      <p:pic>
        <p:nvPicPr>
          <p:cNvPr id="12" name="Obrázek 11" descr="met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438" y="4572008"/>
            <a:ext cx="1653261" cy="214311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928794" y="157161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MÍČ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388" y="5072074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METE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86512" y="3214686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MÁVÁ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702" y="1142984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MOBIL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8794" y="3214686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MOTÝL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28794" y="5286388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MÁK</a:t>
            </a:r>
            <a:endParaRPr lang="cs-CZ" sz="3200" b="1" dirty="0"/>
          </a:p>
        </p:txBody>
      </p:sp>
      <p:pic>
        <p:nvPicPr>
          <p:cNvPr id="1032" name="Picture 8" descr="C:\Documents and Settings\Láďa\Local Settings\Temporary Internet Files\Content.IE5\QJ9ROL0K\MC90008818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472" y="4857760"/>
            <a:ext cx="928694" cy="17976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Documents and Settings\Láďa\Local Settings\Temporary Internet Files\Content.IE5\87422H25\MC9004406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857760"/>
            <a:ext cx="1500198" cy="150019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71736" y="514351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TOM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285728"/>
            <a:ext cx="44291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NAJDI PÍSMENO: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4643438" y="0"/>
            <a:ext cx="95410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Documents and Settings\Láďa\Local Settings\Temporary Internet Files\Content.IE5\YGN0Z3RJ\MC9003360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142984"/>
            <a:ext cx="2082111" cy="16877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00298" y="1357298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MIMINO</a:t>
            </a:r>
            <a:endParaRPr lang="cs-CZ" sz="3200" b="1" dirty="0"/>
          </a:p>
        </p:txBody>
      </p:sp>
      <p:pic>
        <p:nvPicPr>
          <p:cNvPr id="2051" name="Picture 3" descr="C:\Documents and Settings\Láďa\Local Settings\Temporary Internet Files\Content.IE5\SQW80ZOZ\MC9001565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857496"/>
            <a:ext cx="1820570" cy="139811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00298" y="3214686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MEČ</a:t>
            </a:r>
          </a:p>
        </p:txBody>
      </p:sp>
      <p:pic>
        <p:nvPicPr>
          <p:cNvPr id="12" name="Obrázek 11" descr="mis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7818" y="1000108"/>
            <a:ext cx="1500180" cy="1944678"/>
          </a:xfrm>
          <a:prstGeom prst="rect">
            <a:avLst/>
          </a:prstGeom>
        </p:spPr>
      </p:pic>
      <p:pic>
        <p:nvPicPr>
          <p:cNvPr id="13" name="Obrázek 12" descr="mel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7818" y="3000372"/>
            <a:ext cx="1524673" cy="1976428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857984" y="335756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MELE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57984" y="1357298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MÍSA</a:t>
            </a:r>
            <a:endParaRPr lang="cs-CZ" sz="3200" b="1" dirty="0"/>
          </a:p>
        </p:txBody>
      </p:sp>
      <p:pic>
        <p:nvPicPr>
          <p:cNvPr id="2054" name="Picture 6" descr="C:\Documents and Settings\Láďa\Local Settings\Temporary Internet Files\Content.IE5\8ZVS4QL8\MC90032446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5357826"/>
            <a:ext cx="1837030" cy="1132027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857984" y="5429264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MYŠ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428604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SPOJ SLOVA S OBRÁZKY:</a:t>
            </a:r>
            <a:endParaRPr lang="cs-CZ" sz="4000" dirty="0"/>
          </a:p>
        </p:txBody>
      </p:sp>
      <p:pic>
        <p:nvPicPr>
          <p:cNvPr id="6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8"/>
            <a:ext cx="1296212" cy="1285884"/>
          </a:xfrm>
          <a:prstGeom prst="rect">
            <a:avLst/>
          </a:prstGeom>
          <a:noFill/>
        </p:spPr>
      </p:pic>
      <p:pic>
        <p:nvPicPr>
          <p:cNvPr id="7" name="Picture 8" descr="C:\Documents and Settings\Láďa\Local Settings\Temporary Internet Files\Content.IE5\QJ9ROL0K\MC9000881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4857760"/>
            <a:ext cx="928694" cy="1797695"/>
          </a:xfrm>
          <a:prstGeom prst="rect">
            <a:avLst/>
          </a:prstGeom>
          <a:noFill/>
        </p:spPr>
      </p:pic>
      <p:pic>
        <p:nvPicPr>
          <p:cNvPr id="8" name="Obrázek 7" descr="mav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6578" y="4913311"/>
            <a:ext cx="1500189" cy="1944689"/>
          </a:xfrm>
          <a:prstGeom prst="rect">
            <a:avLst/>
          </a:prstGeom>
        </p:spPr>
      </p:pic>
      <p:pic>
        <p:nvPicPr>
          <p:cNvPr id="9" name="Picture 3" descr="C:\Documents and Settings\Láďa\Local Settings\Temporary Internet Files\Content.IE5\SQW80ZOZ\MC9001565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857496"/>
            <a:ext cx="1820570" cy="1398118"/>
          </a:xfrm>
          <a:prstGeom prst="rect">
            <a:avLst/>
          </a:prstGeom>
          <a:noFill/>
        </p:spPr>
      </p:pic>
      <p:pic>
        <p:nvPicPr>
          <p:cNvPr id="10" name="Obrázek 9" descr="mis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9454" y="1071546"/>
            <a:ext cx="1500180" cy="1944678"/>
          </a:xfrm>
          <a:prstGeom prst="rect">
            <a:avLst/>
          </a:prstGeom>
        </p:spPr>
      </p:pic>
      <p:pic>
        <p:nvPicPr>
          <p:cNvPr id="11" name="Picture 6" descr="C:\Documents and Settings\Láďa\Local Settings\Temporary Internet Files\Content.IE5\8ZVS4QL8\MC90032446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3429000"/>
            <a:ext cx="1837030" cy="113202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571868" y="1428736"/>
            <a:ext cx="228601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MYŠ</a:t>
            </a:r>
          </a:p>
          <a:p>
            <a:endParaRPr lang="cs-CZ" sz="3000" b="1" dirty="0"/>
          </a:p>
          <a:p>
            <a:r>
              <a:rPr lang="cs-CZ" sz="3000" b="1" dirty="0" smtClean="0"/>
              <a:t>MÁK</a:t>
            </a:r>
          </a:p>
          <a:p>
            <a:endParaRPr lang="cs-CZ" sz="3000" b="1" dirty="0"/>
          </a:p>
          <a:p>
            <a:r>
              <a:rPr lang="cs-CZ" sz="3000" b="1" dirty="0" smtClean="0"/>
              <a:t>MÍSA</a:t>
            </a:r>
          </a:p>
          <a:p>
            <a:endParaRPr lang="cs-CZ" sz="3000" b="1" dirty="0"/>
          </a:p>
          <a:p>
            <a:r>
              <a:rPr lang="cs-CZ" sz="3000" b="1" dirty="0" smtClean="0"/>
              <a:t>MÍČ</a:t>
            </a:r>
          </a:p>
          <a:p>
            <a:endParaRPr lang="cs-CZ" sz="3000" b="1" dirty="0"/>
          </a:p>
          <a:p>
            <a:r>
              <a:rPr lang="cs-CZ" sz="3000" b="1" dirty="0" smtClean="0"/>
              <a:t>MÁVÁ</a:t>
            </a:r>
          </a:p>
          <a:p>
            <a:endParaRPr lang="cs-CZ" sz="3000" b="1" dirty="0"/>
          </a:p>
          <a:p>
            <a:r>
              <a:rPr lang="cs-CZ" sz="3000" b="1" dirty="0" smtClean="0"/>
              <a:t>MEČ</a:t>
            </a:r>
          </a:p>
        </p:txBody>
      </p:sp>
      <p:pic>
        <p:nvPicPr>
          <p:cNvPr id="3074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285728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SPOJ SLOVA S OBRÁZKY:</a:t>
            </a:r>
            <a:endParaRPr lang="cs-CZ" sz="4000" dirty="0"/>
          </a:p>
        </p:txBody>
      </p:sp>
      <p:pic>
        <p:nvPicPr>
          <p:cNvPr id="3" name="Picture 3" descr="C:\Documents and Settings\Láďa\Local Settings\Temporary Internet Files\Content.IE5\YGN0Z3RJ\MC9003520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928934"/>
            <a:ext cx="1428760" cy="1487820"/>
          </a:xfrm>
          <a:prstGeom prst="rect">
            <a:avLst/>
          </a:prstGeom>
          <a:noFill/>
        </p:spPr>
      </p:pic>
      <p:pic>
        <p:nvPicPr>
          <p:cNvPr id="4" name="Picture 6" descr="C:\Documents and Settings\Láďa\Local Settings\Temporary Internet Files\Content.IE5\8ZVS4QL8\MC9004360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214422"/>
            <a:ext cx="1841500" cy="1304925"/>
          </a:xfrm>
          <a:prstGeom prst="rect">
            <a:avLst/>
          </a:prstGeom>
          <a:noFill/>
        </p:spPr>
      </p:pic>
      <p:pic>
        <p:nvPicPr>
          <p:cNvPr id="6" name="Obrázek 5" descr="met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264" y="4714884"/>
            <a:ext cx="1653261" cy="2143116"/>
          </a:xfrm>
          <a:prstGeom prst="rect">
            <a:avLst/>
          </a:prstGeom>
        </p:spPr>
      </p:pic>
      <p:pic>
        <p:nvPicPr>
          <p:cNvPr id="7" name="Picture 5" descr="C:\Documents and Settings\Láďa\Local Settings\Temporary Internet Files\Content.IE5\87422H25\MC900440683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4857760"/>
            <a:ext cx="1500198" cy="1500198"/>
          </a:xfrm>
          <a:prstGeom prst="rect">
            <a:avLst/>
          </a:prstGeom>
          <a:noFill/>
        </p:spPr>
      </p:pic>
      <p:pic>
        <p:nvPicPr>
          <p:cNvPr id="8" name="Picture 2" descr="C:\Documents and Settings\Láďa\Local Settings\Temporary Internet Files\Content.IE5\YGN0Z3RJ\MC90033607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1142984"/>
            <a:ext cx="2082111" cy="1687725"/>
          </a:xfrm>
          <a:prstGeom prst="rect">
            <a:avLst/>
          </a:prstGeom>
          <a:noFill/>
        </p:spPr>
      </p:pic>
      <p:pic>
        <p:nvPicPr>
          <p:cNvPr id="9" name="Obrázek 8" descr="mel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9388" y="2643182"/>
            <a:ext cx="1524673" cy="197642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71868" y="1428736"/>
            <a:ext cx="228601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MELE</a:t>
            </a:r>
          </a:p>
          <a:p>
            <a:endParaRPr lang="cs-CZ" sz="3000" b="1" dirty="0"/>
          </a:p>
          <a:p>
            <a:r>
              <a:rPr lang="cs-CZ" sz="3000" b="1" dirty="0" smtClean="0"/>
              <a:t>MOTÝL</a:t>
            </a:r>
          </a:p>
          <a:p>
            <a:endParaRPr lang="cs-CZ" sz="3000" b="1" dirty="0"/>
          </a:p>
          <a:p>
            <a:r>
              <a:rPr lang="cs-CZ" sz="3000" b="1" dirty="0" smtClean="0"/>
              <a:t>TOM</a:t>
            </a:r>
          </a:p>
          <a:p>
            <a:endParaRPr lang="cs-CZ" sz="3000" b="1" dirty="0"/>
          </a:p>
          <a:p>
            <a:r>
              <a:rPr lang="cs-CZ" sz="3000" b="1" dirty="0" smtClean="0"/>
              <a:t>METE</a:t>
            </a:r>
          </a:p>
          <a:p>
            <a:endParaRPr lang="cs-CZ" sz="3000" b="1" dirty="0"/>
          </a:p>
          <a:p>
            <a:r>
              <a:rPr lang="cs-CZ" sz="3000" b="1" dirty="0" smtClean="0"/>
              <a:t>MIMINO</a:t>
            </a:r>
          </a:p>
          <a:p>
            <a:endParaRPr lang="cs-CZ" sz="3000" b="1" dirty="0"/>
          </a:p>
          <a:p>
            <a:r>
              <a:rPr lang="cs-CZ" sz="3000" b="1" dirty="0" smtClean="0"/>
              <a:t>MOBIL</a:t>
            </a:r>
            <a:endParaRPr lang="cs-CZ" sz="3000" b="1" dirty="0"/>
          </a:p>
        </p:txBody>
      </p:sp>
      <p:pic>
        <p:nvPicPr>
          <p:cNvPr id="11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290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 PÍSMENO: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4643438" y="0"/>
            <a:ext cx="95410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357298"/>
            <a:ext cx="1296212" cy="1285884"/>
          </a:xfrm>
          <a:prstGeom prst="rect">
            <a:avLst/>
          </a:prstGeom>
          <a:noFill/>
        </p:spPr>
      </p:pic>
      <p:pic>
        <p:nvPicPr>
          <p:cNvPr id="7" name="Picture 3" descr="C:\Documents and Settings\Láďa\Local Settings\Temporary Internet Files\Content.IE5\YGN0Z3RJ\MC9003520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928934"/>
            <a:ext cx="1428760" cy="148782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928794" y="157161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ÍČ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28794" y="3214686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OTÝL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28794" y="5286388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ÁK</a:t>
            </a:r>
            <a:endParaRPr lang="cs-CZ" sz="3200" b="1" dirty="0"/>
          </a:p>
        </p:txBody>
      </p:sp>
      <p:pic>
        <p:nvPicPr>
          <p:cNvPr id="15" name="Picture 8" descr="C:\Documents and Settings\Láďa\Local Settings\Temporary Internet Files\Content.IE5\QJ9ROL0K\MC9000881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857760"/>
            <a:ext cx="928694" cy="1797695"/>
          </a:xfrm>
          <a:prstGeom prst="rect">
            <a:avLst/>
          </a:prstGeom>
          <a:noFill/>
        </p:spPr>
      </p:pic>
      <p:pic>
        <p:nvPicPr>
          <p:cNvPr id="16" name="Obrázek 15" descr="me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7818" y="3000372"/>
            <a:ext cx="1524673" cy="1976428"/>
          </a:xfrm>
          <a:prstGeom prst="rect">
            <a:avLst/>
          </a:prstGeom>
        </p:spPr>
      </p:pic>
      <p:pic>
        <p:nvPicPr>
          <p:cNvPr id="17" name="Picture 6" descr="C:\Documents and Settings\Láďa\Local Settings\Temporary Internet Files\Content.IE5\8ZVS4QL8\MC9003244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6" y="5286388"/>
            <a:ext cx="1837030" cy="1132027"/>
          </a:xfrm>
          <a:prstGeom prst="rect">
            <a:avLst/>
          </a:prstGeom>
          <a:noFill/>
        </p:spPr>
      </p:pic>
      <p:pic>
        <p:nvPicPr>
          <p:cNvPr id="18" name="Obrázek 17" descr="mis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7818" y="1000108"/>
            <a:ext cx="1500180" cy="1944678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7215206" y="5357826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_YŠ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7984" y="335756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_ELE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57984" y="128586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_ÍSA</a:t>
            </a:r>
            <a:endParaRPr lang="cs-CZ" sz="3200" b="1" dirty="0"/>
          </a:p>
        </p:txBody>
      </p:sp>
      <p:pic>
        <p:nvPicPr>
          <p:cNvPr id="23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Documents and Settings\Láďa\Local Settings\Temporary Internet Files\Content.IE5\87422H25\MC9004406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857760"/>
            <a:ext cx="1500198" cy="1500198"/>
          </a:xfrm>
          <a:prstGeom prst="rect">
            <a:avLst/>
          </a:prstGeom>
          <a:noFill/>
        </p:spPr>
      </p:pic>
      <p:pic>
        <p:nvPicPr>
          <p:cNvPr id="5" name="Picture 2" descr="C:\Documents and Settings\Láďa\Local Settings\Temporary Internet Files\Content.IE5\YGN0Z3RJ\MC9003360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142984"/>
            <a:ext cx="2082111" cy="1687725"/>
          </a:xfrm>
          <a:prstGeom prst="rect">
            <a:avLst/>
          </a:prstGeom>
          <a:noFill/>
        </p:spPr>
      </p:pic>
      <p:pic>
        <p:nvPicPr>
          <p:cNvPr id="6" name="Picture 3" descr="C:\Documents and Settings\Láďa\Local Settings\Temporary Internet Files\Content.IE5\SQW80ZOZ\MC9001565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857496"/>
            <a:ext cx="1820570" cy="1398118"/>
          </a:xfrm>
          <a:prstGeom prst="rect">
            <a:avLst/>
          </a:prstGeom>
          <a:noFill/>
        </p:spPr>
      </p:pic>
      <p:pic>
        <p:nvPicPr>
          <p:cNvPr id="7" name="Picture 6" descr="C:\Documents and Settings\Láďa\Local Settings\Temporary Internet Files\Content.IE5\8ZVS4QL8\MC90043607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1000108"/>
            <a:ext cx="1841500" cy="1304925"/>
          </a:xfrm>
          <a:prstGeom prst="rect">
            <a:avLst/>
          </a:prstGeom>
          <a:noFill/>
        </p:spPr>
      </p:pic>
      <p:pic>
        <p:nvPicPr>
          <p:cNvPr id="8" name="Obrázek 7" descr="mav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0628" y="2571744"/>
            <a:ext cx="1500189" cy="1944689"/>
          </a:xfrm>
          <a:prstGeom prst="rect">
            <a:avLst/>
          </a:prstGeom>
        </p:spPr>
      </p:pic>
      <p:pic>
        <p:nvPicPr>
          <p:cNvPr id="9" name="Obrázek 8" descr="met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572008"/>
            <a:ext cx="1653261" cy="21431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14282" y="214290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 PÍSMENO: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4643438" y="0"/>
            <a:ext cx="95410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14351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TO_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5140" y="5286388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_ETE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57984" y="307181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ÁVÁ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57984" y="128586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_OBIL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71736" y="3214686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_EČ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71736" y="1428736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_I_INO</a:t>
            </a:r>
            <a:endParaRPr lang="cs-CZ" sz="3200" b="1" dirty="0"/>
          </a:p>
        </p:txBody>
      </p:sp>
      <p:pic>
        <p:nvPicPr>
          <p:cNvPr id="19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290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OPIŠ A PŘEPIŠ SLOVO:</a:t>
            </a:r>
            <a:endParaRPr lang="cs-CZ" sz="4000" dirty="0"/>
          </a:p>
        </p:txBody>
      </p:sp>
      <p:pic>
        <p:nvPicPr>
          <p:cNvPr id="5" name="Picture 8" descr="C:\Documents and Settings\Láďa\Local Settings\Temporary Internet Files\Content.IE5\QJ9ROL0K\MC9000881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4857760"/>
            <a:ext cx="928694" cy="1797695"/>
          </a:xfrm>
          <a:prstGeom prst="rect">
            <a:avLst/>
          </a:prstGeom>
          <a:noFill/>
        </p:spPr>
      </p:pic>
      <p:pic>
        <p:nvPicPr>
          <p:cNvPr id="6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357298"/>
            <a:ext cx="1296212" cy="1285884"/>
          </a:xfrm>
          <a:prstGeom prst="rect">
            <a:avLst/>
          </a:prstGeom>
          <a:noFill/>
        </p:spPr>
      </p:pic>
      <p:pic>
        <p:nvPicPr>
          <p:cNvPr id="7" name="Picture 5" descr="C:\Documents and Settings\Láďa\Local Settings\Temporary Internet Files\Content.IE5\87422H25\MC90044068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1214422"/>
            <a:ext cx="1500198" cy="1500198"/>
          </a:xfrm>
          <a:prstGeom prst="rect">
            <a:avLst/>
          </a:prstGeom>
          <a:noFill/>
        </p:spPr>
      </p:pic>
      <p:pic>
        <p:nvPicPr>
          <p:cNvPr id="8" name="Obrázek 7" descr="me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20" y="2714620"/>
            <a:ext cx="1524673" cy="1976428"/>
          </a:xfrm>
          <a:prstGeom prst="rect">
            <a:avLst/>
          </a:prstGeom>
        </p:spPr>
      </p:pic>
      <p:pic>
        <p:nvPicPr>
          <p:cNvPr id="9" name="Picture 6" descr="C:\Documents and Settings\Láďa\Local Settings\Temporary Internet Files\Content.IE5\8ZVS4QL8\MC9003244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29190" y="3786190"/>
            <a:ext cx="1837030" cy="1132027"/>
          </a:xfrm>
          <a:prstGeom prst="rect">
            <a:avLst/>
          </a:prstGeom>
          <a:noFill/>
        </p:spPr>
      </p:pic>
      <p:pic>
        <p:nvPicPr>
          <p:cNvPr id="11" name="Picture 6" descr="C:\Documents and Settings\Láďa\Local Settings\Temporary Internet Files\Content.IE5\8ZVS4QL8\MC9004360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5357826"/>
            <a:ext cx="1841500" cy="130492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071670" y="1285860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MÍČ</a:t>
            </a:r>
          </a:p>
          <a:p>
            <a:r>
              <a:rPr lang="cs-CZ" sz="3200" b="1" dirty="0" smtClean="0"/>
              <a:t>_ _ _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57984" y="5214950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MOBIL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4929198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MÁK</a:t>
            </a:r>
          </a:p>
          <a:p>
            <a:r>
              <a:rPr lang="cs-CZ" sz="3200" b="1" dirty="0" smtClean="0"/>
              <a:t>_ _ _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57984" y="3643314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MYŠ</a:t>
            </a:r>
          </a:p>
          <a:p>
            <a:r>
              <a:rPr lang="cs-CZ" sz="3200" b="1" dirty="0" smtClean="0"/>
              <a:t>_ _ _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00232" y="3071810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MELE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1071546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TOM</a:t>
            </a:r>
          </a:p>
          <a:p>
            <a:r>
              <a:rPr lang="cs-CZ" sz="3200" b="1" dirty="0" smtClean="0"/>
              <a:t>_ _ _</a:t>
            </a:r>
            <a:endParaRPr lang="cs-CZ" sz="3200" b="1" dirty="0"/>
          </a:p>
        </p:txBody>
      </p:sp>
      <p:pic>
        <p:nvPicPr>
          <p:cNvPr id="18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Documents and Settings\Láďa\Local Settings\Temporary Internet Files\Content.IE5\87422H25\MC9004406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786322"/>
            <a:ext cx="1357322" cy="121444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14546" y="4857760"/>
            <a:ext cx="13821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6" descr="C:\Documents and Settings\Láďa\Local Settings\Temporary Internet Files\Content.IE5\8ZVS4QL8\MC9004360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5000636"/>
            <a:ext cx="1539062" cy="1090611"/>
          </a:xfrm>
          <a:prstGeom prst="rect">
            <a:avLst/>
          </a:prstGeom>
          <a:noFill/>
        </p:spPr>
      </p:pic>
      <p:pic>
        <p:nvPicPr>
          <p:cNvPr id="7" name="Obrázek 6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2285992"/>
            <a:ext cx="1428760" cy="1852096"/>
          </a:xfrm>
          <a:prstGeom prst="rect">
            <a:avLst/>
          </a:prstGeom>
        </p:spPr>
      </p:pic>
      <p:pic>
        <p:nvPicPr>
          <p:cNvPr id="8" name="Obrázek 7" descr="me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4678" y="214290"/>
            <a:ext cx="1306277" cy="1693322"/>
          </a:xfrm>
          <a:prstGeom prst="rect">
            <a:avLst/>
          </a:prstGeom>
        </p:spPr>
      </p:pic>
      <p:pic>
        <p:nvPicPr>
          <p:cNvPr id="9" name="Picture 8" descr="C:\Documents and Settings\Láďa\Local Settings\Temporary Internet Files\Content.IE5\QJ9ROL0K\MC90008818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285728"/>
            <a:ext cx="928694" cy="179769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7158" y="6072206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TOM          MÁ          MOBIL     A     MÍČ       .              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5786446" y="5072074"/>
            <a:ext cx="74090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4643446"/>
            <a:ext cx="1296212" cy="128588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7158" y="1928802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BABI                 MELE                MÁK         .             </a:t>
            </a:r>
            <a:endParaRPr lang="cs-CZ" sz="3200" b="1" dirty="0"/>
          </a:p>
        </p:txBody>
      </p:sp>
      <p:pic>
        <p:nvPicPr>
          <p:cNvPr id="14" name="Obrázek 13" descr="babi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8596" y="214290"/>
            <a:ext cx="1340984" cy="1738313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2857488" y="2857496"/>
            <a:ext cx="13821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2" descr="C:\Documents and Settings\Láďa\Local Settings\Temporary Internet Files\Content.IE5\YGN0Z3RJ\MC90033607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15008" y="2643182"/>
            <a:ext cx="1729585" cy="1401973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57158" y="4143380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MÁMA             MÁ                   MIMINO         .             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72330" y="1285860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143900" y="4857760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15272" y="3000372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1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Documents and Settings\Láďa\Local Settings\Temporary Internet Files\Content.IE5\87422H25\MC9004406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786322"/>
            <a:ext cx="1357322" cy="121444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14546" y="4857760"/>
            <a:ext cx="13821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6" descr="C:\Documents and Settings\Láďa\Local Settings\Temporary Internet Files\Content.IE5\8ZVS4QL8\MC9004360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5000636"/>
            <a:ext cx="1539062" cy="1090611"/>
          </a:xfrm>
          <a:prstGeom prst="rect">
            <a:avLst/>
          </a:prstGeom>
          <a:noFill/>
        </p:spPr>
      </p:pic>
      <p:pic>
        <p:nvPicPr>
          <p:cNvPr id="7" name="Obrázek 6" descr="mam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2285992"/>
            <a:ext cx="1428760" cy="1852096"/>
          </a:xfrm>
          <a:prstGeom prst="rect">
            <a:avLst/>
          </a:prstGeom>
        </p:spPr>
      </p:pic>
      <p:pic>
        <p:nvPicPr>
          <p:cNvPr id="8" name="Obrázek 7" descr="me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4678" y="214290"/>
            <a:ext cx="1306277" cy="1693322"/>
          </a:xfrm>
          <a:prstGeom prst="rect">
            <a:avLst/>
          </a:prstGeom>
        </p:spPr>
      </p:pic>
      <p:pic>
        <p:nvPicPr>
          <p:cNvPr id="9" name="Picture 8" descr="C:\Documents and Settings\Láďa\Local Settings\Temporary Internet Files\Content.IE5\QJ9ROL0K\MC90008818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285728"/>
            <a:ext cx="928694" cy="179769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7158" y="6072206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TO_            _Á          _OBIL     A      _ÍČ       .              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5786446" y="5072074"/>
            <a:ext cx="74090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4643446"/>
            <a:ext cx="1296212" cy="128588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7158" y="1928802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BABI                _ELE                _ÁK         .             </a:t>
            </a:r>
            <a:endParaRPr lang="cs-CZ" sz="3200" b="1" dirty="0"/>
          </a:p>
        </p:txBody>
      </p:sp>
      <p:pic>
        <p:nvPicPr>
          <p:cNvPr id="14" name="Obrázek 13" descr="babi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8596" y="214290"/>
            <a:ext cx="1340984" cy="1738313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2857488" y="2857496"/>
            <a:ext cx="138210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" name="Picture 2" descr="C:\Documents and Settings\Láďa\Local Settings\Temporary Internet Files\Content.IE5\YGN0Z3RJ\MC90033607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15008" y="2643182"/>
            <a:ext cx="1729585" cy="1401973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57158" y="4143380"/>
            <a:ext cx="878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Á_A              </a:t>
            </a:r>
            <a:r>
              <a:rPr lang="cs-CZ" sz="3200" b="1" dirty="0"/>
              <a:t>_</a:t>
            </a:r>
            <a:r>
              <a:rPr lang="cs-CZ" sz="3200" b="1" dirty="0" smtClean="0"/>
              <a:t>Á                     </a:t>
            </a:r>
            <a:r>
              <a:rPr lang="cs-CZ" sz="3200" b="1" dirty="0"/>
              <a:t>_</a:t>
            </a:r>
            <a:r>
              <a:rPr lang="cs-CZ" sz="3200" b="1" dirty="0" smtClean="0"/>
              <a:t>I_INO         .             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72330" y="1285860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143900" y="4857760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15272" y="3000372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1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290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ODPOVĚZ:      ANO - NE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500306"/>
            <a:ext cx="8786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        MYŠ       MALÁ    ?   ______</a:t>
            </a:r>
            <a:endParaRPr lang="cs-CZ" sz="4000" dirty="0"/>
          </a:p>
        </p:txBody>
      </p:sp>
      <p:pic>
        <p:nvPicPr>
          <p:cNvPr id="6" name="Picture 6" descr="C:\Documents and Settings\Láďa\Local Settings\Temporary Internet Files\Content.IE5\8ZVS4QL8\MC9003244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285860"/>
            <a:ext cx="1837030" cy="1132027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643306" y="1428736"/>
            <a:ext cx="309091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MALÁ ?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500174"/>
            <a:ext cx="112562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35782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     TO      MOTÝL         ?      ______</a:t>
            </a:r>
            <a:endParaRPr lang="cs-CZ" sz="4000" dirty="0"/>
          </a:p>
        </p:txBody>
      </p:sp>
      <p:pic>
        <p:nvPicPr>
          <p:cNvPr id="10" name="Picture 3" descr="C:\Documents and Settings\Láďa\Local Settings\Temporary Internet Files\Content.IE5\YGN0Z3RJ\MC9003520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3786190"/>
            <a:ext cx="1428760" cy="148782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000628" y="4143380"/>
            <a:ext cx="65434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4357694"/>
            <a:ext cx="260571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  TO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" name="Picture 2" descr="C:\Documents and Settings\Láďa\Local Settings\Temporary Internet Files\Content.IE5\SQW80ZOZ\MC9004231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4786322"/>
            <a:ext cx="1827886" cy="1827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111 0.00578 -0.01961 0.00648 -0.03177 0.00995 C -0.04531 0.01411 -0.0592 0.02222 -0.07274 0.02615 C -0.07777 0.02777 -0.0967 0.03078 -0.10451 0.03217 C -0.12639 0.0287 -0.1467 0.02222 -0.16823 0.01828 C -0.20625 -0.00741 -0.23941 -0.04468 -0.27569 -0.07454 C -0.28229 -0.0801 -0.31614 -0.11112 -0.3243 -0.12501 C -0.32882 -0.13264 -0.33628 -0.14954 -0.33628 -0.14954 C -0.3368 -0.15394 -0.33732 -0.15903 -0.33784 -0.16343 C -0.33889 -0.17431 -0.34097 -0.19584 -0.34097 -0.19584 C -0.33993 -0.20996 -0.34027 -0.26436 -0.33038 -0.28473 C -0.32673 -0.30371 -0.33177 -0.28056 -0.3243 -0.30278 C -0.321 -0.31274 -0.31927 -0.32477 -0.31666 -0.33519 C -0.31545 -0.34028 -0.31198 -0.34422 -0.31059 -0.34931 C -0.30781 -0.3588 -0.30503 -0.36598 -0.30156 -0.3757 C -0.30017 -0.38635 -0.29826 -0.397 -0.29705 -0.40788 C -0.29948 -0.42084 -0.30139 -0.43403 -0.30451 -0.44653 C -0.31076 -0.47176 -0.32656 -0.48311 -0.34097 -0.49885 C -0.34479 -0.50301 -0.34774 -0.5088 -0.35156 -0.51297 C -0.3717 -0.5345 -0.40243 -0.54329 -0.41823 -0.57153 C -0.42378 -0.6044 -0.40642 -0.63126 -0.39392 -0.65672 C -0.37934 -0.68635 -0.36927 -0.70371 -0.35 -0.72917 C -0.34652 -0.7338 -0.33732 -0.74607 -0.33333 -0.74931 C -0.31389 -0.76528 -0.28923 -0.77454 -0.26666 -0.77755 C -0.25156 -0.77964 -0.23628 -0.78033 -0.22118 -0.78172 C -0.11961 -0.7794 -0.01805 -0.78172 0.08334 -0.77362 C 0.11632 -0.77107 0.14879 -0.76413 0.18177 -0.76135 C 0.19879 -0.75649 0.21632 -0.7544 0.23334 -0.74931 C 0.2566 -0.7426 0.27622 -0.72871 0.29705 -0.71505 C 0.30573 -0.70001 0.30799 -0.69676 0.31216 -0.68056 C 0.31059 -0.66922 0.31077 -0.65718 0.30764 -0.64653 C 0.29931 -0.61667 0.29705 -0.62917 0.28629 -0.60996 C 0.28125 -0.60093 0.27865 -0.58959 0.27275 -0.58172 C 0.26025 -0.56459 0.2342 -0.53126 0.21667 -0.5213 C 0.2132 -0.51899 0.20938 -0.51783 0.20608 -0.51528 C 0.19184 -0.50325 0.179 -0.48542 0.16216 -0.48079 C 0.15608 -0.46876 0.16285 -0.47917 0.15295 -0.47246 C 0.1474 -0.46876 0.14289 -0.4632 0.13785 -0.45834 C 0.13073 -0.45139 0.12587 -0.44237 0.11962 -0.4345 C 0.11476 -0.4213 0.10868 -0.4095 0.10452 -0.39607 C 0.10313 -0.38704 0.10191 -0.37616 0.1 -0.36783 C 0.09775 -0.35764 0.09393 -0.34954 0.09236 -0.33913 C 0.09341 -0.3132 0.08924 -0.2845 0.11059 -0.27454 C 0.11216 -0.27593 0.11372 -0.27709 0.11511 -0.27871 C 0.11615 -0.2801 0.11823 -0.28264 0.11823 -0.28264 L -1.94444E-6 -5.92593E-6 Z " pathEditMode="relative" ptsTypes="ffffffffffffffffffffffffffffffffffffffffffffAf">
                                      <p:cBhvr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sz="2400" i="1" dirty="0" smtClean="0">
                <a:hlinkClick r:id="rId3"/>
              </a:rPr>
              <a:t>www.office.</a:t>
            </a:r>
            <a:r>
              <a:rPr lang="cs-CZ" sz="2400" i="1" dirty="0" err="1" smtClean="0">
                <a:hlinkClick r:id="rId3"/>
              </a:rPr>
              <a:t>microsoft.com</a:t>
            </a:r>
            <a:r>
              <a:rPr lang="cs-CZ" sz="2400" i="1" smtClean="0"/>
              <a:t> </a:t>
            </a:r>
            <a:r>
              <a:rPr lang="cs-CZ" smtClean="0"/>
              <a:t>  </a:t>
            </a:r>
            <a:r>
              <a:rPr lang="cs-CZ" dirty="0" smtClean="0"/>
              <a:t>OBR.: MÍČ, MUŽ, MOTÝL, EMOTIKONY, MIMINKO, MÁK, KRYSA, MOBIL, MEČ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 smtClean="0"/>
          </a:p>
          <a:p>
            <a:r>
              <a:rPr lang="cs-CZ" dirty="0" smtClean="0"/>
              <a:t> 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kuchyne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misa</a:t>
            </a:r>
            <a:r>
              <a:rPr lang="cs-CZ" dirty="0" smtClean="0">
                <a:hlinkClick r:id="rId4"/>
              </a:rPr>
              <a:t>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misa.jpg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cinnosti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mava</a:t>
            </a:r>
            <a:r>
              <a:rPr lang="cs-CZ" dirty="0" smtClean="0">
                <a:hlinkClick r:id="rId5"/>
              </a:rPr>
              <a:t>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>
                <a:hlinkClick r:id="rId5"/>
              </a:rPr>
              <a:t> </a:t>
            </a:r>
            <a:r>
              <a:rPr lang="cs-CZ" dirty="0" smtClean="0"/>
              <a:t> </a:t>
            </a:r>
            <a:r>
              <a:rPr lang="cs-CZ" dirty="0" err="1" smtClean="0"/>
              <a:t>mava.jpg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cinnosti</a:t>
            </a:r>
            <a:r>
              <a:rPr lang="cs-CZ" dirty="0" smtClean="0">
                <a:hlinkClick r:id="rId6"/>
              </a:rPr>
              <a:t>/mele_text.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 mele.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cinnosti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meje</a:t>
            </a:r>
            <a:r>
              <a:rPr lang="cs-CZ" dirty="0" smtClean="0">
                <a:hlinkClick r:id="rId7"/>
              </a:rPr>
              <a:t>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 mete.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globalni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cteni.cz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project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verejne</a:t>
            </a:r>
            <a:r>
              <a:rPr lang="cs-CZ" dirty="0" smtClean="0">
                <a:hlinkClick r:id="rId8"/>
              </a:rPr>
              <a:t>/moje_rodina/mama_text.</a:t>
            </a:r>
            <a:r>
              <a:rPr lang="cs-CZ" dirty="0" err="1" smtClean="0">
                <a:hlinkClick r:id="rId8"/>
              </a:rPr>
              <a:t>jpg</a:t>
            </a:r>
            <a:r>
              <a:rPr lang="cs-CZ" dirty="0" smtClean="0"/>
              <a:t>  mama.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globalni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cteni.cz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project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verejne</a:t>
            </a:r>
            <a:r>
              <a:rPr lang="cs-CZ" dirty="0" smtClean="0">
                <a:hlinkClick r:id="rId9"/>
              </a:rPr>
              <a:t>/moje_rodina/babi_text.</a:t>
            </a:r>
            <a:r>
              <a:rPr lang="cs-CZ" dirty="0" err="1" smtClean="0">
                <a:hlinkClick r:id="rId9"/>
              </a:rPr>
              <a:t>jpg</a:t>
            </a:r>
            <a:r>
              <a:rPr lang="cs-CZ" dirty="0" smtClean="0"/>
              <a:t>  babi.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4</a:t>
            </a:r>
            <a:r>
              <a:rPr lang="en-US" dirty="0" smtClean="0"/>
              <a:t>–</a:t>
            </a:r>
            <a:r>
              <a:rPr lang="cs-CZ" dirty="0" smtClean="0"/>
              <a:t>1</a:t>
            </a:r>
            <a:r>
              <a:rPr lang="en-US" dirty="0" smtClean="0"/>
              <a:t>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</TotalTime>
  <Words>412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Název školy: Speciální základní škola,Louny, Poděbradova 640,příspěvková organizace Autor:  Mgr.TAŤÁNA RADIMSKÁ Název materiálu: VY_32_INOVACE_11_II.JKGM_ALTERNATIVNÍ VÝUKA ČTENÍ S VYUŽITÍM GLOBÁLNÍ METODY – m  ČÍSLO PROJEKTU: CZ.1.07/1.4.00/21.3407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VY_32_INOVACE_01_ALTERNATIVNÍ VÝUKA ČTENÍ S VYUŽITÍM GLOBÁLNÍ METODY PRO 1. STUPEŇ Speciální školy - m</dc:title>
  <dc:creator>Magda Radimová</dc:creator>
  <cp:lastModifiedBy>Magda Radimová</cp:lastModifiedBy>
  <cp:revision>10</cp:revision>
  <dcterms:created xsi:type="dcterms:W3CDTF">2012-07-22T18:52:53Z</dcterms:created>
  <dcterms:modified xsi:type="dcterms:W3CDTF">2012-10-09T19:39:39Z</dcterms:modified>
</cp:coreProperties>
</file>