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5A1B88B-871A-4EE1-9D0C-9D8B28F8B0A1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E22A367-B2EE-4EEF-9066-F8CDBD4434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A1B88B-871A-4EE1-9D0C-9D8B28F8B0A1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22A367-B2EE-4EEF-9066-F8CDBD4434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A1B88B-871A-4EE1-9D0C-9D8B28F8B0A1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22A367-B2EE-4EEF-9066-F8CDBD4434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A1B88B-871A-4EE1-9D0C-9D8B28F8B0A1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22A367-B2EE-4EEF-9066-F8CDBD4434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A1B88B-871A-4EE1-9D0C-9D8B28F8B0A1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22A367-B2EE-4EEF-9066-F8CDBD4434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A1B88B-871A-4EE1-9D0C-9D8B28F8B0A1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22A367-B2EE-4EEF-9066-F8CDBD4434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A1B88B-871A-4EE1-9D0C-9D8B28F8B0A1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22A367-B2EE-4EEF-9066-F8CDBD4434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5A1B88B-871A-4EE1-9D0C-9D8B28F8B0A1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22A367-B2EE-4EEF-9066-F8CDBD4434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5A1B88B-871A-4EE1-9D0C-9D8B28F8B0A1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E22A367-B2EE-4EEF-9066-F8CDBD4434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A1B88B-871A-4EE1-9D0C-9D8B28F8B0A1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22A367-B2EE-4EEF-9066-F8CDBD4434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A1B88B-871A-4EE1-9D0C-9D8B28F8B0A1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22A367-B2EE-4EEF-9066-F8CDBD4434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5A1B88B-871A-4EE1-9D0C-9D8B28F8B0A1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E22A367-B2EE-4EEF-9066-F8CDBD44349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4.wmf"/><Relationship Id="rId7" Type="http://schemas.openxmlformats.org/officeDocument/2006/relationships/image" Target="../media/image1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0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6.jpeg"/><Relationship Id="rId7" Type="http://schemas.openxmlformats.org/officeDocument/2006/relationships/image" Target="../media/image11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5.jpeg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1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9.jpe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3.wmf"/><Relationship Id="rId7" Type="http://schemas.openxmlformats.org/officeDocument/2006/relationships/image" Target="../media/image5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6.jpeg"/><Relationship Id="rId4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wmf"/><Relationship Id="rId4" Type="http://schemas.openxmlformats.org/officeDocument/2006/relationships/image" Target="../media/image3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6.jpeg"/><Relationship Id="rId7" Type="http://schemas.openxmlformats.org/officeDocument/2006/relationships/image" Target="../media/image7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6.jpeg"/><Relationship Id="rId7" Type="http://schemas.openxmlformats.org/officeDocument/2006/relationships/image" Target="../media/image7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lobalni-cteni.cz/project/images/verejne/potraviny/salam_text.jpg" TargetMode="External"/><Relationship Id="rId3" Type="http://schemas.openxmlformats.org/officeDocument/2006/relationships/hyperlink" Target="http://www.office.microsoft.com/" TargetMode="External"/><Relationship Id="rId7" Type="http://schemas.openxmlformats.org/officeDocument/2006/relationships/hyperlink" Target="http://www.globalni-cteni.cz/project/images/verejne/potraviny/maso_text.jpg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lobalni-cteni.cz/project/images/verejne/cinnosti/nese_text.jpg" TargetMode="External"/><Relationship Id="rId5" Type="http://schemas.openxmlformats.org/officeDocument/2006/relationships/hyperlink" Target="http://www.globalni-cteni.cz/project/images/verejne/moje_rodina/mama_text.jpg" TargetMode="External"/><Relationship Id="rId10" Type="http://schemas.openxmlformats.org/officeDocument/2006/relationships/hyperlink" Target="http://www.globalni-cteni.cz/project/images/verejne/potraviny/sul_text.jpg" TargetMode="External"/><Relationship Id="rId4" Type="http://schemas.openxmlformats.org/officeDocument/2006/relationships/hyperlink" Target="http://www.globalni-cteni.cz/project/images/verejne/zvirata/pes_text.jpg" TargetMode="External"/><Relationship Id="rId9" Type="http://schemas.openxmlformats.org/officeDocument/2006/relationships/hyperlink" Target="http://www.globalni-cteni.cz/project/images/verejne/potraviny/syr_tex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857224" y="2643182"/>
            <a:ext cx="7772400" cy="1829761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Název školy: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Speciální základní škola,Louny,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 err="1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Poděbradova</a:t>
            </a: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 640,příspěvková organizace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Autor: 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 err="1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Mgr.TAŤÁNA</a:t>
            </a: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 RADIMSKÁ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Název materiálu: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VY_32_INOVACE_14_II.JKGM_ALTERNATIVNÍ </a:t>
            </a: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VÝUKA ČTENÍ S VYUŽITÍM GLOBÁLNÍ </a:t>
            </a:r>
            <a:r>
              <a:rPr lang="cs-CZ" sz="24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METODY– </a:t>
            </a:r>
            <a:r>
              <a:rPr lang="cs-CZ" sz="24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s</a:t>
            </a:r>
            <a:br>
              <a:rPr lang="cs-CZ" sz="24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dirty="0" smtClean="0">
                <a:solidFill>
                  <a:schemeClr val="tx1"/>
                </a:solidFill>
              </a:rPr>
              <a:t> ČÍSLO PROJEKTU: CZ.1.07/1.4.00/21.3407 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34" y="142852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marL="365125" indent="-282575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Arial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 Materiál je určený pro žáky 1. stupně speciální základní školy pro výuku čtení s využitím globální metody jejíž základem je postup od celku k jednotlivým částem</a:t>
            </a:r>
          </a:p>
          <a:p>
            <a:pPr marL="365125" indent="-282575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Arial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 Cílem je stimulace rozvoje zrakového vnímání, verbálního myšlení, záměrné pozornosti a komunikačních dovedností </a:t>
            </a:r>
          </a:p>
          <a:p>
            <a:pPr marL="365125" indent="-282575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Arial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 Prezentace na interaktivní tabuli </a:t>
            </a:r>
          </a:p>
          <a:p>
            <a:pPr marL="365125" indent="-282575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Arial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 Pomůcky: interaktivní pero, fixy na interaktivní tabuli</a:t>
            </a:r>
          </a:p>
          <a:p>
            <a:pPr marL="365125" indent="-282575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Arial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Inovace: interaktivní způsob učení</a:t>
            </a:r>
          </a:p>
          <a:p>
            <a:pPr marL="365125" indent="-282575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Arial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 Metodické pokyny: žáci pomocí obrázků vyvozují a procvičují písmeno    . Opisují a doplňují písmeno a slova na interaktivní tabuli a v pracovním listě. Pomocí obrázků čtou jednoduché věty.</a:t>
            </a:r>
          </a:p>
          <a:p>
            <a:pPr marL="365125" indent="-282575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 pitchFamily="18" charset="2"/>
              <a:buChar char=""/>
              <a:defRPr/>
            </a:pP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71868" y="4929198"/>
            <a:ext cx="322524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</a:t>
            </a:r>
            <a:endParaRPr lang="cs-CZ" sz="2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4282" y="214290"/>
            <a:ext cx="5581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026" name="Picture 2" descr="C:\Documents and Settings\Láďa\Local Settings\Temporary Internet Files\Content.IE5\CN8USW10\MC90044141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9" y="1285860"/>
            <a:ext cx="1071570" cy="1433756"/>
          </a:xfrm>
          <a:prstGeom prst="rect">
            <a:avLst/>
          </a:prstGeom>
          <a:noFill/>
        </p:spPr>
      </p:pic>
      <p:pic>
        <p:nvPicPr>
          <p:cNvPr id="1028" name="Picture 4" descr="C:\Documents and Settings\Láďa\Local Settings\Temporary Internet Files\Content.IE5\E4IAGOOM\MC90029007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5072074"/>
            <a:ext cx="1226469" cy="1504469"/>
          </a:xfrm>
          <a:prstGeom prst="rect">
            <a:avLst/>
          </a:prstGeom>
          <a:noFill/>
        </p:spPr>
      </p:pic>
      <p:pic>
        <p:nvPicPr>
          <p:cNvPr id="8" name="Obrázek 7" descr="salam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282" y="3000372"/>
            <a:ext cx="1357313" cy="1759480"/>
          </a:xfrm>
          <a:prstGeom prst="rect">
            <a:avLst/>
          </a:prstGeom>
        </p:spPr>
      </p:pic>
      <p:pic>
        <p:nvPicPr>
          <p:cNvPr id="9" name="Obrázek 8" descr="syr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6314" y="1071546"/>
            <a:ext cx="1285875" cy="1666875"/>
          </a:xfrm>
          <a:prstGeom prst="rect">
            <a:avLst/>
          </a:prstGeom>
        </p:spPr>
      </p:pic>
      <p:pic>
        <p:nvPicPr>
          <p:cNvPr id="10" name="Obrázek 9" descr="sul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7752" y="3143248"/>
            <a:ext cx="1267514" cy="1643074"/>
          </a:xfrm>
          <a:prstGeom prst="rect">
            <a:avLst/>
          </a:prstGeom>
        </p:spPr>
      </p:pic>
      <p:pic>
        <p:nvPicPr>
          <p:cNvPr id="1029" name="Picture 5" descr="C:\Documents and Settings\Láďa\Local Settings\Temporary Internet Files\Content.IE5\87422H25\MC900430129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643438" y="5143512"/>
            <a:ext cx="1835150" cy="144780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1643042" y="1428736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SOVA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72264" y="5500702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SALÁT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57950" y="3643314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SŮL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86512" y="1357298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SÝR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14480" y="3571876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SALÁM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571604" y="5214950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SUD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4282" y="214290"/>
            <a:ext cx="5581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" name="Obrázek 4" descr="mis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282" y="1000108"/>
            <a:ext cx="1285883" cy="1666885"/>
          </a:xfrm>
          <a:prstGeom prst="rect">
            <a:avLst/>
          </a:prstGeom>
        </p:spPr>
      </p:pic>
      <p:pic>
        <p:nvPicPr>
          <p:cNvPr id="2050" name="Picture 2" descr="C:\Documents and Settings\Láďa\Local Settings\Temporary Internet Files\Content.IE5\CN8USW10\MC900438019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2643182"/>
            <a:ext cx="1728790" cy="1728790"/>
          </a:xfrm>
          <a:prstGeom prst="rect">
            <a:avLst/>
          </a:prstGeom>
          <a:noFill/>
        </p:spPr>
      </p:pic>
      <p:pic>
        <p:nvPicPr>
          <p:cNvPr id="2051" name="Picture 3" descr="C:\Documents and Settings\Láďa\Local Settings\Temporary Internet Files\Content.IE5\CN8USW10\MC90005721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2844" y="4500570"/>
            <a:ext cx="1824228" cy="1611173"/>
          </a:xfrm>
          <a:prstGeom prst="rect">
            <a:avLst/>
          </a:prstGeom>
          <a:noFill/>
        </p:spPr>
      </p:pic>
      <p:pic>
        <p:nvPicPr>
          <p:cNvPr id="2053" name="Picture 5" descr="C:\Documents and Settings\Láďa\Local Settings\Temporary Internet Files\Content.IE5\CN8USW10\MC90014981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00562" y="1285860"/>
            <a:ext cx="2133032" cy="890205"/>
          </a:xfrm>
          <a:prstGeom prst="rect">
            <a:avLst/>
          </a:prstGeom>
          <a:noFill/>
        </p:spPr>
      </p:pic>
      <p:pic>
        <p:nvPicPr>
          <p:cNvPr id="10" name="Obrázek 9" descr="maso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6314" y="2500306"/>
            <a:ext cx="1357313" cy="1759480"/>
          </a:xfrm>
          <a:prstGeom prst="rect">
            <a:avLst/>
          </a:prstGeom>
        </p:spPr>
      </p:pic>
      <p:pic>
        <p:nvPicPr>
          <p:cNvPr id="11" name="Obrázek 10" descr="pes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7752" y="4572008"/>
            <a:ext cx="1545084" cy="2002887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000232" y="1428736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SOVA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15140" y="1214422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KOSA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00232" y="3214686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VOSA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00826" y="5214950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PES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29388" y="2928934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MASO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071670" y="4786322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SYSEL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cs-CZ" dirty="0" smtClean="0"/>
              <a:t>SPOJ SLOVA S OBRÁZKY:</a:t>
            </a:r>
            <a:endParaRPr lang="cs-CZ" dirty="0"/>
          </a:p>
        </p:txBody>
      </p:sp>
      <p:pic>
        <p:nvPicPr>
          <p:cNvPr id="4" name="Picture 2" descr="C:\Documents and Settings\Láďa\Local Settings\Temporary Internet Files\Content.IE5\CN8USW10\MC90044141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58082" y="1214422"/>
            <a:ext cx="1071570" cy="1433756"/>
          </a:xfrm>
          <a:prstGeom prst="rect">
            <a:avLst/>
          </a:prstGeom>
          <a:noFill/>
        </p:spPr>
      </p:pic>
      <p:pic>
        <p:nvPicPr>
          <p:cNvPr id="5" name="Picture 4" descr="C:\Documents and Settings\Láďa\Local Settings\Temporary Internet Files\Content.IE5\E4IAGOOM\MC90029007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3500438"/>
            <a:ext cx="1226469" cy="1504469"/>
          </a:xfrm>
          <a:prstGeom prst="rect">
            <a:avLst/>
          </a:prstGeom>
          <a:noFill/>
        </p:spPr>
      </p:pic>
      <p:pic>
        <p:nvPicPr>
          <p:cNvPr id="6" name="Obrázek 5" descr="sul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0892" y="2857496"/>
            <a:ext cx="1267514" cy="1643074"/>
          </a:xfrm>
          <a:prstGeom prst="rect">
            <a:avLst/>
          </a:prstGeom>
        </p:spPr>
      </p:pic>
      <p:pic>
        <p:nvPicPr>
          <p:cNvPr id="7" name="Picture 2" descr="C:\Documents and Settings\Láďa\Local Settings\Temporary Internet Files\Content.IE5\CN8USW10\MC900438019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929454" y="4929198"/>
            <a:ext cx="1728790" cy="1728790"/>
          </a:xfrm>
          <a:prstGeom prst="rect">
            <a:avLst/>
          </a:prstGeom>
          <a:noFill/>
        </p:spPr>
      </p:pic>
      <p:pic>
        <p:nvPicPr>
          <p:cNvPr id="9" name="Picture 5" descr="C:\Documents and Settings\Láďa\Local Settings\Temporary Internet Files\Content.IE5\CN8USW10\MC900149817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8596" y="5572140"/>
            <a:ext cx="2133032" cy="890205"/>
          </a:xfrm>
          <a:prstGeom prst="rect">
            <a:avLst/>
          </a:prstGeom>
          <a:noFill/>
        </p:spPr>
      </p:pic>
      <p:pic>
        <p:nvPicPr>
          <p:cNvPr id="10" name="Obrázek 9" descr="pes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7158" y="1214422"/>
            <a:ext cx="1545084" cy="2002887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929058" y="857232"/>
            <a:ext cx="221457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SOVA  </a:t>
            </a:r>
          </a:p>
          <a:p>
            <a:endParaRPr lang="cs-CZ" sz="3600" b="1" dirty="0"/>
          </a:p>
          <a:p>
            <a:r>
              <a:rPr lang="cs-CZ" sz="3600" b="1" dirty="0" smtClean="0"/>
              <a:t>SŮL</a:t>
            </a:r>
          </a:p>
          <a:p>
            <a:endParaRPr lang="cs-CZ" sz="3600" b="1" dirty="0"/>
          </a:p>
          <a:p>
            <a:r>
              <a:rPr lang="cs-CZ" sz="3600" b="1" dirty="0" smtClean="0"/>
              <a:t>SOVA</a:t>
            </a:r>
          </a:p>
          <a:p>
            <a:endParaRPr lang="cs-CZ" sz="3600" b="1" dirty="0"/>
          </a:p>
          <a:p>
            <a:r>
              <a:rPr lang="cs-CZ" sz="3600" b="1" dirty="0" smtClean="0"/>
              <a:t>PES</a:t>
            </a:r>
          </a:p>
          <a:p>
            <a:endParaRPr lang="cs-CZ" sz="3600" b="1" dirty="0"/>
          </a:p>
          <a:p>
            <a:r>
              <a:rPr lang="cs-CZ" sz="3600" b="1" dirty="0" smtClean="0"/>
              <a:t>KOSA</a:t>
            </a:r>
          </a:p>
          <a:p>
            <a:endParaRPr lang="cs-CZ" sz="3600" b="1" dirty="0"/>
          </a:p>
          <a:p>
            <a:r>
              <a:rPr lang="cs-CZ" sz="3600" b="1" dirty="0" smtClean="0"/>
              <a:t>SUD</a:t>
            </a:r>
            <a:endParaRPr lang="cs-CZ" sz="3600" b="1" dirty="0"/>
          </a:p>
        </p:txBody>
      </p:sp>
      <p:pic>
        <p:nvPicPr>
          <p:cNvPr id="3074" name="Picture 2" descr="C:\Documents and Settings\Láďa\Local Settings\Temporary Internet Files\Content.IE5\CN8USW10\MC900442034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643570" y="4500570"/>
            <a:ext cx="1743075" cy="1949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7.40741E-7 C -0.02865 0.01319 -0.05018 0.01759 -0.08021 0.02014 C -0.16545 0.01505 -0.25278 0.01435 -0.33785 0.00208 C -0.34497 -0.00116 -0.36962 -0.01157 -0.3757 -0.0162 C -0.38577 -0.02384 -0.3941 -0.03681 -0.40139 -0.04838 C -0.42413 -0.08495 -0.44827 -0.12292 -0.46667 -0.16366 C -0.47431 -0.18056 -0.48038 -0.19861 -0.48941 -0.21412 C -0.49288 -0.22014 -0.49705 -0.22569 -0.5 -0.23241 C -0.50469 -0.24329 -0.51198 -0.26667 -0.51198 -0.26667 C -0.51632 -0.2919 -0.51771 -0.31551 -0.51962 -0.34143 C -0.52014 -0.34884 -0.52118 -0.36366 -0.52118 -0.36366 C -0.52118 -0.36759 -0.52465 -0.49768 -0.51511 -0.54537 C -0.50156 -0.61296 -0.46459 -0.66505 -0.41511 -0.68681 C -0.39323 -0.69653 -0.36788 -0.69537 -0.34531 -0.69699 C -0.31302 -0.69491 -0.28056 -0.69537 -0.24844 -0.69097 C -0.22188 -0.6875 -0.19618 -0.67662 -0.16962 -0.67268 C -0.12257 -0.65718 -0.07396 -0.65764 -0.02726 -0.64028 C 0.01232 -0.62546 0.02639 -0.61991 0.0592 -0.60208 C 0.07986 -0.59074 0.09878 -0.57639 0.11979 -0.56574 C 0.12482 -0.56042 0.12951 -0.5544 0.13489 -0.54954 C 0.1401 -0.54491 0.14653 -0.54236 0.15156 -0.53727 C 0.16041 -0.52847 0.1684 -0.51366 0.17587 -0.50301 C 0.19201 -0.48009 0.20764 -0.45648 0.2243 -0.43426 C 0.22535 -0.43102 0.22569 -0.42731 0.22725 -0.42431 C 0.2283 -0.42222 0.23073 -0.42199 0.23194 -0.42014 C 0.23298 -0.41852 0.23246 -0.41597 0.23333 -0.41412 C 0.23403 -0.4125 0.23541 -0.41157 0.23646 -0.41018 C 0.2467 -0.38194 0.2408 -0.3463 0.22882 -0.3213 C 0.22396 -0.29074 0.2125 -0.26111 0.20312 -0.23241 C 0.19635 -0.21157 0.1901 -0.18935 0.18194 -0.16968 C 0.1776 -0.15949 0.17239 -0.14977 0.16823 -0.13935 C 0.1651 -0.13125 0.16302 -0.12245 0.1592 -0.11505 C 0.15712 -0.11111 0.15538 -0.10671 0.15312 -0.10301 C 0.15139 -0.1 0.14861 -0.09815 0.14705 -0.09491 C 0.13819 -0.07824 0.13246 -0.06319 0.12135 -0.04838 C 0.10139 -0.02176 0.1375 -0.05926 0.11215 -0.03426 C 0.10816 -0.02315 0.10416 -0.02431 0.09861 -0.01412 C 0.09548 -0.00231 0.09271 0.00833 0.08333 0.01204 C 0.06614 0.01065 0.04913 0.00857 0.03194 0.0081 C 0.02222 0.00787 0.01406 0.01204 0.00469 0.01204 L -0.02118 0.01204 L -0.04688 0.02222 L -0.0592 -7.40741E-7 L -0.06198 0.02824 L -0.07118 0.0162 L -0.09236 0.0081 L -0.10139 0.02431 L -0.00903 0.01412 " pathEditMode="relative" ptsTypes="fffffffffffffffffffffffffffffffffffffffAAAAAAAAA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85720" y="0"/>
            <a:ext cx="8229600" cy="1143000"/>
          </a:xfrm>
        </p:spPr>
        <p:txBody>
          <a:bodyPr/>
          <a:lstStyle/>
          <a:p>
            <a:r>
              <a:rPr lang="cs-CZ" dirty="0" smtClean="0"/>
              <a:t>SPOJ SLOVA S OBRÁZKY:</a:t>
            </a:r>
            <a:endParaRPr lang="cs-CZ" dirty="0"/>
          </a:p>
        </p:txBody>
      </p:sp>
      <p:pic>
        <p:nvPicPr>
          <p:cNvPr id="4" name="Obrázek 3" descr="maso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6578" y="5098520"/>
            <a:ext cx="1357313" cy="1759480"/>
          </a:xfrm>
          <a:prstGeom prst="rect">
            <a:avLst/>
          </a:prstGeom>
        </p:spPr>
      </p:pic>
      <p:pic>
        <p:nvPicPr>
          <p:cNvPr id="5" name="Obrázek 4" descr="sy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596" y="4857760"/>
            <a:ext cx="1285875" cy="1666875"/>
          </a:xfrm>
          <a:prstGeom prst="rect">
            <a:avLst/>
          </a:prstGeom>
        </p:spPr>
      </p:pic>
      <p:pic>
        <p:nvPicPr>
          <p:cNvPr id="6" name="Picture 5" descr="C:\Documents and Settings\Láďa\Local Settings\Temporary Internet Files\Content.IE5\87422H25\MC90043012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3286124"/>
            <a:ext cx="1835150" cy="1447800"/>
          </a:xfrm>
          <a:prstGeom prst="rect">
            <a:avLst/>
          </a:prstGeom>
          <a:noFill/>
        </p:spPr>
      </p:pic>
      <p:pic>
        <p:nvPicPr>
          <p:cNvPr id="7" name="Obrázek 6" descr="salam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72330" y="3071810"/>
            <a:ext cx="1357313" cy="1759480"/>
          </a:xfrm>
          <a:prstGeom prst="rect">
            <a:avLst/>
          </a:prstGeom>
        </p:spPr>
      </p:pic>
      <p:pic>
        <p:nvPicPr>
          <p:cNvPr id="8" name="Obrázek 7" descr="misa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4282" y="1000108"/>
            <a:ext cx="1285883" cy="1666885"/>
          </a:xfrm>
          <a:prstGeom prst="rect">
            <a:avLst/>
          </a:prstGeom>
        </p:spPr>
      </p:pic>
      <p:pic>
        <p:nvPicPr>
          <p:cNvPr id="9" name="Picture 3" descr="C:\Documents and Settings\Láďa\Local Settings\Temporary Internet Files\Content.IE5\CN8USW10\MC900057213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929454" y="1142984"/>
            <a:ext cx="1824228" cy="1611173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929058" y="857232"/>
            <a:ext cx="221457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SALÁT</a:t>
            </a:r>
          </a:p>
          <a:p>
            <a:endParaRPr lang="cs-CZ" sz="3600" b="1" dirty="0"/>
          </a:p>
          <a:p>
            <a:r>
              <a:rPr lang="cs-CZ" sz="3600" b="1" dirty="0" smtClean="0"/>
              <a:t>SYSEL</a:t>
            </a:r>
          </a:p>
          <a:p>
            <a:endParaRPr lang="cs-CZ" sz="3600" b="1" dirty="0"/>
          </a:p>
          <a:p>
            <a:r>
              <a:rPr lang="cs-CZ" sz="3600" b="1" dirty="0" smtClean="0"/>
              <a:t>SÝR</a:t>
            </a:r>
          </a:p>
          <a:p>
            <a:endParaRPr lang="cs-CZ" sz="3600" b="1" dirty="0"/>
          </a:p>
          <a:p>
            <a:r>
              <a:rPr lang="cs-CZ" sz="3600" b="1" dirty="0" smtClean="0"/>
              <a:t>MÍSA</a:t>
            </a:r>
          </a:p>
          <a:p>
            <a:endParaRPr lang="cs-CZ" sz="3600" b="1" dirty="0"/>
          </a:p>
          <a:p>
            <a:r>
              <a:rPr lang="cs-CZ" sz="3600" b="1" dirty="0" smtClean="0"/>
              <a:t>MASO</a:t>
            </a:r>
          </a:p>
          <a:p>
            <a:endParaRPr lang="cs-CZ" sz="3600" b="1" dirty="0"/>
          </a:p>
          <a:p>
            <a:r>
              <a:rPr lang="cs-CZ" sz="3600" b="1" dirty="0" smtClean="0"/>
              <a:t>SALÁM</a:t>
            </a:r>
            <a:endParaRPr lang="cs-CZ" sz="3600" b="1" dirty="0"/>
          </a:p>
        </p:txBody>
      </p:sp>
      <p:pic>
        <p:nvPicPr>
          <p:cNvPr id="11" name="Picture 2" descr="C:\Documents and Settings\Láďa\Local Settings\Temporary Internet Files\Content.IE5\CN8USW10\MC900442034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643570" y="4500570"/>
            <a:ext cx="1743075" cy="1949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7.40741E-7 C -0.02865 0.01319 -0.05018 0.01759 -0.08021 0.02014 C -0.16545 0.01505 -0.25278 0.01435 -0.33785 0.00208 C -0.34497 -0.00116 -0.36962 -0.01157 -0.3757 -0.0162 C -0.38577 -0.02384 -0.3941 -0.03681 -0.40139 -0.04838 C -0.42413 -0.08495 -0.44827 -0.12292 -0.46667 -0.16366 C -0.47431 -0.18056 -0.48038 -0.19861 -0.48941 -0.21412 C -0.49288 -0.22014 -0.49705 -0.22569 -0.5 -0.23241 C -0.50469 -0.24329 -0.51198 -0.26667 -0.51198 -0.26667 C -0.51632 -0.2919 -0.51771 -0.31551 -0.51962 -0.34143 C -0.52014 -0.34884 -0.52118 -0.36366 -0.52118 -0.36366 C -0.52118 -0.36759 -0.52465 -0.49768 -0.51511 -0.54537 C -0.50156 -0.61296 -0.46459 -0.66505 -0.41511 -0.68681 C -0.39323 -0.69653 -0.36788 -0.69537 -0.34531 -0.69699 C -0.31302 -0.69491 -0.28056 -0.69537 -0.24844 -0.69097 C -0.22188 -0.6875 -0.19618 -0.67662 -0.16962 -0.67268 C -0.12257 -0.65718 -0.07396 -0.65764 -0.02726 -0.64028 C 0.01232 -0.62546 0.02639 -0.61991 0.0592 -0.60208 C 0.07986 -0.59074 0.09878 -0.57639 0.11979 -0.56574 C 0.12482 -0.56042 0.12951 -0.5544 0.13489 -0.54954 C 0.1401 -0.54491 0.14653 -0.54236 0.15156 -0.53727 C 0.16041 -0.52847 0.1684 -0.51366 0.17587 -0.50301 C 0.19201 -0.48009 0.20764 -0.45648 0.2243 -0.43426 C 0.22535 -0.43102 0.22569 -0.42731 0.22725 -0.42431 C 0.2283 -0.42222 0.23073 -0.42199 0.23194 -0.42014 C 0.23298 -0.41852 0.23246 -0.41597 0.23333 -0.41412 C 0.23403 -0.4125 0.23541 -0.41157 0.23646 -0.41018 C 0.2467 -0.38194 0.2408 -0.3463 0.22882 -0.3213 C 0.22396 -0.29074 0.2125 -0.26111 0.20312 -0.23241 C 0.19635 -0.21157 0.1901 -0.18935 0.18194 -0.16968 C 0.1776 -0.15949 0.17239 -0.14977 0.16823 -0.13935 C 0.1651 -0.13125 0.16302 -0.12245 0.1592 -0.11505 C 0.15712 -0.11111 0.15538 -0.10671 0.15312 -0.10301 C 0.15139 -0.1 0.14861 -0.09815 0.14705 -0.09491 C 0.13819 -0.07824 0.13246 -0.06319 0.12135 -0.04838 C 0.10139 -0.02176 0.1375 -0.05926 0.11215 -0.03426 C 0.10816 -0.02315 0.10416 -0.02431 0.09861 -0.01412 C 0.09548 -0.00231 0.09271 0.00833 0.08333 0.01204 C 0.06614 0.01065 0.04913 0.00857 0.03194 0.0081 C 0.02222 0.00787 0.01406 0.01204 0.00469 0.01204 L -0.02118 0.01204 L -0.04688 0.02222 L -0.0592 -7.40741E-7 L -0.06198 0.02824 L -0.07118 0.0162 L -0.09236 0.0081 L -0.10139 0.02431 L -0.00903 0.01412 " pathEditMode="relative" ptsTypes="fffffffffffffffffffffffffffffffffffffffAAAAAAAAA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PÍSMENO   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714876" y="428604"/>
            <a:ext cx="5581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" name="Picture 2" descr="C:\Documents and Settings\Láďa\Local Settings\Temporary Internet Files\Content.IE5\CN8USW10\MC90044141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6" y="1428736"/>
            <a:ext cx="1071570" cy="1433756"/>
          </a:xfrm>
          <a:prstGeom prst="rect">
            <a:avLst/>
          </a:prstGeom>
          <a:noFill/>
        </p:spPr>
      </p:pic>
      <p:pic>
        <p:nvPicPr>
          <p:cNvPr id="6" name="Picture 3" descr="C:\Documents and Settings\Láďa\Local Settings\Temporary Internet Files\Content.IE5\CN8USW10\MC90005721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1428736"/>
            <a:ext cx="1824228" cy="1611173"/>
          </a:xfrm>
          <a:prstGeom prst="rect">
            <a:avLst/>
          </a:prstGeom>
          <a:noFill/>
        </p:spPr>
      </p:pic>
      <p:pic>
        <p:nvPicPr>
          <p:cNvPr id="7" name="Picture 2" descr="C:\Documents and Settings\Láďa\Local Settings\Temporary Internet Files\Content.IE5\CN8USW10\MC900438019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3357562"/>
            <a:ext cx="1728790" cy="1728790"/>
          </a:xfrm>
          <a:prstGeom prst="rect">
            <a:avLst/>
          </a:prstGeom>
          <a:noFill/>
        </p:spPr>
      </p:pic>
      <p:pic>
        <p:nvPicPr>
          <p:cNvPr id="8" name="Obrázek 7" descr="misa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910" y="5000636"/>
            <a:ext cx="1285883" cy="1666885"/>
          </a:xfrm>
          <a:prstGeom prst="rect">
            <a:avLst/>
          </a:prstGeom>
        </p:spPr>
      </p:pic>
      <p:pic>
        <p:nvPicPr>
          <p:cNvPr id="9" name="Obrázek 8" descr="sul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7818" y="3143248"/>
            <a:ext cx="1267514" cy="1643074"/>
          </a:xfrm>
          <a:prstGeom prst="rect">
            <a:avLst/>
          </a:prstGeom>
        </p:spPr>
      </p:pic>
      <p:pic>
        <p:nvPicPr>
          <p:cNvPr id="10" name="Picture 5" descr="C:\Documents and Settings\Láďa\Local Settings\Temporary Internet Files\Content.IE5\87422H25\MC900430129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72066" y="5214950"/>
            <a:ext cx="1835150" cy="1447800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2428860" y="1928802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_Y_EL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43702" y="1643050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_OVA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929422" y="5500702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_ALÁT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929422" y="3714752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_ŮL</a:t>
            </a:r>
            <a:endParaRPr lang="cs-CZ" sz="3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357422" y="5572140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MÍ_A</a:t>
            </a:r>
            <a:endParaRPr lang="cs-CZ" sz="3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428860" y="3786190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VO_A</a:t>
            </a:r>
            <a:endParaRPr lang="cs-CZ" sz="3600" b="1" dirty="0"/>
          </a:p>
        </p:txBody>
      </p:sp>
      <p:pic>
        <p:nvPicPr>
          <p:cNvPr id="21" name="Picture 2" descr="C:\Documents and Settings\Láďa\Local Settings\Temporary Internet Files\Content.IE5\CN8USW10\MC900442034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643570" y="4500570"/>
            <a:ext cx="1743075" cy="1949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7.40741E-7 C -0.02865 0.01319 -0.05018 0.01759 -0.08021 0.02014 C -0.16545 0.01505 -0.25278 0.01435 -0.33785 0.00208 C -0.34497 -0.00116 -0.36962 -0.01157 -0.3757 -0.0162 C -0.38577 -0.02384 -0.3941 -0.03681 -0.40139 -0.04838 C -0.42413 -0.08495 -0.44827 -0.12292 -0.46667 -0.16366 C -0.47431 -0.18056 -0.48038 -0.19861 -0.48941 -0.21412 C -0.49288 -0.22014 -0.49705 -0.22569 -0.5 -0.23241 C -0.50469 -0.24329 -0.51198 -0.26667 -0.51198 -0.26667 C -0.51632 -0.2919 -0.51771 -0.31551 -0.51962 -0.34143 C -0.52014 -0.34884 -0.52118 -0.36366 -0.52118 -0.36366 C -0.52118 -0.36759 -0.52465 -0.49768 -0.51511 -0.54537 C -0.50156 -0.61296 -0.46459 -0.66505 -0.41511 -0.68681 C -0.39323 -0.69653 -0.36788 -0.69537 -0.34531 -0.69699 C -0.31302 -0.69491 -0.28056 -0.69537 -0.24844 -0.69097 C -0.22188 -0.6875 -0.19618 -0.67662 -0.16962 -0.67268 C -0.12257 -0.65718 -0.07396 -0.65764 -0.02726 -0.64028 C 0.01232 -0.62546 0.02639 -0.61991 0.0592 -0.60208 C 0.07986 -0.59074 0.09878 -0.57639 0.11979 -0.56574 C 0.12482 -0.56042 0.12951 -0.5544 0.13489 -0.54954 C 0.1401 -0.54491 0.14653 -0.54236 0.15156 -0.53727 C 0.16041 -0.52847 0.1684 -0.51366 0.17587 -0.50301 C 0.19201 -0.48009 0.20764 -0.45648 0.2243 -0.43426 C 0.22535 -0.43102 0.22569 -0.42731 0.22725 -0.42431 C 0.2283 -0.42222 0.23073 -0.42199 0.23194 -0.42014 C 0.23298 -0.41852 0.23246 -0.41597 0.23333 -0.41412 C 0.23403 -0.4125 0.23541 -0.41157 0.23646 -0.41018 C 0.2467 -0.38194 0.2408 -0.3463 0.22882 -0.3213 C 0.22396 -0.29074 0.2125 -0.26111 0.20312 -0.23241 C 0.19635 -0.21157 0.1901 -0.18935 0.18194 -0.16968 C 0.1776 -0.15949 0.17239 -0.14977 0.16823 -0.13935 C 0.1651 -0.13125 0.16302 -0.12245 0.1592 -0.11505 C 0.15712 -0.11111 0.15538 -0.10671 0.15312 -0.10301 C 0.15139 -0.1 0.14861 -0.09815 0.14705 -0.09491 C 0.13819 -0.07824 0.13246 -0.06319 0.12135 -0.04838 C 0.10139 -0.02176 0.1375 -0.05926 0.11215 -0.03426 C 0.10816 -0.02315 0.10416 -0.02431 0.09861 -0.01412 C 0.09548 -0.00231 0.09271 0.00833 0.08333 0.01204 C 0.06614 0.01065 0.04913 0.00857 0.03194 0.0081 C 0.02222 0.00787 0.01406 0.01204 0.00469 0.01204 L -0.02118 0.01204 L -0.04688 0.02222 L -0.0592 -7.40741E-7 L -0.06198 0.02824 L -0.07118 0.0162 L -0.09236 0.0081 L -0.10139 0.02431 L -0.00903 0.01412 " pathEditMode="relative" ptsTypes="fffffffffffffffffffffffffffffffffffffffAAAAAAAAA">
                                      <p:cBhvr>
                                        <p:cTn id="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OPIŠ A PŘEPIŠ SLOVO:</a:t>
            </a:r>
            <a:endParaRPr lang="cs-CZ" dirty="0"/>
          </a:p>
        </p:txBody>
      </p:sp>
      <p:pic>
        <p:nvPicPr>
          <p:cNvPr id="4" name="Picture 2" descr="C:\Documents and Settings\Láďa\Local Settings\Temporary Internet Files\Content.IE5\CN8USW10\MC900438019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3357562"/>
            <a:ext cx="1728790" cy="1728790"/>
          </a:xfrm>
          <a:prstGeom prst="rect">
            <a:avLst/>
          </a:prstGeom>
          <a:noFill/>
        </p:spPr>
      </p:pic>
      <p:pic>
        <p:nvPicPr>
          <p:cNvPr id="5" name="Picture 2" descr="C:\Documents and Settings\Láďa\Local Settings\Temporary Internet Files\Content.IE5\CN8USW10\MC90044141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29256" y="1428736"/>
            <a:ext cx="1071570" cy="1433756"/>
          </a:xfrm>
          <a:prstGeom prst="rect">
            <a:avLst/>
          </a:prstGeom>
          <a:noFill/>
        </p:spPr>
      </p:pic>
      <p:pic>
        <p:nvPicPr>
          <p:cNvPr id="6" name="Picture 3" descr="C:\Documents and Settings\Láďa\Local Settings\Temporary Internet Files\Content.IE5\CN8USW10\MC90005721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1428736"/>
            <a:ext cx="1824228" cy="1611173"/>
          </a:xfrm>
          <a:prstGeom prst="rect">
            <a:avLst/>
          </a:prstGeom>
          <a:noFill/>
        </p:spPr>
      </p:pic>
      <p:pic>
        <p:nvPicPr>
          <p:cNvPr id="7" name="Obrázek 6" descr="syr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596" y="4857760"/>
            <a:ext cx="1285875" cy="1666875"/>
          </a:xfrm>
          <a:prstGeom prst="rect">
            <a:avLst/>
          </a:prstGeom>
        </p:spPr>
      </p:pic>
      <p:pic>
        <p:nvPicPr>
          <p:cNvPr id="8" name="Obrázek 7" descr="maso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7818" y="5098520"/>
            <a:ext cx="1357313" cy="1759480"/>
          </a:xfrm>
          <a:prstGeom prst="rect">
            <a:avLst/>
          </a:prstGeom>
        </p:spPr>
      </p:pic>
      <p:pic>
        <p:nvPicPr>
          <p:cNvPr id="9" name="Obrázek 8" descr="salam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6380" y="3214686"/>
            <a:ext cx="1357313" cy="175948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428860" y="1500174"/>
            <a:ext cx="22145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SYSEL</a:t>
            </a:r>
          </a:p>
          <a:p>
            <a:r>
              <a:rPr lang="cs-CZ" sz="3600" b="1" dirty="0" smtClean="0"/>
              <a:t>_ _ _ _ _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57422" y="3643314"/>
            <a:ext cx="22145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VOSA</a:t>
            </a:r>
          </a:p>
          <a:p>
            <a:r>
              <a:rPr lang="cs-CZ" sz="3600" b="1" dirty="0" smtClean="0"/>
              <a:t>_ _ _ _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71670" y="5072074"/>
            <a:ext cx="22145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SÝR</a:t>
            </a:r>
          </a:p>
          <a:p>
            <a:r>
              <a:rPr lang="cs-CZ" sz="3600" b="1" dirty="0" smtClean="0"/>
              <a:t>_ _ _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00826" y="1500174"/>
            <a:ext cx="22145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SOVA</a:t>
            </a:r>
          </a:p>
          <a:p>
            <a:r>
              <a:rPr lang="cs-CZ" sz="3600" b="1" dirty="0" smtClean="0"/>
              <a:t>_ _ _ _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15140" y="5286388"/>
            <a:ext cx="22145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MASO</a:t>
            </a:r>
          </a:p>
          <a:p>
            <a:r>
              <a:rPr lang="cs-CZ" sz="3600" b="1" dirty="0" smtClean="0"/>
              <a:t>_ _ _ _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15140" y="3500438"/>
            <a:ext cx="22145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SALÁM</a:t>
            </a:r>
          </a:p>
          <a:p>
            <a:r>
              <a:rPr lang="cs-CZ" sz="3600" b="1" dirty="0" smtClean="0"/>
              <a:t>_ _ _ _ _</a:t>
            </a:r>
            <a:endParaRPr lang="cs-CZ" sz="3600" b="1" dirty="0"/>
          </a:p>
        </p:txBody>
      </p:sp>
      <p:pic>
        <p:nvPicPr>
          <p:cNvPr id="16" name="Picture 2" descr="C:\Documents and Settings\Láďa\Local Settings\Temporary Internet Files\Content.IE5\CN8USW10\MC900442034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643570" y="4500570"/>
            <a:ext cx="1743075" cy="1949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7.40741E-7 C -0.02865 0.01319 -0.05018 0.01759 -0.08021 0.02014 C -0.16545 0.01505 -0.25278 0.01435 -0.33785 0.00208 C -0.34497 -0.00116 -0.36962 -0.01157 -0.3757 -0.0162 C -0.38577 -0.02384 -0.3941 -0.03681 -0.40139 -0.04838 C -0.42413 -0.08495 -0.44827 -0.12292 -0.46667 -0.16366 C -0.47431 -0.18056 -0.48038 -0.19861 -0.48941 -0.21412 C -0.49288 -0.22014 -0.49705 -0.22569 -0.5 -0.23241 C -0.50469 -0.24329 -0.51198 -0.26667 -0.51198 -0.26667 C -0.51632 -0.2919 -0.51771 -0.31551 -0.51962 -0.34143 C -0.52014 -0.34884 -0.52118 -0.36366 -0.52118 -0.36366 C -0.52118 -0.36759 -0.52465 -0.49768 -0.51511 -0.54537 C -0.50156 -0.61296 -0.46459 -0.66505 -0.41511 -0.68681 C -0.39323 -0.69653 -0.36788 -0.69537 -0.34531 -0.69699 C -0.31302 -0.69491 -0.28056 -0.69537 -0.24844 -0.69097 C -0.22188 -0.6875 -0.19618 -0.67662 -0.16962 -0.67268 C -0.12257 -0.65718 -0.07396 -0.65764 -0.02726 -0.64028 C 0.01232 -0.62546 0.02639 -0.61991 0.0592 -0.60208 C 0.07986 -0.59074 0.09878 -0.57639 0.11979 -0.56574 C 0.12482 -0.56042 0.12951 -0.5544 0.13489 -0.54954 C 0.1401 -0.54491 0.14653 -0.54236 0.15156 -0.53727 C 0.16041 -0.52847 0.1684 -0.51366 0.17587 -0.50301 C 0.19201 -0.48009 0.20764 -0.45648 0.2243 -0.43426 C 0.22535 -0.43102 0.22569 -0.42731 0.22725 -0.42431 C 0.2283 -0.42222 0.23073 -0.42199 0.23194 -0.42014 C 0.23298 -0.41852 0.23246 -0.41597 0.23333 -0.41412 C 0.23403 -0.4125 0.23541 -0.41157 0.23646 -0.41018 C 0.2467 -0.38194 0.2408 -0.3463 0.22882 -0.3213 C 0.22396 -0.29074 0.2125 -0.26111 0.20312 -0.23241 C 0.19635 -0.21157 0.1901 -0.18935 0.18194 -0.16968 C 0.1776 -0.15949 0.17239 -0.14977 0.16823 -0.13935 C 0.1651 -0.13125 0.16302 -0.12245 0.1592 -0.11505 C 0.15712 -0.11111 0.15538 -0.10671 0.15312 -0.10301 C 0.15139 -0.1 0.14861 -0.09815 0.14705 -0.09491 C 0.13819 -0.07824 0.13246 -0.06319 0.12135 -0.04838 C 0.10139 -0.02176 0.1375 -0.05926 0.11215 -0.03426 C 0.10816 -0.02315 0.10416 -0.02431 0.09861 -0.01412 C 0.09548 -0.00231 0.09271 0.00833 0.08333 0.01204 C 0.06614 0.01065 0.04913 0.00857 0.03194 0.0081 C 0.02222 0.00787 0.01406 0.01204 0.00469 0.01204 L -0.02118 0.01204 L -0.04688 0.02222 L -0.0592 -7.40741E-7 L -0.06198 0.02824 L -0.07118 0.0162 L -0.09236 0.0081 L -0.10139 0.02431 L -0.00903 0.01412 " pathEditMode="relative" ptsTypes="fffffffffffffffffffffffffffffffffffffffAAAAAAAAA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SPRÁVNĚ OBRÁZKY: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1472" y="2000240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VOSA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3714752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SOVA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1472" y="5286388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KOSA</a:t>
            </a:r>
            <a:endParaRPr lang="cs-CZ" sz="3600" b="1" dirty="0"/>
          </a:p>
        </p:txBody>
      </p:sp>
      <p:pic>
        <p:nvPicPr>
          <p:cNvPr id="7" name="Picture 2" descr="C:\Documents and Settings\Láďa\Local Settings\Temporary Internet Files\Content.IE5\CN8USW10\MC900438019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8" y="4714884"/>
            <a:ext cx="1728790" cy="1728790"/>
          </a:xfrm>
          <a:prstGeom prst="rect">
            <a:avLst/>
          </a:prstGeom>
          <a:noFill/>
        </p:spPr>
      </p:pic>
      <p:pic>
        <p:nvPicPr>
          <p:cNvPr id="8" name="Picture 5" descr="C:\Documents and Settings\Láďa\Local Settings\Temporary Internet Files\Content.IE5\CN8USW10\MC90014981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3500438"/>
            <a:ext cx="2133032" cy="890205"/>
          </a:xfrm>
          <a:prstGeom prst="rect">
            <a:avLst/>
          </a:prstGeom>
          <a:noFill/>
        </p:spPr>
      </p:pic>
      <p:pic>
        <p:nvPicPr>
          <p:cNvPr id="9" name="Picture 2" descr="C:\Documents and Settings\Láďa\Local Settings\Temporary Internet Files\Content.IE5\CN8USW10\MC90044141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72264" y="1285860"/>
            <a:ext cx="1071570" cy="1433756"/>
          </a:xfrm>
          <a:prstGeom prst="rect">
            <a:avLst/>
          </a:prstGeom>
          <a:noFill/>
        </p:spPr>
      </p:pic>
      <p:pic>
        <p:nvPicPr>
          <p:cNvPr id="10" name="Picture 2" descr="C:\Documents and Settings\Láďa\Local Settings\Temporary Internet Files\Content.IE5\CN8USW10\MC90044203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643570" y="4500570"/>
            <a:ext cx="1743075" cy="1949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7.40741E-7 C -0.02865 0.01319 -0.05018 0.01759 -0.08021 0.02014 C -0.16545 0.01505 -0.25278 0.01435 -0.33785 0.00208 C -0.34497 -0.00116 -0.36962 -0.01157 -0.3757 -0.0162 C -0.38577 -0.02384 -0.3941 -0.03681 -0.40139 -0.04838 C -0.42413 -0.08495 -0.44827 -0.12292 -0.46667 -0.16366 C -0.47431 -0.18056 -0.48038 -0.19861 -0.48941 -0.21412 C -0.49288 -0.22014 -0.49705 -0.22569 -0.5 -0.23241 C -0.50469 -0.24329 -0.51198 -0.26667 -0.51198 -0.26667 C -0.51632 -0.2919 -0.51771 -0.31551 -0.51962 -0.34143 C -0.52014 -0.34884 -0.52118 -0.36366 -0.52118 -0.36366 C -0.52118 -0.36759 -0.52465 -0.49768 -0.51511 -0.54537 C -0.50156 -0.61296 -0.46459 -0.66505 -0.41511 -0.68681 C -0.39323 -0.69653 -0.36788 -0.69537 -0.34531 -0.69699 C -0.31302 -0.69491 -0.28056 -0.69537 -0.24844 -0.69097 C -0.22188 -0.6875 -0.19618 -0.67662 -0.16962 -0.67268 C -0.12257 -0.65718 -0.07396 -0.65764 -0.02726 -0.64028 C 0.01232 -0.62546 0.02639 -0.61991 0.0592 -0.60208 C 0.07986 -0.59074 0.09878 -0.57639 0.11979 -0.56574 C 0.12482 -0.56042 0.12951 -0.5544 0.13489 -0.54954 C 0.1401 -0.54491 0.14653 -0.54236 0.15156 -0.53727 C 0.16041 -0.52847 0.1684 -0.51366 0.17587 -0.50301 C 0.19201 -0.48009 0.20764 -0.45648 0.2243 -0.43426 C 0.22535 -0.43102 0.22569 -0.42731 0.22725 -0.42431 C 0.2283 -0.42222 0.23073 -0.42199 0.23194 -0.42014 C 0.23298 -0.41852 0.23246 -0.41597 0.23333 -0.41412 C 0.23403 -0.4125 0.23541 -0.41157 0.23646 -0.41018 C 0.2467 -0.38194 0.2408 -0.3463 0.22882 -0.3213 C 0.22396 -0.29074 0.2125 -0.26111 0.20312 -0.23241 C 0.19635 -0.21157 0.1901 -0.18935 0.18194 -0.16968 C 0.1776 -0.15949 0.17239 -0.14977 0.16823 -0.13935 C 0.1651 -0.13125 0.16302 -0.12245 0.1592 -0.11505 C 0.15712 -0.11111 0.15538 -0.10671 0.15312 -0.10301 C 0.15139 -0.1 0.14861 -0.09815 0.14705 -0.09491 C 0.13819 -0.07824 0.13246 -0.06319 0.12135 -0.04838 C 0.10139 -0.02176 0.1375 -0.05926 0.11215 -0.03426 C 0.10816 -0.02315 0.10416 -0.02431 0.09861 -0.01412 C 0.09548 -0.00231 0.09271 0.00833 0.08333 0.01204 C 0.06614 0.01065 0.04913 0.00857 0.03194 0.0081 C 0.02222 0.00787 0.01406 0.01204 0.00469 0.01204 L -0.02118 0.01204 L -0.04688 0.02222 L -0.0592 -7.40741E-7 L -0.06198 0.02824 L -0.07118 0.0162 L -0.09236 0.0081 L -0.10139 0.02431 L -0.00903 0.01412 " pathEditMode="relative" ptsTypes="fffffffffffffffffffffffffffffffffffffffAAAAAAAAA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Documents and Settings\Láďa\Local Settings\Temporary Internet Files\Content.IE5\CN8USW10\MC90005721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285728"/>
            <a:ext cx="1536809" cy="135732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214546" y="500042"/>
            <a:ext cx="12586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MÁ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29124" y="500042"/>
            <a:ext cx="6222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4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7" name="Obrázek 6" descr="nohy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0760" y="0"/>
            <a:ext cx="1428742" cy="1852073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85720" y="1857364"/>
            <a:ext cx="8286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SYSEL     MÁ          4          NOHY   .</a:t>
            </a:r>
            <a:endParaRPr lang="cs-CZ" sz="3600" b="1" dirty="0"/>
          </a:p>
        </p:txBody>
      </p:sp>
      <p:pic>
        <p:nvPicPr>
          <p:cNvPr id="11" name="Obrázek 10" descr="mam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720" y="2857496"/>
            <a:ext cx="1432842" cy="1857388"/>
          </a:xfrm>
          <a:prstGeom prst="rect">
            <a:avLst/>
          </a:prstGeom>
        </p:spPr>
      </p:pic>
      <p:pic>
        <p:nvPicPr>
          <p:cNvPr id="12" name="Obrázek 11" descr="nese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4546" y="2857496"/>
            <a:ext cx="1428751" cy="1852085"/>
          </a:xfrm>
          <a:prstGeom prst="rect">
            <a:avLst/>
          </a:prstGeom>
        </p:spPr>
      </p:pic>
      <p:pic>
        <p:nvPicPr>
          <p:cNvPr id="13" name="Obrázek 12" descr="misa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14810" y="3000372"/>
            <a:ext cx="1285883" cy="1666885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929322" y="3429000"/>
            <a:ext cx="6623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5" name="Obrázek 14" descr="sul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29454" y="3071810"/>
            <a:ext cx="1267514" cy="1643074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142844" y="4929198"/>
            <a:ext cx="86439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MÁMA      NESE    MÍSU      A    SŮL    .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786710" y="928670"/>
            <a:ext cx="3571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.</a:t>
            </a:r>
            <a:endParaRPr lang="cs-CZ" sz="3600" b="1" dirty="0" smtClean="0"/>
          </a:p>
        </p:txBody>
      </p:sp>
      <p:sp>
        <p:nvSpPr>
          <p:cNvPr id="18" name="TextovéPole 17"/>
          <p:cNvSpPr txBox="1"/>
          <p:nvPr/>
        </p:nvSpPr>
        <p:spPr>
          <a:xfrm>
            <a:off x="8429652" y="4000504"/>
            <a:ext cx="3571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.</a:t>
            </a:r>
            <a:endParaRPr lang="cs-CZ" sz="3600" b="1" dirty="0" smtClean="0"/>
          </a:p>
        </p:txBody>
      </p:sp>
      <p:pic>
        <p:nvPicPr>
          <p:cNvPr id="19" name="Picture 2" descr="C:\Documents and Settings\Láďa\Local Settings\Temporary Internet Files\Content.IE5\CN8USW10\MC900442034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643570" y="4500570"/>
            <a:ext cx="1743075" cy="1949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7.40741E-7 C -0.02865 0.01319 -0.05018 0.01759 -0.08021 0.02014 C -0.16545 0.01505 -0.25278 0.01435 -0.33785 0.00208 C -0.34497 -0.00116 -0.36962 -0.01157 -0.3757 -0.0162 C -0.38577 -0.02384 -0.3941 -0.03681 -0.40139 -0.04838 C -0.42413 -0.08495 -0.44827 -0.12292 -0.46667 -0.16366 C -0.47431 -0.18056 -0.48038 -0.19861 -0.48941 -0.21412 C -0.49288 -0.22014 -0.49705 -0.22569 -0.5 -0.23241 C -0.50469 -0.24329 -0.51198 -0.26667 -0.51198 -0.26667 C -0.51632 -0.2919 -0.51771 -0.31551 -0.51962 -0.34143 C -0.52014 -0.34884 -0.52118 -0.36366 -0.52118 -0.36366 C -0.52118 -0.36759 -0.52465 -0.49768 -0.51511 -0.54537 C -0.50156 -0.61296 -0.46459 -0.66505 -0.41511 -0.68681 C -0.39323 -0.69653 -0.36788 -0.69537 -0.34531 -0.69699 C -0.31302 -0.69491 -0.28056 -0.69537 -0.24844 -0.69097 C -0.22188 -0.6875 -0.19618 -0.67662 -0.16962 -0.67268 C -0.12257 -0.65718 -0.07396 -0.65764 -0.02726 -0.64028 C 0.01232 -0.62546 0.02639 -0.61991 0.0592 -0.60208 C 0.07986 -0.59074 0.09878 -0.57639 0.11979 -0.56574 C 0.12482 -0.56042 0.12951 -0.5544 0.13489 -0.54954 C 0.1401 -0.54491 0.14653 -0.54236 0.15156 -0.53727 C 0.16041 -0.52847 0.1684 -0.51366 0.17587 -0.50301 C 0.19201 -0.48009 0.20764 -0.45648 0.2243 -0.43426 C 0.22535 -0.43102 0.22569 -0.42731 0.22725 -0.42431 C 0.2283 -0.42222 0.23073 -0.42199 0.23194 -0.42014 C 0.23298 -0.41852 0.23246 -0.41597 0.23333 -0.41412 C 0.23403 -0.4125 0.23541 -0.41157 0.23646 -0.41018 C 0.2467 -0.38194 0.2408 -0.3463 0.22882 -0.3213 C 0.22396 -0.29074 0.2125 -0.26111 0.20312 -0.23241 C 0.19635 -0.21157 0.1901 -0.18935 0.18194 -0.16968 C 0.1776 -0.15949 0.17239 -0.14977 0.16823 -0.13935 C 0.1651 -0.13125 0.16302 -0.12245 0.1592 -0.11505 C 0.15712 -0.11111 0.15538 -0.10671 0.15312 -0.10301 C 0.15139 -0.1 0.14861 -0.09815 0.14705 -0.09491 C 0.13819 -0.07824 0.13246 -0.06319 0.12135 -0.04838 C 0.10139 -0.02176 0.1375 -0.05926 0.11215 -0.03426 C 0.10816 -0.02315 0.10416 -0.02431 0.09861 -0.01412 C 0.09548 -0.00231 0.09271 0.00833 0.08333 0.01204 C 0.06614 0.01065 0.04913 0.00857 0.03194 0.0081 C 0.02222 0.00787 0.01406 0.01204 0.00469 0.01204 L -0.02118 0.01204 L -0.04688 0.02222 L -0.0592 -7.40741E-7 L -0.06198 0.02824 L -0.07118 0.0162 L -0.09236 0.0081 L -0.10139 0.02431 L -0.00903 0.01412 " pathEditMode="relative" ptsTypes="fffffffffffffffffffffffffffffffffffffffAAAAAAAAA">
                                      <p:cBhvr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Documents and Settings\Láďa\Local Settings\Temporary Internet Files\Content.IE5\CN8USW10\MC90005721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285728"/>
            <a:ext cx="1536809" cy="135732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214546" y="500042"/>
            <a:ext cx="12586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MÁ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29124" y="500042"/>
            <a:ext cx="6222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4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7" name="Obrázek 6" descr="nohy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0760" y="0"/>
            <a:ext cx="1428742" cy="1852073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85720" y="1857364"/>
            <a:ext cx="8286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_</a:t>
            </a:r>
            <a:r>
              <a:rPr lang="cs-CZ" sz="3600" b="1" dirty="0" smtClean="0"/>
              <a:t>Y_EL     MÁ          4          NOHY   .</a:t>
            </a:r>
            <a:endParaRPr lang="cs-CZ" sz="3600" b="1" dirty="0"/>
          </a:p>
        </p:txBody>
      </p:sp>
      <p:pic>
        <p:nvPicPr>
          <p:cNvPr id="11" name="Obrázek 10" descr="mam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720" y="2857496"/>
            <a:ext cx="1432842" cy="1857388"/>
          </a:xfrm>
          <a:prstGeom prst="rect">
            <a:avLst/>
          </a:prstGeom>
        </p:spPr>
      </p:pic>
      <p:pic>
        <p:nvPicPr>
          <p:cNvPr id="12" name="Obrázek 11" descr="nese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4546" y="2857496"/>
            <a:ext cx="1428751" cy="1852085"/>
          </a:xfrm>
          <a:prstGeom prst="rect">
            <a:avLst/>
          </a:prstGeom>
        </p:spPr>
      </p:pic>
      <p:pic>
        <p:nvPicPr>
          <p:cNvPr id="13" name="Obrázek 12" descr="misa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14810" y="3000372"/>
            <a:ext cx="1285883" cy="1666885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929322" y="3429000"/>
            <a:ext cx="6623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5" name="Obrázek 14" descr="sul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29454" y="3071810"/>
            <a:ext cx="1267514" cy="1643074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142844" y="4929198"/>
            <a:ext cx="86439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MÁMA      NE_E    MÍ_U      A    _ŮL    .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786710" y="928670"/>
            <a:ext cx="3571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.</a:t>
            </a:r>
            <a:endParaRPr lang="cs-CZ" sz="3600" b="1" dirty="0" smtClean="0"/>
          </a:p>
        </p:txBody>
      </p:sp>
      <p:sp>
        <p:nvSpPr>
          <p:cNvPr id="18" name="TextovéPole 17"/>
          <p:cNvSpPr txBox="1"/>
          <p:nvPr/>
        </p:nvSpPr>
        <p:spPr>
          <a:xfrm>
            <a:off x="8429652" y="4000504"/>
            <a:ext cx="3571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.</a:t>
            </a:r>
            <a:endParaRPr lang="cs-CZ" sz="3600" b="1" dirty="0" smtClean="0"/>
          </a:p>
        </p:txBody>
      </p:sp>
      <p:pic>
        <p:nvPicPr>
          <p:cNvPr id="19" name="Picture 2" descr="C:\Documents and Settings\Láďa\Local Settings\Temporary Internet Files\Content.IE5\CN8USW10\MC900442034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643570" y="4500570"/>
            <a:ext cx="1743075" cy="1949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7.40741E-7 C -0.02865 0.01319 -0.05018 0.01759 -0.08021 0.02014 C -0.16545 0.01505 -0.25278 0.01435 -0.33785 0.00208 C -0.34497 -0.00116 -0.36962 -0.01157 -0.3757 -0.0162 C -0.38577 -0.02384 -0.3941 -0.03681 -0.40139 -0.04838 C -0.42413 -0.08495 -0.44827 -0.12292 -0.46667 -0.16366 C -0.47431 -0.18056 -0.48038 -0.19861 -0.48941 -0.21412 C -0.49288 -0.22014 -0.49705 -0.22569 -0.5 -0.23241 C -0.50469 -0.24329 -0.51198 -0.26667 -0.51198 -0.26667 C -0.51632 -0.2919 -0.51771 -0.31551 -0.51962 -0.34143 C -0.52014 -0.34884 -0.52118 -0.36366 -0.52118 -0.36366 C -0.52118 -0.36759 -0.52465 -0.49768 -0.51511 -0.54537 C -0.50156 -0.61296 -0.46459 -0.66505 -0.41511 -0.68681 C -0.39323 -0.69653 -0.36788 -0.69537 -0.34531 -0.69699 C -0.31302 -0.69491 -0.28056 -0.69537 -0.24844 -0.69097 C -0.22188 -0.6875 -0.19618 -0.67662 -0.16962 -0.67268 C -0.12257 -0.65718 -0.07396 -0.65764 -0.02726 -0.64028 C 0.01232 -0.62546 0.02639 -0.61991 0.0592 -0.60208 C 0.07986 -0.59074 0.09878 -0.57639 0.11979 -0.56574 C 0.12482 -0.56042 0.12951 -0.5544 0.13489 -0.54954 C 0.1401 -0.54491 0.14653 -0.54236 0.15156 -0.53727 C 0.16041 -0.52847 0.1684 -0.51366 0.17587 -0.50301 C 0.19201 -0.48009 0.20764 -0.45648 0.2243 -0.43426 C 0.22535 -0.43102 0.22569 -0.42731 0.22725 -0.42431 C 0.2283 -0.42222 0.23073 -0.42199 0.23194 -0.42014 C 0.23298 -0.41852 0.23246 -0.41597 0.23333 -0.41412 C 0.23403 -0.4125 0.23541 -0.41157 0.23646 -0.41018 C 0.2467 -0.38194 0.2408 -0.3463 0.22882 -0.3213 C 0.22396 -0.29074 0.2125 -0.26111 0.20312 -0.23241 C 0.19635 -0.21157 0.1901 -0.18935 0.18194 -0.16968 C 0.1776 -0.15949 0.17239 -0.14977 0.16823 -0.13935 C 0.1651 -0.13125 0.16302 -0.12245 0.1592 -0.11505 C 0.15712 -0.11111 0.15538 -0.10671 0.15312 -0.10301 C 0.15139 -0.1 0.14861 -0.09815 0.14705 -0.09491 C 0.13819 -0.07824 0.13246 -0.06319 0.12135 -0.04838 C 0.10139 -0.02176 0.1375 -0.05926 0.11215 -0.03426 C 0.10816 -0.02315 0.10416 -0.02431 0.09861 -0.01412 C 0.09548 -0.00231 0.09271 0.00833 0.08333 0.01204 C 0.06614 0.01065 0.04913 0.00857 0.03194 0.0081 C 0.02222 0.00787 0.01406 0.01204 0.00469 0.01204 L -0.02118 0.01204 L -0.04688 0.02222 L -0.0592 -7.40741E-7 L -0.06198 0.02824 L -0.07118 0.0162 L -0.09236 0.0081 L -0.10139 0.02431 L -0.00903 0.01412 " pathEditMode="relative" ptsTypes="fffffffffffffffffffffffffffffffffffffffAAAAAAAAA">
                                      <p:cBhvr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481328"/>
            <a:ext cx="9144000" cy="4525963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sz="2400" i="1" dirty="0" smtClean="0">
                <a:hlinkClick r:id="rId3"/>
              </a:rPr>
              <a:t>www.office.</a:t>
            </a:r>
            <a:r>
              <a:rPr lang="cs-CZ" sz="2400" i="1" dirty="0" err="1" smtClean="0">
                <a:hlinkClick r:id="rId3"/>
              </a:rPr>
              <a:t>microsoft.com</a:t>
            </a:r>
            <a:r>
              <a:rPr lang="cs-CZ" sz="2400" i="1" smtClean="0"/>
              <a:t> </a:t>
            </a:r>
            <a:r>
              <a:rPr lang="cs-CZ" smtClean="0"/>
              <a:t> </a:t>
            </a:r>
            <a:r>
              <a:rPr lang="cs-CZ" dirty="0" smtClean="0"/>
              <a:t>obr.: sova, vosa, kosa, sud, salát, </a:t>
            </a:r>
            <a:r>
              <a:rPr lang="cs-CZ" dirty="0" err="1" smtClean="0"/>
              <a:t>emotikona</a:t>
            </a:r>
            <a:r>
              <a:rPr lang="cs-CZ" dirty="0" smtClean="0"/>
              <a:t>, sysel </a:t>
            </a:r>
            <a:r>
              <a:rPr lang="en-US" dirty="0" smtClean="0"/>
              <a:t>[cit. 2012–0</a:t>
            </a:r>
            <a:r>
              <a:rPr lang="cs-CZ" dirty="0" smtClean="0"/>
              <a:t>6</a:t>
            </a:r>
            <a:r>
              <a:rPr lang="en-US" dirty="0" smtClean="0"/>
              <a:t>–0</a:t>
            </a:r>
            <a:r>
              <a:rPr lang="cs-CZ" dirty="0" smtClean="0"/>
              <a:t>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globalni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cteni.cz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project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verejne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zvirata</a:t>
            </a:r>
            <a:r>
              <a:rPr lang="cs-CZ" dirty="0" smtClean="0">
                <a:hlinkClick r:id="rId4"/>
              </a:rPr>
              <a:t>/pes_text.</a:t>
            </a:r>
            <a:r>
              <a:rPr lang="cs-CZ" dirty="0" err="1" smtClean="0">
                <a:hlinkClick r:id="rId4"/>
              </a:rPr>
              <a:t>jpg</a:t>
            </a:r>
            <a:r>
              <a:rPr lang="cs-CZ" dirty="0" smtClean="0"/>
              <a:t>    pes.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2012–0</a:t>
            </a:r>
            <a:r>
              <a:rPr lang="cs-CZ" dirty="0" smtClean="0"/>
              <a:t>6</a:t>
            </a:r>
            <a:r>
              <a:rPr lang="en-US" dirty="0" smtClean="0"/>
              <a:t>–0</a:t>
            </a:r>
            <a:r>
              <a:rPr lang="cs-CZ" dirty="0" smtClean="0"/>
              <a:t>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globalni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cteni.cz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project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images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verejne</a:t>
            </a:r>
            <a:r>
              <a:rPr lang="cs-CZ" dirty="0" smtClean="0">
                <a:hlinkClick r:id="rId5"/>
              </a:rPr>
              <a:t>/moje_rodina/mama_text.</a:t>
            </a:r>
            <a:r>
              <a:rPr lang="cs-CZ" dirty="0" err="1" smtClean="0">
                <a:hlinkClick r:id="rId5"/>
              </a:rPr>
              <a:t>jpg</a:t>
            </a:r>
            <a:r>
              <a:rPr lang="cs-CZ" dirty="0" smtClean="0"/>
              <a:t>   mama.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2012–0</a:t>
            </a:r>
            <a:r>
              <a:rPr lang="cs-CZ" dirty="0" smtClean="0"/>
              <a:t>6</a:t>
            </a:r>
            <a:r>
              <a:rPr lang="en-US" dirty="0" smtClean="0"/>
              <a:t>–0</a:t>
            </a:r>
            <a:r>
              <a:rPr lang="cs-CZ" dirty="0" smtClean="0"/>
              <a:t>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globalni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cteni.cz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project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verejne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cinnosti</a:t>
            </a:r>
            <a:r>
              <a:rPr lang="cs-CZ" dirty="0" smtClean="0">
                <a:hlinkClick r:id="rId6"/>
              </a:rPr>
              <a:t>/nese_text.</a:t>
            </a:r>
            <a:r>
              <a:rPr lang="cs-CZ" dirty="0" err="1" smtClean="0">
                <a:hlinkClick r:id="rId6"/>
              </a:rPr>
              <a:t>jpg</a:t>
            </a:r>
            <a:r>
              <a:rPr lang="cs-CZ" dirty="0" smtClean="0"/>
              <a:t>  nese.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2012–0</a:t>
            </a:r>
            <a:r>
              <a:rPr lang="cs-CZ" dirty="0" smtClean="0"/>
              <a:t>6</a:t>
            </a:r>
            <a:r>
              <a:rPr lang="en-US" dirty="0" smtClean="0"/>
              <a:t>–0</a:t>
            </a:r>
            <a:r>
              <a:rPr lang="cs-CZ" dirty="0" smtClean="0"/>
              <a:t>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globalni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cteni.cz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project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images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verejne</a:t>
            </a:r>
            <a:r>
              <a:rPr lang="cs-CZ" dirty="0" smtClean="0">
                <a:hlinkClick r:id="rId7"/>
              </a:rPr>
              <a:t>/potraviny/maso_text.</a:t>
            </a:r>
            <a:r>
              <a:rPr lang="cs-CZ" dirty="0" err="1" smtClean="0">
                <a:hlinkClick r:id="rId7"/>
              </a:rPr>
              <a:t>jpg</a:t>
            </a:r>
            <a:r>
              <a:rPr lang="cs-CZ" dirty="0" smtClean="0"/>
              <a:t>  maso.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2012–0</a:t>
            </a:r>
            <a:r>
              <a:rPr lang="cs-CZ" dirty="0" smtClean="0"/>
              <a:t>6</a:t>
            </a:r>
            <a:r>
              <a:rPr lang="en-US" dirty="0" smtClean="0"/>
              <a:t>–0</a:t>
            </a:r>
            <a:r>
              <a:rPr lang="cs-CZ" dirty="0" smtClean="0"/>
              <a:t>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globalni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cteni.cz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project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images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verejne</a:t>
            </a:r>
            <a:r>
              <a:rPr lang="cs-CZ" dirty="0" smtClean="0">
                <a:hlinkClick r:id="rId8"/>
              </a:rPr>
              <a:t>/potraviny/</a:t>
            </a:r>
            <a:r>
              <a:rPr lang="cs-CZ" dirty="0" err="1" smtClean="0">
                <a:hlinkClick r:id="rId8"/>
              </a:rPr>
              <a:t>salam</a:t>
            </a:r>
            <a:r>
              <a:rPr lang="cs-CZ" dirty="0" smtClean="0">
                <a:hlinkClick r:id="rId8"/>
              </a:rPr>
              <a:t>_text.</a:t>
            </a:r>
            <a:r>
              <a:rPr lang="cs-CZ" dirty="0" err="1" smtClean="0">
                <a:hlinkClick r:id="rId8"/>
              </a:rPr>
              <a:t>jpg</a:t>
            </a:r>
            <a:r>
              <a:rPr lang="cs-CZ" dirty="0" smtClean="0"/>
              <a:t>   </a:t>
            </a:r>
            <a:r>
              <a:rPr lang="cs-CZ" dirty="0" err="1" smtClean="0"/>
              <a:t>salam.jpg</a:t>
            </a:r>
            <a:r>
              <a:rPr lang="cs-CZ" dirty="0" smtClean="0"/>
              <a:t> </a:t>
            </a:r>
            <a:r>
              <a:rPr lang="en-US" dirty="0" smtClean="0"/>
              <a:t>[cit. 2012–0</a:t>
            </a:r>
            <a:r>
              <a:rPr lang="cs-CZ" dirty="0" smtClean="0"/>
              <a:t>6</a:t>
            </a:r>
            <a:r>
              <a:rPr lang="en-US" dirty="0" smtClean="0"/>
              <a:t>–0</a:t>
            </a:r>
            <a:r>
              <a:rPr lang="cs-CZ" dirty="0" smtClean="0"/>
              <a:t>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globalni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cteni.cz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project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images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verejne</a:t>
            </a:r>
            <a:r>
              <a:rPr lang="cs-CZ" dirty="0" smtClean="0">
                <a:hlinkClick r:id="rId9"/>
              </a:rPr>
              <a:t>/potraviny/</a:t>
            </a:r>
            <a:r>
              <a:rPr lang="cs-CZ" dirty="0" err="1" smtClean="0">
                <a:hlinkClick r:id="rId9"/>
              </a:rPr>
              <a:t>syr</a:t>
            </a:r>
            <a:r>
              <a:rPr lang="cs-CZ" dirty="0" smtClean="0">
                <a:hlinkClick r:id="rId9"/>
              </a:rPr>
              <a:t>_text.</a:t>
            </a:r>
            <a:r>
              <a:rPr lang="cs-CZ" dirty="0" err="1" smtClean="0">
                <a:hlinkClick r:id="rId9"/>
              </a:rPr>
              <a:t>jpg</a:t>
            </a:r>
            <a:r>
              <a:rPr lang="cs-CZ" dirty="0" smtClean="0"/>
              <a:t>   </a:t>
            </a:r>
            <a:r>
              <a:rPr lang="cs-CZ" dirty="0" err="1" smtClean="0"/>
              <a:t>syr.jpg</a:t>
            </a:r>
            <a:r>
              <a:rPr lang="cs-CZ" dirty="0" smtClean="0"/>
              <a:t> </a:t>
            </a:r>
            <a:r>
              <a:rPr lang="en-US" dirty="0" smtClean="0"/>
              <a:t>[cit. 2012–0</a:t>
            </a:r>
            <a:r>
              <a:rPr lang="cs-CZ" dirty="0" smtClean="0"/>
              <a:t>6</a:t>
            </a:r>
            <a:r>
              <a:rPr lang="en-US" dirty="0" smtClean="0"/>
              <a:t>–0</a:t>
            </a:r>
            <a:r>
              <a:rPr lang="cs-CZ" dirty="0" smtClean="0"/>
              <a:t>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globalni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cteni.cz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project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images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verejne</a:t>
            </a:r>
            <a:r>
              <a:rPr lang="cs-CZ" dirty="0" smtClean="0">
                <a:hlinkClick r:id="rId10"/>
              </a:rPr>
              <a:t>/potraviny/sul_text.</a:t>
            </a:r>
            <a:r>
              <a:rPr lang="cs-CZ" dirty="0" err="1" smtClean="0">
                <a:hlinkClick r:id="rId10"/>
              </a:rPr>
              <a:t>jpg</a:t>
            </a:r>
            <a:r>
              <a:rPr lang="cs-CZ" dirty="0" smtClean="0"/>
              <a:t>  sul.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2012–0</a:t>
            </a:r>
            <a:r>
              <a:rPr lang="cs-CZ" dirty="0" smtClean="0"/>
              <a:t>6</a:t>
            </a:r>
            <a:r>
              <a:rPr lang="en-US" dirty="0" smtClean="0"/>
              <a:t>–0</a:t>
            </a:r>
            <a:r>
              <a:rPr lang="cs-CZ" dirty="0" smtClean="0"/>
              <a:t>5</a:t>
            </a:r>
            <a:r>
              <a:rPr lang="en-US" dirty="0" smtClean="0"/>
              <a:t>]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43</TotalTime>
  <Words>370</Words>
  <Application>Microsoft Office PowerPoint</Application>
  <PresentationFormat>Předvádění na obrazovce (4:3)</PresentationFormat>
  <Paragraphs>95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Název školy: Speciální základní škola,Louny, Poděbradova 640,příspěvková organizace Autor:  Mgr.TAŤÁNA RADIMSKÁ Název materiálu: VY_32_INOVACE_14_II.JKGM_ALTERNATIVNÍ VÝUKA ČTENÍ S VYUŽITÍM GLOBÁLNÍ METODY– s  ČÍSLO PROJEKTU: CZ.1.07/1.4.00/21.3407 </vt:lpstr>
      <vt:lpstr>ANOTACE</vt:lpstr>
      <vt:lpstr>Snímek 3</vt:lpstr>
      <vt:lpstr>Snímek 4</vt:lpstr>
      <vt:lpstr>SPOJ SLOVA S OBRÁZKY:</vt:lpstr>
      <vt:lpstr>SPOJ SLOVA S OBRÁZKY:</vt:lpstr>
      <vt:lpstr>DOPLŇ PÍSMENO   :</vt:lpstr>
      <vt:lpstr>OPIŠ A PŘEPIŠ SLOVO:</vt:lpstr>
      <vt:lpstr>PŘIŘAĎ SPRÁVNĚ OBRÁZKY:</vt:lpstr>
      <vt:lpstr>Snímek 10</vt:lpstr>
      <vt:lpstr>Snímek 11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VY_32_INOVACE_01_ALTERNATIVNÍ VÝUKA ČTENÍ S VYUŽITÍM GLOBÁLNÍ METODY PRO 1. STUPEŇ Speciální školy - h</dc:title>
  <dc:creator>Magda Radimová</dc:creator>
  <cp:lastModifiedBy>Magda Radimová</cp:lastModifiedBy>
  <cp:revision>8</cp:revision>
  <dcterms:created xsi:type="dcterms:W3CDTF">2012-07-30T12:03:21Z</dcterms:created>
  <dcterms:modified xsi:type="dcterms:W3CDTF">2012-10-09T19:43:22Z</dcterms:modified>
</cp:coreProperties>
</file>