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58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VY_32_INOVACE_2C50Čj6_Přívlastek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Přívlastek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VY_32_INOVACE_2C50Čj6_Přívlastek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Přívlastek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62307252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6. ročníku</a:t>
            </a:r>
          </a:p>
          <a:p>
            <a:r>
              <a:rPr lang="cs-CZ" dirty="0"/>
              <a:t>prezentace určena pro promítání na IT</a:t>
            </a:r>
          </a:p>
          <a:p>
            <a:r>
              <a:rPr lang="cs-CZ" dirty="0"/>
              <a:t>podporuje aktivitu žáků při procvičování </a:t>
            </a:r>
            <a:r>
              <a:rPr lang="cs-CZ" dirty="0" smtClean="0"/>
              <a:t>rozvíjejících </a:t>
            </a:r>
            <a:r>
              <a:rPr lang="cs-CZ" dirty="0"/>
              <a:t>větných členů</a:t>
            </a:r>
          </a:p>
          <a:p>
            <a:r>
              <a:rPr lang="cs-CZ" dirty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Přívlastek</a:t>
            </a:r>
            <a:endParaRPr lang="cs-CZ" sz="9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70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6000" dirty="0" smtClean="0">
                <a:solidFill>
                  <a:srgbClr val="C00000"/>
                </a:solidFill>
              </a:rPr>
              <a:t>Přívlastek</a:t>
            </a:r>
            <a:r>
              <a:rPr lang="cs-CZ" dirty="0" smtClean="0"/>
              <a:t> </a:t>
            </a:r>
            <a:r>
              <a:rPr lang="cs-CZ" sz="2800" dirty="0" smtClean="0"/>
              <a:t>(PK)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/>
              <a:t>j</a:t>
            </a:r>
            <a:r>
              <a:rPr lang="cs-CZ" sz="3600" dirty="0" smtClean="0"/>
              <a:t>e rozvíjející větný člen</a:t>
            </a:r>
          </a:p>
          <a:p>
            <a:r>
              <a:rPr lang="cs-CZ" sz="3600" dirty="0"/>
              <a:t>z</a:t>
            </a:r>
            <a:r>
              <a:rPr lang="cs-CZ" sz="3600" dirty="0" smtClean="0"/>
              <a:t>ávisí na podstatném jménu a blíže ho určuje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táme se otázkami JAKÝ? KTERÝ? ČÍ?</a:t>
            </a:r>
          </a:p>
          <a:p>
            <a:r>
              <a:rPr lang="cs-CZ" sz="3600" dirty="0"/>
              <a:t>j</a:t>
            </a:r>
            <a:r>
              <a:rPr lang="cs-CZ" sz="3600" dirty="0" smtClean="0"/>
              <a:t>e vyjádřen přídavným jménem, zájmenem, číslovkou, podstatným jménem, infinitivem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53777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Druhy přívlastků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Přívlastek shodný </a:t>
            </a:r>
            <a:r>
              <a:rPr lang="cs-CZ" dirty="0" err="1" smtClean="0">
                <a:solidFill>
                  <a:srgbClr val="C00000"/>
                </a:solidFill>
              </a:rPr>
              <a:t>Pks</a:t>
            </a:r>
            <a:endParaRPr lang="cs-CZ" dirty="0">
              <a:solidFill>
                <a:srgbClr val="C00000"/>
              </a:solidFill>
            </a:endParaRPr>
          </a:p>
          <a:p>
            <a:r>
              <a:rPr lang="cs-CZ" dirty="0"/>
              <a:t>s</a:t>
            </a:r>
            <a:r>
              <a:rPr lang="cs-CZ" dirty="0" smtClean="0"/>
              <a:t> podstatným jménem se shoduje v rodě, čísle a pádě</a:t>
            </a:r>
          </a:p>
          <a:p>
            <a:r>
              <a:rPr lang="cs-CZ" dirty="0"/>
              <a:t>s</a:t>
            </a:r>
            <a:r>
              <a:rPr lang="cs-CZ" dirty="0" smtClean="0"/>
              <a:t>tojí zpravidla před podstatným jménem</a:t>
            </a:r>
          </a:p>
          <a:p>
            <a:r>
              <a:rPr lang="cs-CZ" dirty="0"/>
              <a:t>b</a:t>
            </a:r>
            <a:r>
              <a:rPr lang="cs-CZ" dirty="0" smtClean="0"/>
              <a:t>ývá vyjádřen přídavným jménem, zájmenem nebo číslovkou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Zlý</a:t>
            </a:r>
            <a:r>
              <a:rPr lang="cs-CZ" dirty="0" smtClean="0"/>
              <a:t> kocour, </a:t>
            </a:r>
            <a:r>
              <a:rPr lang="cs-CZ" dirty="0" smtClean="0">
                <a:solidFill>
                  <a:srgbClr val="C00000"/>
                </a:solidFill>
              </a:rPr>
              <a:t>náš</a:t>
            </a:r>
            <a:r>
              <a:rPr lang="cs-CZ" dirty="0" smtClean="0"/>
              <a:t> ředitel, </a:t>
            </a:r>
            <a:r>
              <a:rPr lang="cs-CZ" dirty="0" smtClean="0">
                <a:solidFill>
                  <a:srgbClr val="C00000"/>
                </a:solidFill>
              </a:rPr>
              <a:t>první</a:t>
            </a:r>
            <a:r>
              <a:rPr lang="cs-CZ" dirty="0" smtClean="0"/>
              <a:t> fotografie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Přívlastek neshodný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Pkn</a:t>
            </a: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/>
              <a:t>s</a:t>
            </a:r>
            <a:r>
              <a:rPr lang="cs-CZ" dirty="0" smtClean="0"/>
              <a:t> podstatným jménem se neshoduje v rodě, čísle ani pádě</a:t>
            </a:r>
          </a:p>
          <a:p>
            <a:r>
              <a:rPr lang="cs-CZ" dirty="0"/>
              <a:t>s</a:t>
            </a:r>
            <a:r>
              <a:rPr lang="cs-CZ" dirty="0" smtClean="0"/>
              <a:t>tojí zpravidla za podstatným jménem</a:t>
            </a:r>
          </a:p>
          <a:p>
            <a:r>
              <a:rPr lang="cs-CZ" dirty="0"/>
              <a:t>b</a:t>
            </a:r>
            <a:r>
              <a:rPr lang="cs-CZ" dirty="0" smtClean="0"/>
              <a:t>ývá vyjádřen podstatným jménem, příslovcem nebo infinitivem</a:t>
            </a:r>
          </a:p>
          <a:p>
            <a:pPr marL="0" indent="0">
              <a:buNone/>
            </a:pPr>
            <a:r>
              <a:rPr lang="cs-CZ" dirty="0" smtClean="0"/>
              <a:t>Pes </a:t>
            </a:r>
            <a:r>
              <a:rPr lang="cs-CZ" dirty="0" smtClean="0">
                <a:solidFill>
                  <a:srgbClr val="C00000"/>
                </a:solidFill>
              </a:rPr>
              <a:t>tatínka</a:t>
            </a:r>
            <a:r>
              <a:rPr lang="cs-CZ" dirty="0" smtClean="0"/>
              <a:t>, dům </a:t>
            </a:r>
            <a:r>
              <a:rPr lang="cs-CZ" dirty="0" smtClean="0">
                <a:solidFill>
                  <a:srgbClr val="C00000"/>
                </a:solidFill>
              </a:rPr>
              <a:t>vedle</a:t>
            </a:r>
            <a:r>
              <a:rPr lang="cs-CZ" dirty="0" smtClean="0"/>
              <a:t>, snaha </a:t>
            </a:r>
            <a:r>
              <a:rPr lang="cs-CZ" dirty="0" smtClean="0">
                <a:solidFill>
                  <a:srgbClr val="C00000"/>
                </a:solidFill>
              </a:rPr>
              <a:t>zlepšit se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64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Doplň přívlastky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143276"/>
              </p:ext>
            </p:extLst>
          </p:nvPr>
        </p:nvGraphicFramePr>
        <p:xfrm>
          <a:off x="457200" y="1600200"/>
          <a:ext cx="8229600" cy="4925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92514">
                <a:tc>
                  <a:txBody>
                    <a:bodyPr/>
                    <a:lstStyle/>
                    <a:p>
                      <a:r>
                        <a:rPr lang="cs-CZ" dirty="0" smtClean="0"/>
                        <a:t>Shodný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Podstatné jméno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Neshodný</a:t>
                      </a:r>
                      <a:endParaRPr lang="cs-CZ" dirty="0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kočka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strom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zpěv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cesta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měsíc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voda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šaty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251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mobil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030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Vypište přívlastky a určete druh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dirty="0" smtClean="0"/>
              <a:t>Listopadové dny byly sychravé. Moje maminka napsala milý dopis. Listí z jabloní už bylo shrabáno. Brankou u plotu prolezl cizí pes. Erbenovy pohádky zaujaly všechny děti. Blížili jsme k cíli naší výpravy. Můj dědeček si koupil první mobil. S tímto úkolem jsme se lehce vypořádali. Ptačí budka ze dřeva přilákala černé havrany.</a:t>
            </a:r>
          </a:p>
          <a:p>
            <a:pPr marL="0" indent="0" algn="just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37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  shodný			neshodný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775284"/>
              </p:ext>
            </p:extLst>
          </p:nvPr>
        </p:nvGraphicFramePr>
        <p:xfrm>
          <a:off x="467544" y="1628800"/>
          <a:ext cx="8229600" cy="5054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4197152"/>
              </a:tblGrid>
              <a:tr h="63186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186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210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254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Přívlastek</vt:lpstr>
      <vt:lpstr>Přívlastek (PK)</vt:lpstr>
      <vt:lpstr>Druhy přívlastků</vt:lpstr>
      <vt:lpstr>Doplň přívlastky</vt:lpstr>
      <vt:lpstr>Vypište přívlastky a určete druh</vt:lpstr>
      <vt:lpstr>     shodný   neshodný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Kotounová Eva</cp:lastModifiedBy>
  <cp:revision>8</cp:revision>
  <dcterms:created xsi:type="dcterms:W3CDTF">2012-03-08T12:59:08Z</dcterms:created>
  <dcterms:modified xsi:type="dcterms:W3CDTF">2012-03-08T14:00:49Z</dcterms:modified>
</cp:coreProperties>
</file>