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71" r:id="rId6"/>
    <p:sldId id="267" r:id="rId7"/>
    <p:sldId id="272" r:id="rId8"/>
    <p:sldId id="259" r:id="rId9"/>
    <p:sldId id="268" r:id="rId10"/>
    <p:sldId id="266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4D8DEE8-7A87-4E01-8ADE-4C49CDD43F74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4A8BBF0-342D-409A-9C0A-B1B451E92883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D52F2-9B11-4FC0-9217-7D20B3AC9849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13737-8506-438E-ABC0-0BE7E06DCCA6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D58AA-1C84-40C9-BFEE-631CCB17636C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542C1-4E96-413B-B72E-6C4B39D85C9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886C9C-DC18-4195-8FD5-A50AA931D41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2AA2-D442-471A-9D69-80392E1E581D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F9461-E3EB-40CD-B93F-E5CBBBD8E0BA}" type="datetimeFigureOut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A7543-9AAE-4E9F-B28C-4FCCFD07D4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78FA3-38AD-400D-A4D2-18E8EF129E5F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7886C9C-DC18-4195-8FD5-A50AA931D41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C43563C-D9B3-4432-B336-144C997D6215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pPr algn="r"/>
            <a:fld id="{F7886C9C-DC18-4195-8FD5-A50AA931D419}" type="slidenum">
              <a:rPr lang="en-US" smtClean="0"/>
              <a:pPr algn="r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hf hdr="0"/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</a:t>
            </a:fld>
            <a:endParaRPr lang="en-US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8773807"/>
              </p:ext>
            </p:extLst>
          </p:nvPr>
        </p:nvGraphicFramePr>
        <p:xfrm>
          <a:off x="-26988" y="-203200"/>
          <a:ext cx="9683751" cy="726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Snímek" r:id="rId3" imgW="2631996" imgH="1973711" progId="PowerPoint.Slide.8">
                  <p:embed/>
                </p:oleObj>
              </mc:Choice>
              <mc:Fallback>
                <p:oleObj name="Snímek" r:id="rId3" imgW="2631996" imgH="1973711" progId="PowerPoint.Slide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6988" y="-203200"/>
                        <a:ext cx="9683751" cy="7264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6441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8DEE8-7A87-4E01-8ADE-4C49CDD43F74}" type="datetime1">
              <a:rPr lang="en-US" smtClean="0"/>
              <a:pPr/>
              <a:t>8/28/2012</a:t>
            </a:fld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7886C9C-DC18-4195-8FD5-A50AA931D419}" type="slidenum">
              <a:rPr lang="en-US" smtClean="0"/>
              <a:pPr algn="r"/>
              <a:t>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Geometrie řízení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626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 to vzájemná poloha kol, náprav a karoserie (rámu)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(Pošta, OADI, str.122)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Jejím účelem je:</a:t>
            </a:r>
          </a:p>
          <a:p>
            <a:pPr marL="45720" indent="0">
              <a:buNone/>
            </a:pPr>
            <a:r>
              <a:rPr lang="cs-CZ" dirty="0" smtClean="0"/>
              <a:t>   - umožnit valení kol bez smýkání při jízdě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snadné řízení vozidla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samočinný návrat kol po projetí zatáčkou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Úvod</a:t>
            </a:r>
          </a:p>
        </p:txBody>
      </p:sp>
    </p:spTree>
    <p:extLst>
      <p:ext uri="{BB962C8B-B14F-4D97-AF65-F5344CB8AC3E}">
        <p14:creationId xmlns:p14="http://schemas.microsoft.com/office/powerpoint/2010/main" val="412290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Záklon </a:t>
            </a:r>
            <a:r>
              <a:rPr lang="cs-CZ" dirty="0"/>
              <a:t>rejdové </a:t>
            </a:r>
            <a:r>
              <a:rPr lang="cs-CZ" dirty="0" smtClean="0"/>
              <a:t>osy</a:t>
            </a:r>
          </a:p>
          <a:p>
            <a:endParaRPr lang="cs-CZ" dirty="0" smtClean="0"/>
          </a:p>
          <a:p>
            <a:r>
              <a:rPr lang="cs-CZ" dirty="0" smtClean="0"/>
              <a:t>Příklon </a:t>
            </a:r>
            <a:r>
              <a:rPr lang="cs-CZ" dirty="0"/>
              <a:t>rejdové osy</a:t>
            </a:r>
          </a:p>
          <a:p>
            <a:endParaRPr lang="cs-CZ" dirty="0" smtClean="0"/>
          </a:p>
          <a:p>
            <a:r>
              <a:rPr lang="cs-CZ" dirty="0" smtClean="0"/>
              <a:t>Úhly </a:t>
            </a:r>
            <a:r>
              <a:rPr lang="cs-CZ" dirty="0"/>
              <a:t>rejdů</a:t>
            </a:r>
          </a:p>
          <a:p>
            <a:endParaRPr lang="cs-CZ" dirty="0"/>
          </a:p>
          <a:p>
            <a:r>
              <a:rPr lang="cs-CZ" dirty="0" smtClean="0"/>
              <a:t>Odklon kola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Sbíhavost kol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prvky geometrie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615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88840"/>
            <a:ext cx="4038600" cy="4328874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Vrací kolo po průjezdu zatáčkou</a:t>
            </a:r>
          </a:p>
          <a:p>
            <a:r>
              <a:rPr lang="cs-CZ" sz="2000" dirty="0" smtClean="0"/>
              <a:t>Tím zlepšuje směrovou stabilitu při jízdě</a:t>
            </a:r>
            <a:endParaRPr lang="cs-CZ" sz="2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Záklon čepu (rejdové osy)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347864" y="6000382"/>
            <a:ext cx="145488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Kresba autor</a:t>
            </a:r>
          </a:p>
        </p:txBody>
      </p:sp>
    </p:spTree>
    <p:extLst>
      <p:ext uri="{BB962C8B-B14F-4D97-AF65-F5344CB8AC3E}">
        <p14:creationId xmlns:p14="http://schemas.microsoft.com/office/powerpoint/2010/main" val="4024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46"/>
          <a:stretch/>
        </p:blipFill>
        <p:spPr>
          <a:xfrm>
            <a:off x="395536" y="1844824"/>
            <a:ext cx="3960440" cy="4451804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z="2000" dirty="0" smtClean="0"/>
          </a:p>
          <a:p>
            <a:r>
              <a:rPr lang="cs-CZ" sz="2000" dirty="0" smtClean="0"/>
              <a:t>Je na řídící (přední nápravě)</a:t>
            </a:r>
          </a:p>
          <a:p>
            <a:endParaRPr lang="cs-CZ" sz="2000" dirty="0" smtClean="0"/>
          </a:p>
          <a:p>
            <a:r>
              <a:rPr lang="cs-CZ" sz="2000" dirty="0" smtClean="0"/>
              <a:t>Pomáhá návratu kol do přímého směru po projetí zatáčkou</a:t>
            </a:r>
          </a:p>
          <a:p>
            <a:pPr marL="45720" indent="0">
              <a:buNone/>
            </a:pPr>
            <a:endParaRPr lang="cs-CZ" sz="2000" dirty="0" smtClean="0"/>
          </a:p>
          <a:p>
            <a:r>
              <a:rPr lang="cs-CZ" sz="2000" dirty="0" smtClean="0"/>
              <a:t>Spoluvytváří poloměr rejdu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Příklon rejdové osy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419872" y="6000382"/>
            <a:ext cx="8915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Kresba autor</a:t>
            </a:r>
          </a:p>
        </p:txBody>
      </p:sp>
    </p:spTree>
    <p:extLst>
      <p:ext uri="{BB962C8B-B14F-4D97-AF65-F5344CB8AC3E}">
        <p14:creationId xmlns:p14="http://schemas.microsoft.com/office/powerpoint/2010/main" val="599102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3620559" cy="4406900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Zajišťují </a:t>
            </a:r>
            <a:r>
              <a:rPr lang="cs-CZ" sz="2000" dirty="0" err="1" smtClean="0"/>
              <a:t>bezsmykový</a:t>
            </a:r>
            <a:r>
              <a:rPr lang="cs-CZ" sz="2000" dirty="0"/>
              <a:t> </a:t>
            </a:r>
            <a:r>
              <a:rPr lang="cs-CZ" sz="2000" dirty="0" smtClean="0"/>
              <a:t>průjezd řídící nápravy zatáčkou</a:t>
            </a:r>
          </a:p>
          <a:p>
            <a:endParaRPr lang="cs-CZ" sz="2000" dirty="0" smtClean="0"/>
          </a:p>
          <a:p>
            <a:r>
              <a:rPr lang="cs-CZ" sz="2000" dirty="0" smtClean="0"/>
              <a:t>Osy všech kol se musí protínat v jediném bodě při jakémkoliv natočení volantu</a:t>
            </a:r>
          </a:p>
          <a:p>
            <a:endParaRPr lang="cs-CZ" sz="2000" dirty="0" smtClean="0"/>
          </a:p>
          <a:p>
            <a:r>
              <a:rPr lang="cs-CZ" sz="2000" dirty="0" smtClean="0"/>
              <a:t>Z této podmínky plyne různost úhlů </a:t>
            </a:r>
            <a:r>
              <a:rPr lang="el-GR" sz="2000" dirty="0" smtClean="0"/>
              <a:t>α</a:t>
            </a:r>
            <a:r>
              <a:rPr lang="cs-CZ" sz="2000" dirty="0" smtClean="0"/>
              <a:t> a </a:t>
            </a:r>
            <a:r>
              <a:rPr lang="el-GR" sz="2000" dirty="0" smtClean="0"/>
              <a:t>β</a:t>
            </a:r>
            <a:endParaRPr lang="cs-CZ" sz="2000" dirty="0" smtClean="0"/>
          </a:p>
          <a:p>
            <a:endParaRPr lang="cs-CZ" sz="2000" smtClean="0"/>
          </a:p>
          <a:p>
            <a:r>
              <a:rPr lang="cs-CZ" sz="2000" smtClean="0"/>
              <a:t>Rozdílné </a:t>
            </a:r>
            <a:r>
              <a:rPr lang="cs-CZ" sz="2000" dirty="0" smtClean="0"/>
              <a:t>natáčení kol zajišťuje lichoběžník řízení</a:t>
            </a:r>
            <a:endParaRPr lang="cs-CZ" sz="2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Úhly rejdu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 rot="10800000">
            <a:off x="2624815" y="2477217"/>
            <a:ext cx="334684" cy="6074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75856" y="6000382"/>
            <a:ext cx="8915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Kresba autor</a:t>
            </a:r>
          </a:p>
        </p:txBody>
      </p:sp>
    </p:spTree>
    <p:extLst>
      <p:ext uri="{BB962C8B-B14F-4D97-AF65-F5344CB8AC3E}">
        <p14:creationId xmlns:p14="http://schemas.microsoft.com/office/powerpoint/2010/main" val="362417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16832"/>
            <a:ext cx="4127835" cy="4320480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/>
              <a:t>Může být i záporný</a:t>
            </a:r>
          </a:p>
          <a:p>
            <a:endParaRPr lang="cs-CZ" sz="2000" dirty="0" smtClean="0"/>
          </a:p>
          <a:p>
            <a:r>
              <a:rPr lang="cs-CZ" sz="2000" dirty="0" smtClean="0"/>
              <a:t>Je na obou nápravách</a:t>
            </a:r>
          </a:p>
          <a:p>
            <a:endParaRPr lang="cs-CZ" sz="2000" dirty="0" smtClean="0"/>
          </a:p>
          <a:p>
            <a:r>
              <a:rPr lang="cs-CZ" sz="2000" dirty="0" smtClean="0"/>
              <a:t>Vymezuje vůli ložisek</a:t>
            </a:r>
          </a:p>
          <a:p>
            <a:endParaRPr lang="cs-CZ" sz="2000" dirty="0"/>
          </a:p>
          <a:p>
            <a:r>
              <a:rPr lang="cs-CZ" sz="2000" dirty="0" smtClean="0"/>
              <a:t>Brání kmitání kol v přímém směru</a:t>
            </a:r>
          </a:p>
          <a:p>
            <a:endParaRPr lang="cs-CZ" sz="2000" dirty="0" smtClean="0"/>
          </a:p>
          <a:p>
            <a:r>
              <a:rPr lang="cs-CZ" sz="2000" dirty="0" smtClean="0"/>
              <a:t>Spoluvytváří poloměr rejdu</a:t>
            </a:r>
            <a:endParaRPr lang="cs-CZ" sz="20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Odklon kola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563888" y="5997715"/>
            <a:ext cx="8915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Kresba autor</a:t>
            </a:r>
          </a:p>
        </p:txBody>
      </p:sp>
    </p:spTree>
    <p:extLst>
      <p:ext uri="{BB962C8B-B14F-4D97-AF65-F5344CB8AC3E}">
        <p14:creationId xmlns:p14="http://schemas.microsoft.com/office/powerpoint/2010/main" val="3547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372" y="2564904"/>
            <a:ext cx="4038600" cy="3211949"/>
          </a:xfrm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2000" dirty="0"/>
          </a:p>
          <a:p>
            <a:r>
              <a:rPr lang="cs-CZ" sz="2000" dirty="0" smtClean="0"/>
              <a:t>Může být i  rozbíhavost</a:t>
            </a:r>
          </a:p>
          <a:p>
            <a:r>
              <a:rPr lang="cs-CZ" sz="2000" dirty="0" smtClean="0"/>
              <a:t>Po rozjezdu se kola srovnají</a:t>
            </a:r>
          </a:p>
          <a:p>
            <a:r>
              <a:rPr lang="cs-CZ" sz="2000" dirty="0" smtClean="0"/>
              <a:t>Vymezuje vůle v řízení</a:t>
            </a:r>
          </a:p>
          <a:p>
            <a:r>
              <a:rPr lang="cs-CZ" sz="2000" dirty="0" smtClean="0"/>
              <a:t>Zabraňuje třepetání kol</a:t>
            </a:r>
          </a:p>
          <a:p>
            <a:r>
              <a:rPr lang="cs-CZ" sz="2000" dirty="0" smtClean="0"/>
              <a:t>Je daná úhlem </a:t>
            </a:r>
            <a:r>
              <a:rPr lang="el-GR" sz="2000" dirty="0" smtClean="0"/>
              <a:t>δ</a:t>
            </a:r>
            <a:r>
              <a:rPr lang="cs-CZ" sz="2000" dirty="0" smtClean="0"/>
              <a:t> nebo </a:t>
            </a:r>
          </a:p>
          <a:p>
            <a:pPr marL="4572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rozdílem vzdáleností L2-L1</a:t>
            </a:r>
          </a:p>
          <a:p>
            <a:r>
              <a:rPr lang="cs-CZ" sz="2000" dirty="0" smtClean="0"/>
              <a:t>Může být i na zadní nápravě</a:t>
            </a:r>
          </a:p>
          <a:p>
            <a:r>
              <a:rPr lang="cs-CZ" sz="2000" dirty="0" smtClean="0"/>
              <a:t>Na rozdíl od jiných prvků geometrie ji lze seřizovat vždy</a:t>
            </a:r>
            <a:endParaRPr lang="cs-CZ" sz="2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DA190-4BDC-4D39-B5BB-A14B3E8B1B3D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sbíhavost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131840" y="5496326"/>
            <a:ext cx="89159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Kresba autor</a:t>
            </a:r>
          </a:p>
        </p:txBody>
      </p:sp>
    </p:spTree>
    <p:extLst>
      <p:ext uri="{BB962C8B-B14F-4D97-AF65-F5344CB8AC3E}">
        <p14:creationId xmlns:p14="http://schemas.microsoft.com/office/powerpoint/2010/main" val="46554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Nejlépe začít kontrolou polohy náprav a karoserie</a:t>
            </a:r>
          </a:p>
          <a:p>
            <a:r>
              <a:rPr lang="cs-CZ" dirty="0" smtClean="0"/>
              <a:t>Další pořadí kontrol je </a:t>
            </a:r>
            <a:r>
              <a:rPr lang="cs-CZ" dirty="0" err="1" smtClean="0"/>
              <a:t>výšeuvedeno</a:t>
            </a:r>
            <a:endParaRPr lang="cs-CZ" dirty="0" smtClean="0"/>
          </a:p>
          <a:p>
            <a:r>
              <a:rPr lang="cs-CZ" dirty="0" smtClean="0"/>
              <a:t>Úspěšnost je podmíněna přípravnými pracemi (odstranění vůlí, kontrola kol a tlumičů, zátěž vozidla, rovinnost kontrolní plochy</a:t>
            </a:r>
          </a:p>
          <a:p>
            <a:r>
              <a:rPr lang="cs-CZ" dirty="0" smtClean="0"/>
              <a:t>Kromě přední nápravy se kontroluje i zadní</a:t>
            </a:r>
          </a:p>
          <a:p>
            <a:r>
              <a:rPr lang="cs-CZ" dirty="0" smtClean="0"/>
              <a:t>Pro kontrolu se používají zařízení: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mechanická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optická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- elektronická</a:t>
            </a:r>
          </a:p>
          <a:p>
            <a:r>
              <a:rPr lang="cs-CZ" dirty="0" smtClean="0"/>
              <a:t>Jejich přesnost roste v tomto pořadí</a:t>
            </a:r>
          </a:p>
          <a:p>
            <a:r>
              <a:rPr lang="cs-CZ" dirty="0" smtClean="0"/>
              <a:t>Nároky na přesnost měření jsou úměrné rychlosti vozidla</a:t>
            </a:r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13737-8506-438E-ABC0-0BE7E06DCCA6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Seřizování geometrie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23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45720" indent="0">
              <a:buNone/>
            </a:pPr>
            <a:r>
              <a:rPr lang="cs-CZ" dirty="0"/>
              <a:t>PILÁRIK, Milan. </a:t>
            </a:r>
            <a:r>
              <a:rPr lang="cs-CZ" i="1" dirty="0"/>
              <a:t>Automobily I</a:t>
            </a:r>
            <a:r>
              <a:rPr lang="cs-CZ" dirty="0"/>
              <a:t>. Praha: Informatorium, 2000, ISBN 80 - 86073 - 64 - 5.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POŠTA, Josef a kol. </a:t>
            </a:r>
            <a:r>
              <a:rPr lang="cs-CZ" i="1" dirty="0"/>
              <a:t>Opravárenství a diagnostika</a:t>
            </a:r>
            <a:r>
              <a:rPr lang="cs-CZ" dirty="0"/>
              <a:t>. Praha: Informatorium, 2002, ISBN 80-86073-88-2.</a:t>
            </a:r>
          </a:p>
          <a:p>
            <a:pPr marL="45720" indent="0">
              <a:buNone/>
            </a:pPr>
            <a:r>
              <a:rPr lang="cs-CZ" dirty="0"/>
              <a:t>MOTEJL, Vladimír; HOŘEJŠ, Karel a kol. </a:t>
            </a:r>
            <a:r>
              <a:rPr lang="cs-CZ" i="1" dirty="0"/>
              <a:t>Učebnice pro řidiče a opraváře automobilů</a:t>
            </a:r>
            <a:r>
              <a:rPr lang="cs-CZ" dirty="0"/>
              <a:t>. Brno: </a:t>
            </a:r>
            <a:r>
              <a:rPr lang="cs-CZ" dirty="0" err="1"/>
              <a:t>Littera</a:t>
            </a:r>
            <a:r>
              <a:rPr lang="cs-CZ" dirty="0"/>
              <a:t>, 1998, ISBN 80 - 85763 - 00 - 1. </a:t>
            </a:r>
          </a:p>
          <a:p>
            <a:pPr marL="45720" indent="0">
              <a:buNone/>
            </a:pPr>
            <a:r>
              <a:rPr lang="cs-CZ" dirty="0"/>
              <a:t>GSCHEIDLE, Rolf a kol. </a:t>
            </a:r>
            <a:r>
              <a:rPr lang="cs-CZ" i="1" dirty="0"/>
              <a:t>Příručka pro automechanika</a:t>
            </a:r>
            <a:r>
              <a:rPr lang="cs-CZ" dirty="0"/>
              <a:t>. Praha: Europa - Sobotáles, 2007, ISBN 978 - 80 - 86706 - 17 - 7. </a:t>
            </a:r>
          </a:p>
          <a:p>
            <a:pPr marL="45720" indent="0">
              <a:buNone/>
            </a:pPr>
            <a:r>
              <a:rPr lang="cs-CZ" dirty="0"/>
              <a:t>Časopisy </a:t>
            </a:r>
            <a:r>
              <a:rPr lang="cs-CZ" i="1" dirty="0" err="1" smtClean="0"/>
              <a:t>Autoexpert</a:t>
            </a:r>
            <a:r>
              <a:rPr lang="cs-CZ" smtClean="0"/>
              <a:t> ročníky </a:t>
            </a:r>
            <a:r>
              <a:rPr lang="cs-CZ" dirty="0"/>
              <a:t>1997 - 2012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FF424-F111-43CB-9C75-D52325012943}" type="datetime1">
              <a:rPr lang="en-US" smtClean="0"/>
              <a:pPr/>
              <a:t>8/28/2012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6C9C-DC18-4195-8FD5-A50AA931D41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6859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378</TotalTime>
  <Words>415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Grid</vt:lpstr>
      <vt:lpstr>Snímek aplikace Microsoft PowerPoint</vt:lpstr>
      <vt:lpstr>Prezentace aplikace PowerPoint</vt:lpstr>
      <vt:lpstr>Geometrie řízení   </vt:lpstr>
      <vt:lpstr>Úvod</vt:lpstr>
      <vt:lpstr>Základní prvky geometrie</vt:lpstr>
      <vt:lpstr>Záklon čepu (rejdové osy)</vt:lpstr>
      <vt:lpstr>Příklon rejdové osy</vt:lpstr>
      <vt:lpstr>Úhly rejdu</vt:lpstr>
      <vt:lpstr>Odklon kola</vt:lpstr>
      <vt:lpstr>sbíhavost</vt:lpstr>
      <vt:lpstr>Seřizování geometrie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 podvozku</dc:title>
  <dc:creator>Jiří Skácelík</dc:creator>
  <cp:lastModifiedBy>Jiří Skácelík</cp:lastModifiedBy>
  <cp:revision>38</cp:revision>
  <dcterms:created xsi:type="dcterms:W3CDTF">2012-05-05T06:43:18Z</dcterms:created>
  <dcterms:modified xsi:type="dcterms:W3CDTF">2012-08-28T16:20:26Z</dcterms:modified>
</cp:coreProperties>
</file>