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7" r:id="rId8"/>
    <p:sldId id="261" r:id="rId9"/>
    <p:sldId id="262" r:id="rId10"/>
    <p:sldId id="263" r:id="rId11"/>
    <p:sldId id="268" r:id="rId12"/>
    <p:sldId id="270" r:id="rId13"/>
    <p:sldId id="269" r:id="rId14"/>
    <p:sldId id="265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1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10400" y="2052960"/>
            <a:ext cx="1981200" cy="1828800"/>
          </a:xfrm>
        </p:spPr>
        <p:txBody>
          <a:bodyPr anchor="ctr">
            <a:normAutofit/>
          </a:bodyPr>
          <a:lstStyle>
            <a:lvl1pPr marL="0" indent="0" algn="l">
              <a:buNone/>
              <a:defRPr sz="19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34D8DEE8-7A87-4E01-8ADE-4C49CDD43F74}" type="datetime1">
              <a:rPr lang="en-US" smtClean="0"/>
              <a:pPr/>
              <a:t>8/30/2012</a:t>
            </a:fld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algn="r"/>
            <a:fld id="{F7886C9C-DC18-4195-8FD5-A50AA931D419}" type="slidenum">
              <a:rPr lang="en-US" smtClean="0"/>
              <a:pPr algn="r"/>
              <a:t>‹#›</a:t>
            </a:fld>
            <a:endParaRPr lang="en-US" dirty="0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457200" y="2052960"/>
            <a:ext cx="6324600" cy="182880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FF424-F111-43CB-9C75-D52325012943}" type="datetime1">
              <a:rPr lang="en-US" smtClean="0"/>
              <a:pPr/>
              <a:t>8/30/2012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86C9C-DC18-4195-8FD5-A50AA931D41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62799" y="2892277"/>
            <a:ext cx="1600201" cy="1645920"/>
          </a:xfrm>
        </p:spPr>
        <p:txBody>
          <a:bodyPr anchor="ctr"/>
          <a:lstStyle>
            <a:lvl1pPr marL="0" indent="0">
              <a:buNone/>
              <a:defRPr sz="2000">
                <a:solidFill>
                  <a:schemeClr val="bg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74A8BBF0-342D-409A-9C0A-B1B451E92883}" type="datetime1">
              <a:rPr lang="en-US" smtClean="0"/>
              <a:pPr/>
              <a:t>8/30/2012</a:t>
            </a:fld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algn="r"/>
            <a:fld id="{F7886C9C-DC18-4195-8FD5-A50AA931D419}" type="slidenum">
              <a:rPr lang="en-US" smtClean="0"/>
              <a:pPr algn="r"/>
              <a:t>‹#›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81000" y="2892277"/>
            <a:ext cx="6324600" cy="164592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DA190-4BDC-4D39-B5BB-A14B3E8B1B3D}" type="datetime1">
              <a:rPr lang="en-US" smtClean="0"/>
              <a:pPr/>
              <a:t>8/30/2012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86C9C-DC18-4195-8FD5-A50AA931D41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22438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399"/>
            <a:ext cx="4040188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399"/>
            <a:ext cx="4041775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D52F2-9B11-4FC0-9217-7D20B3AC9849}" type="datetime1">
              <a:rPr lang="en-US" smtClean="0"/>
              <a:pPr/>
              <a:t>8/30/2012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86C9C-DC18-4195-8FD5-A50AA931D41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13737-8506-438E-ABC0-0BE7E06DCCA6}" type="datetime1">
              <a:rPr lang="en-US" smtClean="0"/>
              <a:pPr/>
              <a:t>8/30/2012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86C9C-DC18-4195-8FD5-A50AA931D41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52400" y="150919"/>
            <a:ext cx="8831802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D58AA-1C84-40C9-BFEE-631CCB17636C}" type="datetime1">
              <a:rPr lang="en-US" smtClean="0"/>
              <a:pPr/>
              <a:t>8/30/2012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86C9C-DC18-4195-8FD5-A50AA931D41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152400" y="152400"/>
            <a:ext cx="6705600" cy="65532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304800"/>
            <a:ext cx="5867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59752" y="2130552"/>
            <a:ext cx="1673352" cy="2816352"/>
          </a:xfrm>
        </p:spPr>
        <p:txBody>
          <a:bodyPr tIns="0"/>
          <a:lstStyle>
            <a:lvl1pPr marL="0" indent="0"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542C1-4E96-413B-B72E-6C4B39D85C9D}" type="datetime1">
              <a:rPr lang="en-US" smtClean="0"/>
              <a:pPr/>
              <a:t>8/30/2012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noFill/>
          </a:ln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F7886C9C-DC18-4195-8FD5-A50AA931D41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7159752" y="457200"/>
            <a:ext cx="1675660" cy="1673352"/>
          </a:xfrm>
        </p:spPr>
        <p:txBody>
          <a:bodyPr anchor="b"/>
          <a:lstStyle>
            <a:lvl1pPr algn="l">
              <a:defRPr sz="20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" y="152400"/>
            <a:ext cx="6705600" cy="6553200"/>
          </a:xfrm>
        </p:spPr>
        <p:txBody>
          <a:bodyPr anchor="ctr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62800" y="2133600"/>
            <a:ext cx="1676400" cy="2971800"/>
          </a:xfrm>
        </p:spPr>
        <p:txBody>
          <a:bodyPr tIns="0"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542AA2-D442-471A-9D69-80392E1E581D}" type="datetime1">
              <a:rPr lang="en-US" smtClean="0"/>
              <a:pPr/>
              <a:t>8/30/2012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86C9C-DC18-4195-8FD5-A50AA931D41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162800" y="460248"/>
            <a:ext cx="1676400" cy="1673352"/>
          </a:xfrm>
        </p:spPr>
        <p:txBody>
          <a:bodyPr anchor="b"/>
          <a:lstStyle>
            <a:lvl1pPr algn="l">
              <a:defRPr sz="2000" spc="150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8F9461-E3EB-40CD-B93F-E5CBBBD8E0BA}" type="datetimeFigureOut">
              <a:rPr lang="en-US" smtClean="0"/>
              <a:pPr/>
              <a:t>8/30/2012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A7543-9AAE-4E9F-B28C-4FCCFD07D4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52400" y="147319"/>
            <a:ext cx="6705600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47319"/>
            <a:ext cx="1956046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62800" y="274638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78FA3-38AD-400D-A4D2-18E8EF129E5F}" type="datetime1">
              <a:rPr lang="en-US" smtClean="0"/>
              <a:pPr/>
              <a:t>8/30/2012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F7886C9C-DC18-4195-8FD5-A50AA931D41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52400" y="1634971"/>
            <a:ext cx="8831802" cy="5045476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399" y="152400"/>
            <a:ext cx="8814047" cy="13464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81000" y="355847"/>
            <a:ext cx="8381260" cy="105439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0999" y="1719071"/>
            <a:ext cx="8407893" cy="44074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70888" y="6356350"/>
            <a:ext cx="21336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fld id="{EC43563C-D9B3-4432-B336-144C997D6215}" type="datetime1">
              <a:rPr lang="en-US" smtClean="0"/>
              <a:pPr/>
              <a:t>8/30/2012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48000" y="6356350"/>
            <a:ext cx="33528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34680" y="6355080"/>
            <a:ext cx="582966" cy="274320"/>
          </a:xfrm>
          <a:prstGeom prst="rect">
            <a:avLst/>
          </a:prstGeom>
          <a:ln w="19050">
            <a:noFill/>
          </a:ln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pPr algn="r"/>
            <a:fld id="{F7886C9C-DC18-4195-8FD5-A50AA931D419}" type="slidenum">
              <a:rPr lang="en-US" smtClean="0"/>
              <a:pPr algn="r"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  <p:hf hdr="0"/>
  <p:txStyles>
    <p:titleStyle>
      <a:lvl1pPr algn="ctr" defTabSz="914400" rtl="0" eaLnBrk="1" latinLnBrk="0" hangingPunct="1">
        <a:spcBef>
          <a:spcPct val="0"/>
        </a:spcBef>
        <a:buNone/>
        <a:defRPr sz="3200" kern="1200" cap="all" spc="200" baseline="0">
          <a:ln>
            <a:noFill/>
          </a:ln>
          <a:solidFill>
            <a:schemeClr val="bg1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spcBef>
          <a:spcPct val="20000"/>
        </a:spcBef>
        <a:buClr>
          <a:schemeClr val="accent1"/>
        </a:buClr>
        <a:buFont typeface="Wingdings 2" pitchFamily="18" charset="2"/>
        <a:buChar char=""/>
        <a:defRPr sz="2000" kern="1200" spc="150" baseline="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800" kern="1200" spc="100" baseline="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600" kern="1200" spc="100" baseline="0">
          <a:solidFill>
            <a:schemeClr val="tx2"/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buClr>
          <a:schemeClr val="accent4"/>
        </a:buClr>
        <a:buFont typeface="Wingdings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spcBef>
          <a:spcPct val="20000"/>
        </a:spcBef>
        <a:buClr>
          <a:schemeClr val="accent6"/>
        </a:buClr>
        <a:buFont typeface="Wingdings" pitchFamily="2" charset="2"/>
        <a:buChar char="§"/>
        <a:defRPr sz="1300" kern="1200" spc="100" baseline="0">
          <a:solidFill>
            <a:schemeClr val="tx2"/>
          </a:solidFill>
          <a:latin typeface="+mn-lt"/>
          <a:ea typeface="+mn-ea"/>
          <a:cs typeface="+mn-cs"/>
        </a:defRPr>
      </a:lvl5pPr>
      <a:lvl6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182880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5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FF424-F111-43CB-9C75-D52325012943}" type="datetime1">
              <a:rPr lang="en-US" smtClean="0"/>
              <a:pPr/>
              <a:t>8/30/2012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86C9C-DC18-4195-8FD5-A50AA931D419}" type="slidenum">
              <a:rPr lang="en-US" smtClean="0"/>
              <a:pPr/>
              <a:t>1</a:t>
            </a:fld>
            <a:endParaRPr lang="en-US"/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0821012"/>
              </p:ext>
            </p:extLst>
          </p:nvPr>
        </p:nvGraphicFramePr>
        <p:xfrm>
          <a:off x="-20092" y="-9872"/>
          <a:ext cx="9036496" cy="677737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6" name="Snímek" r:id="rId3" imgW="813768" imgH="610945" progId="PowerPoint.Slide.8">
                  <p:embed/>
                </p:oleObj>
              </mc:Choice>
              <mc:Fallback>
                <p:oleObj name="Snímek" r:id="rId3" imgW="813768" imgH="610945" progId="PowerPoint.Slide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-20092" y="-9872"/>
                        <a:ext cx="9036496" cy="677737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358060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8DEE8-7A87-4E01-8ADE-4C49CDD43F74}" type="datetime1">
              <a:rPr lang="en-US" smtClean="0"/>
              <a:pPr/>
              <a:t>8/30/2012</a:t>
            </a:fld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algn="r"/>
            <a:fld id="{F7886C9C-DC18-4195-8FD5-A50AA931D419}" type="slidenum">
              <a:rPr lang="en-US" smtClean="0"/>
              <a:pPr algn="r"/>
              <a:t>2</a:t>
            </a:fld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Údržby a opravy</a:t>
            </a:r>
            <a:br>
              <a:rPr lang="cs-CZ" dirty="0" smtClean="0"/>
            </a:br>
            <a:r>
              <a:rPr lang="cs-CZ" dirty="0" smtClean="0"/>
              <a:t>kol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4338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Kola jsou posledním článkem přenosu hnací síly vozidla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Jejich účelem je: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- přenos sil z automobilu na vozovku a naopak (hnací, brzdné, 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 odstředivé) a přenos hmotnosti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- změna </a:t>
            </a:r>
            <a:r>
              <a:rPr lang="cs-CZ" smtClean="0"/>
              <a:t>směru jízdy</a:t>
            </a:r>
            <a:endParaRPr lang="cs-CZ" dirty="0" smtClean="0"/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- podílí se na odpružení vozidla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FF424-F111-43CB-9C75-D52325012943}" type="datetime1">
              <a:rPr lang="en-US" smtClean="0"/>
              <a:pPr/>
              <a:t>8/30/2012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86C9C-DC18-4195-8FD5-A50AA931D419}" type="slidenum">
              <a:rPr lang="en-US" smtClean="0"/>
              <a:pPr/>
              <a:t>3</a:t>
            </a:fld>
            <a:endParaRPr lang="en-US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úvod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5672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endParaRPr lang="cs-CZ" dirty="0" smtClean="0"/>
          </a:p>
          <a:p>
            <a:r>
              <a:rPr lang="cs-CZ" dirty="0" smtClean="0"/>
              <a:t>Poškození  disků kol.</a:t>
            </a:r>
          </a:p>
          <a:p>
            <a:pPr marL="45720" indent="0">
              <a:buNone/>
            </a:pPr>
            <a:endParaRPr lang="cs-CZ" dirty="0" smtClean="0"/>
          </a:p>
          <a:p>
            <a:r>
              <a:rPr lang="cs-CZ" dirty="0" smtClean="0"/>
              <a:t>Poškození pneumatik.</a:t>
            </a:r>
          </a:p>
          <a:p>
            <a:pPr marL="45720" indent="0">
              <a:buNone/>
            </a:pPr>
            <a:endParaRPr lang="cs-CZ" dirty="0" smtClean="0"/>
          </a:p>
          <a:p>
            <a:r>
              <a:rPr lang="cs-CZ" dirty="0" err="1" smtClean="0"/>
              <a:t>Házivost</a:t>
            </a:r>
            <a:r>
              <a:rPr lang="cs-CZ" dirty="0" smtClean="0"/>
              <a:t> kol a pneumatik. </a:t>
            </a:r>
          </a:p>
          <a:p>
            <a:pPr marL="45720" indent="0">
              <a:buNone/>
            </a:pPr>
            <a:endParaRPr lang="cs-CZ" dirty="0" smtClean="0"/>
          </a:p>
          <a:p>
            <a:r>
              <a:rPr lang="cs-CZ" dirty="0" smtClean="0"/>
              <a:t>Nevyváženost kol a pneumatik.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dirty="0" smtClean="0"/>
              <a:t>   Tyto závady zhoršují ovladatelnost vozidla a kontrolují se </a:t>
            </a:r>
          </a:p>
          <a:p>
            <a:pPr marL="45720" indent="0">
              <a:buNone/>
            </a:pPr>
            <a:r>
              <a:rPr lang="cs-CZ" dirty="0" smtClean="0"/>
              <a:t>   u STK.</a:t>
            </a:r>
          </a:p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FF424-F111-43CB-9C75-D52325012943}" type="datetime1">
              <a:rPr lang="en-US" smtClean="0"/>
              <a:pPr/>
              <a:t>8/30/2012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86C9C-DC18-4195-8FD5-A50AA931D419}" type="slidenum">
              <a:rPr lang="en-US" smtClean="0"/>
              <a:pPr/>
              <a:t>4</a:t>
            </a:fld>
            <a:endParaRPr lang="en-US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závady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2048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Druh, provedení a rozměr musí odpovídat technickému průkazu (jinak se zásadně mění jízdní vlastnosti vozidla</a:t>
            </a:r>
            <a:r>
              <a:rPr lang="cs-CZ" dirty="0" smtClean="0"/>
              <a:t>)</a:t>
            </a:r>
            <a:endParaRPr lang="cs-CZ" dirty="0" smtClean="0"/>
          </a:p>
          <a:p>
            <a:r>
              <a:rPr lang="cs-CZ" dirty="0" smtClean="0"/>
              <a:t>Deformace</a:t>
            </a:r>
            <a:endParaRPr lang="cs-CZ" dirty="0"/>
          </a:p>
          <a:p>
            <a:r>
              <a:rPr lang="cs-CZ" dirty="0" smtClean="0"/>
              <a:t>Praskliny</a:t>
            </a:r>
            <a:endParaRPr lang="cs-CZ" dirty="0" smtClean="0"/>
          </a:p>
          <a:p>
            <a:r>
              <a:rPr lang="cs-CZ" dirty="0" smtClean="0"/>
              <a:t>Poškozené upevňovací a středicí otvory a </a:t>
            </a:r>
            <a:r>
              <a:rPr lang="cs-CZ" dirty="0" smtClean="0"/>
              <a:t>šrouby</a:t>
            </a:r>
            <a:endParaRPr lang="cs-CZ" dirty="0" smtClean="0"/>
          </a:p>
          <a:p>
            <a:r>
              <a:rPr lang="cs-CZ" dirty="0" smtClean="0"/>
              <a:t>Nadměrná koroze (zejména dosedacích ploch </a:t>
            </a:r>
            <a:r>
              <a:rPr lang="cs-CZ" dirty="0" err="1" smtClean="0"/>
              <a:t>pneu</a:t>
            </a:r>
            <a:r>
              <a:rPr lang="cs-CZ" dirty="0" smtClean="0"/>
              <a:t>)</a:t>
            </a:r>
            <a:endParaRPr lang="cs-CZ" dirty="0" smtClean="0"/>
          </a:p>
          <a:p>
            <a:r>
              <a:rPr lang="cs-CZ" dirty="0" smtClean="0"/>
              <a:t>Uvolněné, prasklé a chybějící dráty kol </a:t>
            </a:r>
            <a:r>
              <a:rPr lang="cs-CZ" dirty="0" smtClean="0"/>
              <a:t>motocyklů</a:t>
            </a:r>
            <a:endParaRPr lang="cs-CZ" dirty="0" smtClean="0"/>
          </a:p>
          <a:p>
            <a:pPr marL="45720" indent="0">
              <a:buNone/>
            </a:pPr>
            <a:r>
              <a:rPr lang="cs-CZ" dirty="0" smtClean="0"/>
              <a:t>   </a:t>
            </a:r>
            <a:endParaRPr lang="cs-CZ" dirty="0"/>
          </a:p>
          <a:p>
            <a:pPr marL="45720" indent="0">
              <a:buNone/>
            </a:pPr>
            <a:r>
              <a:rPr lang="cs-CZ" dirty="0" smtClean="0"/>
              <a:t>   Poškozené disky měníme za </a:t>
            </a:r>
            <a:r>
              <a:rPr lang="cs-CZ" dirty="0" smtClean="0"/>
              <a:t>nové 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FF424-F111-43CB-9C75-D52325012943}" type="datetime1">
              <a:rPr lang="en-US" smtClean="0"/>
              <a:pPr/>
              <a:t>8/30/2012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86C9C-DC18-4195-8FD5-A50AA931D419}" type="slidenum">
              <a:rPr lang="en-US" smtClean="0"/>
              <a:pPr/>
              <a:t>5</a:t>
            </a:fld>
            <a:endParaRPr lang="en-US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Disky kol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260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Běžnou závadou je ztráta tlaku. Možné příčiny: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- netěsný ventil (kontrola, výměna)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- únik tlaku u bezdušové pneumatiky kolem patek (deformace 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 ráfku – výměna, koroze okraje – vybroušení, nátěr)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- defekt (při rychlé jízdě nebezpečný, výměna rezervní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 pneumatikou)</a:t>
            </a:r>
          </a:p>
          <a:p>
            <a:r>
              <a:rPr lang="cs-CZ" dirty="0" smtClean="0"/>
              <a:t>Další závady viz prezentace „Nejčastější příčiny poškození pneumatik“</a:t>
            </a:r>
          </a:p>
          <a:p>
            <a:r>
              <a:rPr lang="cs-CZ" dirty="0" smtClean="0"/>
              <a:t>Zásady demontáže a montáže po defektu: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- před zvednutím nápravy šrouby povolit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- konečné dotažení po spuštění nápravy (do kříže, opakovaně)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- dbát na bezpečnost (zajištění klíny, brzdou, převodem;   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 varovná světla, reflexní vesta)</a:t>
            </a: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FF424-F111-43CB-9C75-D52325012943}" type="datetime1">
              <a:rPr lang="en-US" smtClean="0"/>
              <a:pPr/>
              <a:t>8/30/2012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86C9C-DC18-4195-8FD5-A50AA931D419}" type="slidenum">
              <a:rPr lang="en-US" smtClean="0"/>
              <a:pPr/>
              <a:t>6</a:t>
            </a:fld>
            <a:endParaRPr lang="en-US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pneumatiky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2394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Lepení </a:t>
            </a:r>
            <a:r>
              <a:rPr lang="cs-CZ" dirty="0" err="1" smtClean="0"/>
              <a:t>průpichů</a:t>
            </a:r>
            <a:r>
              <a:rPr lang="cs-CZ" dirty="0" smtClean="0"/>
              <a:t>  duše nebo </a:t>
            </a:r>
            <a:r>
              <a:rPr lang="cs-CZ" dirty="0" err="1" smtClean="0"/>
              <a:t>pneu</a:t>
            </a:r>
            <a:r>
              <a:rPr lang="cs-CZ" dirty="0" smtClean="0"/>
              <a:t> (záplatou, vložkou</a:t>
            </a:r>
            <a:r>
              <a:rPr lang="cs-CZ" dirty="0" smtClean="0"/>
              <a:t>)</a:t>
            </a:r>
            <a:endParaRPr lang="cs-CZ" dirty="0" smtClean="0"/>
          </a:p>
          <a:p>
            <a:r>
              <a:rPr lang="cs-CZ" dirty="0" smtClean="0"/>
              <a:t>Protektorování kol (náhrada opotřebeného běhounu, za studena nebo za tepla)</a:t>
            </a:r>
          </a:p>
          <a:p>
            <a:r>
              <a:rPr lang="cs-CZ" dirty="0" smtClean="0"/>
              <a:t>Dodatečné prohlubování drážek dezénu (prodloužení životnosti 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err="1" smtClean="0"/>
              <a:t>pneu</a:t>
            </a:r>
            <a:r>
              <a:rPr lang="cs-CZ" dirty="0" smtClean="0"/>
              <a:t> nákladních automobilů s označením </a:t>
            </a:r>
            <a:r>
              <a:rPr lang="cs-CZ" dirty="0" err="1" smtClean="0"/>
              <a:t>Regroovable</a:t>
            </a:r>
            <a:r>
              <a:rPr lang="cs-CZ" dirty="0" smtClean="0"/>
              <a:t>  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elektricky žhaveným nástrojem)</a:t>
            </a:r>
          </a:p>
          <a:p>
            <a:r>
              <a:rPr lang="cs-CZ" dirty="0"/>
              <a:t>Vyvažování kol (na vyvažovačce, přidává se závaží pro vyrovnání hmotnosti naražením, </a:t>
            </a:r>
            <a:r>
              <a:rPr lang="cs-CZ" dirty="0" smtClean="0"/>
              <a:t>nalepením). Vyvažování je poslední z těchto činností před montáží kola.</a:t>
            </a:r>
          </a:p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FF424-F111-43CB-9C75-D52325012943}" type="datetime1">
              <a:rPr lang="en-US" smtClean="0"/>
              <a:pPr/>
              <a:t>8/30/2012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86C9C-DC18-4195-8FD5-A50AA931D419}" type="slidenum">
              <a:rPr lang="en-US" smtClean="0"/>
              <a:pPr/>
              <a:t>7</a:t>
            </a:fld>
            <a:endParaRPr lang="en-US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pneumatiky</a:t>
            </a:r>
          </a:p>
        </p:txBody>
      </p:sp>
    </p:spTree>
    <p:extLst>
      <p:ext uri="{BB962C8B-B14F-4D97-AF65-F5344CB8AC3E}">
        <p14:creationId xmlns:p14="http://schemas.microsoft.com/office/powerpoint/2010/main" val="3900278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endParaRPr lang="cs-CZ" dirty="0" smtClean="0"/>
          </a:p>
          <a:p>
            <a:r>
              <a:rPr lang="cs-CZ" dirty="0" smtClean="0"/>
              <a:t>Týká se disku i pneumatiky</a:t>
            </a:r>
          </a:p>
          <a:p>
            <a:r>
              <a:rPr lang="cs-CZ" dirty="0" smtClean="0"/>
              <a:t>Je to odchylka od ideálního geometrického tvaru (deformace)</a:t>
            </a:r>
          </a:p>
          <a:p>
            <a:r>
              <a:rPr lang="cs-CZ" dirty="0" smtClean="0"/>
              <a:t>Vznikne při výrobě nebo v provozu (nárazem, demontáží)</a:t>
            </a:r>
          </a:p>
          <a:p>
            <a:r>
              <a:rPr lang="cs-CZ" dirty="0" smtClean="0"/>
              <a:t>Podrobnosti viz prezentace „</a:t>
            </a:r>
            <a:r>
              <a:rPr lang="cs-CZ" dirty="0" err="1" smtClean="0"/>
              <a:t>Házivost</a:t>
            </a:r>
            <a:r>
              <a:rPr lang="cs-CZ" dirty="0" smtClean="0"/>
              <a:t> kol“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FF424-F111-43CB-9C75-D52325012943}" type="datetime1">
              <a:rPr lang="en-US" smtClean="0"/>
              <a:pPr/>
              <a:t>8/30/2012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86C9C-DC18-4195-8FD5-A50AA931D419}" type="slidenum">
              <a:rPr lang="en-US" smtClean="0"/>
              <a:pPr/>
              <a:t>8</a:t>
            </a:fld>
            <a:endParaRPr lang="en-US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Házivost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0391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endParaRPr lang="cs-CZ" dirty="0" smtClean="0"/>
          </a:p>
          <a:p>
            <a:r>
              <a:rPr lang="cs-CZ" dirty="0" smtClean="0"/>
              <a:t>Týká se celého </a:t>
            </a:r>
            <a:r>
              <a:rPr lang="cs-CZ" dirty="0" smtClean="0"/>
              <a:t>kola</a:t>
            </a:r>
            <a:endParaRPr lang="cs-CZ" dirty="0" smtClean="0"/>
          </a:p>
          <a:p>
            <a:r>
              <a:rPr lang="cs-CZ" dirty="0" smtClean="0"/>
              <a:t>Je to odchylka od ideálního rovnoměrného rozložení hmotnosti</a:t>
            </a:r>
          </a:p>
          <a:p>
            <a:r>
              <a:rPr lang="cs-CZ" dirty="0"/>
              <a:t>Vznikne při výrobě nebo v </a:t>
            </a:r>
            <a:r>
              <a:rPr lang="cs-CZ" dirty="0" smtClean="0"/>
              <a:t>provozu.</a:t>
            </a:r>
          </a:p>
          <a:p>
            <a:r>
              <a:rPr lang="cs-CZ" dirty="0"/>
              <a:t>Podrobnosti viz prezentace </a:t>
            </a:r>
            <a:r>
              <a:rPr lang="cs-CZ" dirty="0" smtClean="0"/>
              <a:t>„Nevyváženost kol“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FF424-F111-43CB-9C75-D52325012943}" type="datetime1">
              <a:rPr lang="en-US" smtClean="0"/>
              <a:pPr/>
              <a:t>8/30/2012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86C9C-DC18-4195-8FD5-A50AA931D419}" type="slidenum">
              <a:rPr lang="en-US" smtClean="0"/>
              <a:pPr/>
              <a:t>9</a:t>
            </a:fld>
            <a:endParaRPr lang="en-US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Nevyváženost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7366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Kontrola druhu a rozměru </a:t>
            </a:r>
            <a:r>
              <a:rPr lang="cs-CZ" dirty="0" err="1" smtClean="0"/>
              <a:t>pneu</a:t>
            </a:r>
            <a:r>
              <a:rPr lang="cs-CZ" dirty="0" smtClean="0"/>
              <a:t> na </a:t>
            </a:r>
            <a:r>
              <a:rPr lang="cs-CZ" dirty="0" smtClean="0"/>
              <a:t>vozidle</a:t>
            </a:r>
            <a:endParaRPr lang="cs-CZ" dirty="0" smtClean="0"/>
          </a:p>
          <a:p>
            <a:r>
              <a:rPr lang="cs-CZ" dirty="0" smtClean="0"/>
              <a:t>Kontrola dotažení </a:t>
            </a:r>
            <a:r>
              <a:rPr lang="cs-CZ" dirty="0" smtClean="0"/>
              <a:t>šroubů</a:t>
            </a:r>
            <a:endParaRPr lang="cs-CZ" dirty="0"/>
          </a:p>
          <a:p>
            <a:r>
              <a:rPr lang="cs-CZ" dirty="0" smtClean="0"/>
              <a:t>Kontrola </a:t>
            </a:r>
            <a:r>
              <a:rPr lang="cs-CZ" dirty="0" smtClean="0"/>
              <a:t>tlaku</a:t>
            </a:r>
            <a:endParaRPr lang="cs-CZ" dirty="0" smtClean="0"/>
          </a:p>
          <a:p>
            <a:r>
              <a:rPr lang="cs-CZ" dirty="0" smtClean="0"/>
              <a:t>Kontrola hloubky </a:t>
            </a:r>
            <a:r>
              <a:rPr lang="cs-CZ" dirty="0" smtClean="0"/>
              <a:t>dezénu</a:t>
            </a:r>
            <a:endParaRPr lang="cs-CZ" dirty="0" smtClean="0"/>
          </a:p>
          <a:p>
            <a:r>
              <a:rPr lang="cs-CZ" dirty="0" smtClean="0"/>
              <a:t>Kontrola </a:t>
            </a:r>
            <a:r>
              <a:rPr lang="cs-CZ" dirty="0" smtClean="0"/>
              <a:t>vyváženosti</a:t>
            </a:r>
            <a:endParaRPr lang="cs-CZ" dirty="0" smtClean="0"/>
          </a:p>
          <a:p>
            <a:r>
              <a:rPr lang="cs-CZ" dirty="0" smtClean="0"/>
              <a:t>Kontrola cizích předmětů v dezénu, kamenů v </a:t>
            </a:r>
            <a:r>
              <a:rPr lang="cs-CZ" dirty="0" err="1" smtClean="0"/>
              <a:t>dvojmontáži</a:t>
            </a:r>
            <a:endParaRPr lang="cs-CZ" dirty="0" smtClean="0"/>
          </a:p>
          <a:p>
            <a:r>
              <a:rPr lang="cs-CZ" dirty="0" smtClean="0"/>
              <a:t>Kontrola hlučnosti  a teploty při </a:t>
            </a:r>
            <a:r>
              <a:rPr lang="cs-CZ" dirty="0" smtClean="0"/>
              <a:t>jízdě</a:t>
            </a:r>
            <a:endParaRPr lang="cs-CZ" dirty="0" smtClean="0"/>
          </a:p>
          <a:p>
            <a:r>
              <a:rPr lang="cs-CZ" dirty="0" smtClean="0"/>
              <a:t>Kontrola neporušenosti </a:t>
            </a:r>
            <a:r>
              <a:rPr lang="cs-CZ" dirty="0" smtClean="0"/>
              <a:t>pneumatiky</a:t>
            </a:r>
            <a:endParaRPr lang="cs-CZ" dirty="0" smtClean="0"/>
          </a:p>
          <a:p>
            <a:r>
              <a:rPr lang="cs-CZ" dirty="0"/>
              <a:t>Prořezávání </a:t>
            </a:r>
            <a:r>
              <a:rPr lang="cs-CZ" dirty="0" smtClean="0"/>
              <a:t>vzorku</a:t>
            </a:r>
            <a:endParaRPr lang="cs-CZ" dirty="0" smtClean="0"/>
          </a:p>
          <a:p>
            <a:r>
              <a:rPr lang="cs-CZ" dirty="0" smtClean="0"/>
              <a:t>Odstavení vozidla – odlehčení </a:t>
            </a:r>
            <a:r>
              <a:rPr lang="cs-CZ" dirty="0" err="1" smtClean="0"/>
              <a:t>pneu</a:t>
            </a:r>
            <a:r>
              <a:rPr lang="cs-CZ" dirty="0" smtClean="0"/>
              <a:t>, snížení </a:t>
            </a:r>
            <a:r>
              <a:rPr lang="cs-CZ" dirty="0" smtClean="0"/>
              <a:t>tlaku</a:t>
            </a:r>
            <a:endParaRPr lang="cs-CZ" dirty="0" smtClean="0"/>
          </a:p>
          <a:p>
            <a:r>
              <a:rPr lang="cs-CZ" dirty="0" smtClean="0"/>
              <a:t>Skladování </a:t>
            </a:r>
            <a:r>
              <a:rPr lang="cs-CZ" dirty="0" err="1" smtClean="0"/>
              <a:t>pneu</a:t>
            </a:r>
            <a:endParaRPr lang="cs-CZ" dirty="0" smtClean="0"/>
          </a:p>
          <a:p>
            <a:pPr marL="45720" indent="0">
              <a:buNone/>
            </a:pPr>
            <a:endParaRPr lang="cs-CZ" dirty="0" smtClean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FF424-F111-43CB-9C75-D52325012943}" type="datetime1">
              <a:rPr lang="en-US" smtClean="0"/>
              <a:pPr/>
              <a:t>8/30/2012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86C9C-DC18-4195-8FD5-A50AA931D419}" type="slidenum">
              <a:rPr lang="en-US" smtClean="0"/>
              <a:pPr/>
              <a:t>10</a:t>
            </a:fld>
            <a:endParaRPr lang="en-US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Údržby a provoz kol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4475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420888"/>
            <a:ext cx="4038600" cy="3028950"/>
          </a:xfrm>
        </p:spPr>
      </p:pic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4716016" y="1916832"/>
            <a:ext cx="4038600" cy="4407408"/>
          </a:xfrm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dirty="0" smtClean="0"/>
              <a:t>Stroje demontáž a vyvažování pneumatik pro osobní automobily</a:t>
            </a:r>
            <a:endParaRPr lang="cs-CZ" sz="2000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FF424-F111-43CB-9C75-D52325012943}" type="datetime1">
              <a:rPr lang="en-US" smtClean="0"/>
              <a:pPr/>
              <a:t>8/30/2012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86C9C-DC18-4195-8FD5-A50AA931D419}" type="slidenum">
              <a:rPr lang="en-US" smtClean="0"/>
              <a:pPr/>
              <a:t>11</a:t>
            </a:fld>
            <a:endParaRPr lang="en-US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vybavení pneuservisu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779911" y="5200778"/>
            <a:ext cx="748923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solidFill>
                  <a:schemeClr val="bg1"/>
                </a:solidFill>
              </a:rPr>
              <a:t>Foto autor</a:t>
            </a:r>
            <a:endParaRPr lang="cs-CZ" sz="1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6554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Zástupný symbol pro obsah 9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420888"/>
            <a:ext cx="4038600" cy="3028950"/>
          </a:xfrm>
        </p:spPr>
      </p:pic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 </a:t>
            </a:r>
            <a:r>
              <a:rPr lang="cs-CZ" sz="2000" dirty="0"/>
              <a:t>S</a:t>
            </a:r>
            <a:r>
              <a:rPr lang="cs-CZ" sz="2000" dirty="0" smtClean="0"/>
              <a:t>troj pro demontáž pneumatik nákladních automobilů</a:t>
            </a:r>
            <a:endParaRPr lang="cs-CZ" sz="200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DA190-4BDC-4D39-B5BB-A14B3E8B1B3D}" type="datetime1">
              <a:rPr lang="en-US" smtClean="0"/>
              <a:pPr/>
              <a:t>8/30/2012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86C9C-DC18-4195-8FD5-A50AA931D419}" type="slidenum">
              <a:rPr lang="en-US" smtClean="0"/>
              <a:pPr/>
              <a:t>12</a:t>
            </a:fld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Příklad vybavení pneuservisu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3563888" y="5229200"/>
            <a:ext cx="748923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solidFill>
                  <a:schemeClr val="bg1"/>
                </a:solidFill>
              </a:rPr>
              <a:t>Foto autor</a:t>
            </a:r>
            <a:endParaRPr lang="cs-CZ" sz="1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7587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05025" y="2279352"/>
            <a:ext cx="4536503" cy="3523431"/>
          </a:xfrm>
        </p:spPr>
      </p:pic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FF424-F111-43CB-9C75-D52325012943}" type="datetime1">
              <a:rPr lang="en-US" smtClean="0"/>
              <a:pPr/>
              <a:t>8/30/2012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86C9C-DC18-4195-8FD5-A50AA931D419}" type="slidenum">
              <a:rPr lang="en-US" smtClean="0"/>
              <a:pPr/>
              <a:t>13</a:t>
            </a:fld>
            <a:endParaRPr lang="en-US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vybavení pneuservisu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endParaRPr lang="cs-CZ" sz="2000" dirty="0" smtClean="0"/>
          </a:p>
          <a:p>
            <a:pPr marL="45720" indent="0">
              <a:buNone/>
            </a:pPr>
            <a:r>
              <a:rPr lang="cs-CZ" sz="2000" dirty="0" smtClean="0"/>
              <a:t>Takové uskladnění zabraňuje:</a:t>
            </a:r>
          </a:p>
          <a:p>
            <a:endParaRPr lang="cs-CZ" sz="2000" dirty="0" smtClean="0"/>
          </a:p>
          <a:p>
            <a:r>
              <a:rPr lang="cs-CZ" sz="2000" dirty="0" smtClean="0"/>
              <a:t>Nadměrné deformaci </a:t>
            </a:r>
            <a:r>
              <a:rPr lang="cs-CZ" sz="2000" dirty="0" err="1" smtClean="0"/>
              <a:t>pneu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Přímému slunečnímu svitu</a:t>
            </a:r>
          </a:p>
          <a:p>
            <a:endParaRPr lang="cs-CZ" sz="2000" dirty="0" smtClean="0"/>
          </a:p>
          <a:p>
            <a:r>
              <a:rPr lang="cs-CZ" sz="2000" dirty="0" smtClean="0"/>
              <a:t>Kontaktu s ropnými látkami</a:t>
            </a:r>
          </a:p>
          <a:p>
            <a:endParaRPr lang="cs-CZ" sz="2000" dirty="0" smtClean="0"/>
          </a:p>
          <a:p>
            <a:r>
              <a:rPr lang="cs-CZ" sz="2000" dirty="0" smtClean="0"/>
              <a:t>Obtížné orientaci v </a:t>
            </a:r>
            <a:r>
              <a:rPr lang="cs-CZ" sz="2000" dirty="0" err="1" smtClean="0"/>
              <a:t>pneu</a:t>
            </a:r>
            <a:endParaRPr lang="cs-CZ" sz="20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91880" y="6145708"/>
            <a:ext cx="723275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/>
              <a:t>f</a:t>
            </a:r>
            <a:r>
              <a:rPr lang="cs-CZ" sz="1000" dirty="0" smtClean="0"/>
              <a:t>oto autor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3083857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/>
          </a:p>
          <a:p>
            <a:pPr marL="45720" indent="0">
              <a:buNone/>
            </a:pPr>
            <a:r>
              <a:rPr lang="cs-CZ" dirty="0"/>
              <a:t>PILÁRIK, Milan. </a:t>
            </a:r>
            <a:r>
              <a:rPr lang="cs-CZ" i="1" dirty="0"/>
              <a:t>Automobily I</a:t>
            </a:r>
            <a:r>
              <a:rPr lang="cs-CZ" dirty="0"/>
              <a:t>. Praha: Informatorium, 2000, ISBN 80 - 86073 - 64 - 5.</a:t>
            </a:r>
            <a:endParaRPr lang="cs-CZ" dirty="0" smtClean="0"/>
          </a:p>
          <a:p>
            <a:pPr marL="45720" indent="0">
              <a:buNone/>
            </a:pPr>
            <a:r>
              <a:rPr lang="cs-CZ" dirty="0"/>
              <a:t>POŠTA, Josef a kol. </a:t>
            </a:r>
            <a:r>
              <a:rPr lang="cs-CZ" i="1" dirty="0"/>
              <a:t>Opravárenství a diagnostika</a:t>
            </a:r>
            <a:r>
              <a:rPr lang="cs-CZ" dirty="0"/>
              <a:t>. Praha: Informatorium, 2002, ISBN 80-86073-88-2</a:t>
            </a:r>
            <a:r>
              <a:rPr lang="cs-CZ" dirty="0" smtClean="0"/>
              <a:t>.</a:t>
            </a:r>
            <a:endParaRPr lang="cs-CZ" dirty="0"/>
          </a:p>
          <a:p>
            <a:pPr marL="45720" indent="0">
              <a:buNone/>
            </a:pPr>
            <a:r>
              <a:rPr lang="cs-CZ" dirty="0" smtClean="0"/>
              <a:t>MOTEJL</a:t>
            </a:r>
            <a:r>
              <a:rPr lang="cs-CZ" dirty="0"/>
              <a:t>, Vladimír; HOŘEJŠ, Karel a kol. </a:t>
            </a:r>
            <a:r>
              <a:rPr lang="cs-CZ" i="1" dirty="0"/>
              <a:t>Učebnice pro řidiče a opraváře automobilů</a:t>
            </a:r>
            <a:r>
              <a:rPr lang="cs-CZ" dirty="0"/>
              <a:t>. Brno: </a:t>
            </a:r>
            <a:r>
              <a:rPr lang="cs-CZ" dirty="0" err="1"/>
              <a:t>Littera</a:t>
            </a:r>
            <a:r>
              <a:rPr lang="cs-CZ" dirty="0"/>
              <a:t>, 1998, ISBN 80 - 85763 - 00 - 1</a:t>
            </a:r>
            <a:r>
              <a:rPr lang="cs-CZ" dirty="0" smtClean="0"/>
              <a:t>. </a:t>
            </a:r>
          </a:p>
          <a:p>
            <a:pPr marL="45720" indent="0">
              <a:buNone/>
            </a:pPr>
            <a:r>
              <a:rPr lang="cs-CZ" dirty="0"/>
              <a:t>GSCHEIDLE, Rolf a kol. </a:t>
            </a:r>
            <a:r>
              <a:rPr lang="cs-CZ" i="1" dirty="0"/>
              <a:t>Příručka pro automechanika</a:t>
            </a:r>
            <a:r>
              <a:rPr lang="cs-CZ" dirty="0"/>
              <a:t>. Praha: Europa - Sobotáles, 2007, ISBN 978 - 80 - 86706 - 17 - 7. </a:t>
            </a:r>
            <a:endParaRPr lang="cs-CZ" dirty="0" smtClean="0"/>
          </a:p>
          <a:p>
            <a:pPr marL="45720" indent="0">
              <a:buNone/>
            </a:pPr>
            <a:r>
              <a:rPr lang="cs-CZ" dirty="0" smtClean="0"/>
              <a:t>Časopisy </a:t>
            </a:r>
            <a:r>
              <a:rPr lang="cs-CZ" i="1" dirty="0" err="1" smtClean="0"/>
              <a:t>Autoexpert</a:t>
            </a:r>
            <a:r>
              <a:rPr lang="cs-CZ" dirty="0" smtClean="0"/>
              <a:t> ročníky 1997 - 2012</a:t>
            </a:r>
            <a:endParaRPr lang="cs-CZ" dirty="0"/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FF424-F111-43CB-9C75-D52325012943}" type="datetime1">
              <a:rPr lang="en-US" smtClean="0">
                <a:solidFill>
                  <a:srgbClr val="534949"/>
                </a:solidFill>
              </a:rPr>
              <a:pPr/>
              <a:t>8/30/2012</a:t>
            </a:fld>
            <a:endParaRPr lang="en-US">
              <a:solidFill>
                <a:srgbClr val="534949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rgbClr val="534949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86C9C-DC18-4195-8FD5-A50AA931D419}" type="slidenum">
              <a:rPr lang="en-US" smtClean="0">
                <a:solidFill>
                  <a:srgbClr val="534949"/>
                </a:solidFill>
              </a:rPr>
              <a:pPr/>
              <a:t>14</a:t>
            </a:fld>
            <a:endParaRPr lang="en-US">
              <a:solidFill>
                <a:srgbClr val="534949"/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67180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Grid">
  <a:themeElements>
    <a:clrScheme name="Grid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Grid">
      <a:maj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ajorFont>
      <a:min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inorFont>
    </a:fontScheme>
    <a:fmtScheme name="Grid">
      <a:fillStyleLst>
        <a:solidFill>
          <a:schemeClr val="phClr"/>
        </a:solidFill>
        <a:solidFill>
          <a:schemeClr val="phClr">
            <a:tint val="5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175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3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3000"/>
                <a:satMod val="11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Grid</Template>
  <TotalTime>272</TotalTime>
  <Words>612</Words>
  <Application>Microsoft Office PowerPoint</Application>
  <PresentationFormat>Předvádění na obrazovce (4:3)</PresentationFormat>
  <Paragraphs>138</Paragraphs>
  <Slides>14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Grid</vt:lpstr>
      <vt:lpstr>Snímek</vt:lpstr>
      <vt:lpstr>Prezentace aplikace PowerPoint</vt:lpstr>
      <vt:lpstr>Údržby a opravy kol</vt:lpstr>
      <vt:lpstr>úvod</vt:lpstr>
      <vt:lpstr>závady</vt:lpstr>
      <vt:lpstr>Disky kol</vt:lpstr>
      <vt:lpstr>pneumatiky</vt:lpstr>
      <vt:lpstr>pneumatiky</vt:lpstr>
      <vt:lpstr>Házivost</vt:lpstr>
      <vt:lpstr>Nevyváženost</vt:lpstr>
      <vt:lpstr>Údržby a provoz kol</vt:lpstr>
      <vt:lpstr>Příklad vybavení pneuservisu</vt:lpstr>
      <vt:lpstr>Příklad vybavení pneuservisu</vt:lpstr>
      <vt:lpstr>Příklad vybavení pneuservisu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Údržby a opravy kol</dc:title>
  <dc:creator>Jiří Skácelík</dc:creator>
  <cp:lastModifiedBy>Jiří Skácelík</cp:lastModifiedBy>
  <cp:revision>30</cp:revision>
  <dcterms:created xsi:type="dcterms:W3CDTF">2012-05-07T13:47:45Z</dcterms:created>
  <dcterms:modified xsi:type="dcterms:W3CDTF">2012-08-30T05:27:11Z</dcterms:modified>
</cp:coreProperties>
</file>