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65" r:id="rId2"/>
    <p:sldId id="263" r:id="rId3"/>
    <p:sldId id="258" r:id="rId4"/>
    <p:sldId id="257" r:id="rId5"/>
    <p:sldId id="259" r:id="rId6"/>
    <p:sldId id="264" r:id="rId7"/>
    <p:sldId id="260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6.10.2012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372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9.bin"/><Relationship Id="rId18" Type="http://schemas.openxmlformats.org/officeDocument/2006/relationships/image" Target="../media/image14.wmf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6.bin"/><Relationship Id="rId12" Type="http://schemas.openxmlformats.org/officeDocument/2006/relationships/image" Target="../media/image11.wmf"/><Relationship Id="rId1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3.wmf"/><Relationship Id="rId20" Type="http://schemas.openxmlformats.org/officeDocument/2006/relationships/image" Target="../media/image15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5.bin"/><Relationship Id="rId15" Type="http://schemas.openxmlformats.org/officeDocument/2006/relationships/oleObject" Target="../embeddings/oleObject10.bin"/><Relationship Id="rId10" Type="http://schemas.openxmlformats.org/officeDocument/2006/relationships/image" Target="../media/image10.wmf"/><Relationship Id="rId19" Type="http://schemas.openxmlformats.org/officeDocument/2006/relationships/oleObject" Target="../embeddings/oleObject12.bin"/><Relationship Id="rId4" Type="http://schemas.openxmlformats.org/officeDocument/2006/relationships/image" Target="../media/image16.png"/><Relationship Id="rId9" Type="http://schemas.openxmlformats.org/officeDocument/2006/relationships/oleObject" Target="../embeddings/oleObject7.bin"/><Relationship Id="rId1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13" Type="http://schemas.openxmlformats.org/officeDocument/2006/relationships/oleObject" Target="../embeddings/oleObject18.bin"/><Relationship Id="rId18" Type="http://schemas.openxmlformats.org/officeDocument/2006/relationships/image" Target="../media/image24.wmf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21.wmf"/><Relationship Id="rId17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3.wmf"/><Relationship Id="rId20" Type="http://schemas.openxmlformats.org/officeDocument/2006/relationships/image" Target="../media/image25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18.wmf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4.bin"/><Relationship Id="rId15" Type="http://schemas.openxmlformats.org/officeDocument/2006/relationships/oleObject" Target="../embeddings/oleObject19.bin"/><Relationship Id="rId10" Type="http://schemas.openxmlformats.org/officeDocument/2006/relationships/image" Target="../media/image20.wmf"/><Relationship Id="rId19" Type="http://schemas.openxmlformats.org/officeDocument/2006/relationships/oleObject" Target="../embeddings/oleObject21.bin"/><Relationship Id="rId4" Type="http://schemas.openxmlformats.org/officeDocument/2006/relationships/image" Target="../media/image17.w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2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13" Type="http://schemas.openxmlformats.org/officeDocument/2006/relationships/oleObject" Target="../embeddings/oleObject27.bin"/><Relationship Id="rId18" Type="http://schemas.openxmlformats.org/officeDocument/2006/relationships/image" Target="../media/image33.wmf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4.bin"/><Relationship Id="rId12" Type="http://schemas.openxmlformats.org/officeDocument/2006/relationships/image" Target="../media/image30.wmf"/><Relationship Id="rId17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2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27.wmf"/><Relationship Id="rId11" Type="http://schemas.openxmlformats.org/officeDocument/2006/relationships/oleObject" Target="../embeddings/oleObject26.bin"/><Relationship Id="rId5" Type="http://schemas.openxmlformats.org/officeDocument/2006/relationships/oleObject" Target="../embeddings/oleObject23.bin"/><Relationship Id="rId15" Type="http://schemas.openxmlformats.org/officeDocument/2006/relationships/oleObject" Target="../embeddings/oleObject28.bin"/><Relationship Id="rId10" Type="http://schemas.openxmlformats.org/officeDocument/2006/relationships/image" Target="../media/image29.wmf"/><Relationship Id="rId4" Type="http://schemas.openxmlformats.org/officeDocument/2006/relationships/image" Target="../media/image26.wmf"/><Relationship Id="rId9" Type="http://schemas.openxmlformats.org/officeDocument/2006/relationships/oleObject" Target="../embeddings/oleObject25.bin"/><Relationship Id="rId14" Type="http://schemas.openxmlformats.org/officeDocument/2006/relationships/image" Target="../media/image31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170269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VY_32_INOVACE_07_A_04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Stejnosměrný proud a Elektrochemie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Odpor </a:t>
                      </a:r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a vodivost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Lukáš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1. ročník studijního oboru MIEZ, předmětu ELEKTROTECHNIKA, 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R – elektrický odpor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G – elektrická vodivost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U – napětí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I – proud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ELEKTRICKÝ ODPOR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122" name="Object 8"/>
          <p:cNvGraphicFramePr>
            <a:graphicFrameLocks noChangeAspect="1"/>
          </p:cNvGraphicFramePr>
          <p:nvPr/>
        </p:nvGraphicFramePr>
        <p:xfrm>
          <a:off x="4716016" y="1988840"/>
          <a:ext cx="2700338" cy="126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9" name="Rovnice" r:id="rId3" imgW="838080" imgH="393480" progId="Equation.3">
                  <p:embed/>
                </p:oleObj>
              </mc:Choice>
              <mc:Fallback>
                <p:oleObj name="Rovnice" r:id="rId3" imgW="838080" imgH="3934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1988840"/>
                        <a:ext cx="2700338" cy="1268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467544" y="5445224"/>
          <a:ext cx="3598862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0" name="Rovnice" r:id="rId5" imgW="1117440" imgH="215640" progId="Equation.3">
                  <p:embed/>
                </p:oleObj>
              </mc:Choice>
              <mc:Fallback>
                <p:oleObj name="Rovnice" r:id="rId5" imgW="1117440" imgH="215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5445224"/>
                        <a:ext cx="3598862" cy="695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8"/>
          <p:cNvGraphicFramePr>
            <a:graphicFrameLocks noChangeAspect="1"/>
          </p:cNvGraphicFramePr>
          <p:nvPr/>
        </p:nvGraphicFramePr>
        <p:xfrm>
          <a:off x="4716016" y="3573016"/>
          <a:ext cx="3190875" cy="126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1" name="Rovnice" r:id="rId7" imgW="990360" imgH="393480" progId="Equation.3">
                  <p:embed/>
                </p:oleObj>
              </mc:Choice>
              <mc:Fallback>
                <p:oleObj name="Rovnice" r:id="rId7" imgW="99036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3573016"/>
                        <a:ext cx="3190875" cy="1268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8"/>
          <p:cNvGraphicFramePr>
            <a:graphicFrameLocks noChangeAspect="1"/>
          </p:cNvGraphicFramePr>
          <p:nvPr/>
        </p:nvGraphicFramePr>
        <p:xfrm>
          <a:off x="4788024" y="5159474"/>
          <a:ext cx="3108325" cy="1268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2" name="Rovnice" r:id="rId9" imgW="965160" imgH="393480" progId="Equation.3">
                  <p:embed/>
                </p:oleObj>
              </mc:Choice>
              <mc:Fallback>
                <p:oleObj name="Rovnice" r:id="rId9" imgW="965160" imgH="393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024" y="5159474"/>
                        <a:ext cx="3108325" cy="1268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ELEKTRICKÝ ODPOR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320480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Příklad č. 1</a:t>
            </a:r>
          </a:p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Spočítejte odpor spotřebiče, který odebírá proud 3 A, při napětí 45 V. Jaká bude vodivost tohoto spotřebiče?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504825" cy="219075"/>
          </a:xfrm>
          <a:prstGeom prst="rect">
            <a:avLst/>
          </a:prstGeom>
          <a:noFill/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504825" cy="219075"/>
          </a:xfrm>
          <a:prstGeom prst="rect">
            <a:avLst/>
          </a:prstGeom>
          <a:noFill/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504825" cy="219075"/>
          </a:xfrm>
          <a:prstGeom prst="rect">
            <a:avLst/>
          </a:prstGeom>
          <a:noFill/>
        </p:spPr>
      </p:pic>
      <p:graphicFrame>
        <p:nvGraphicFramePr>
          <p:cNvPr id="17" name="Object 4"/>
          <p:cNvGraphicFramePr>
            <a:graphicFrameLocks noChangeAspect="1"/>
          </p:cNvGraphicFramePr>
          <p:nvPr/>
        </p:nvGraphicFramePr>
        <p:xfrm>
          <a:off x="683568" y="4013200"/>
          <a:ext cx="858838" cy="53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6" name="Rovnice" r:id="rId5" imgW="266400" imgH="164880" progId="Equation.3">
                  <p:embed/>
                </p:oleObj>
              </mc:Choice>
              <mc:Fallback>
                <p:oleObj name="Rovnice" r:id="rId5" imgW="266400" imgH="1648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4013200"/>
                        <a:ext cx="858838" cy="531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2" name="Object 4"/>
          <p:cNvGraphicFramePr>
            <a:graphicFrameLocks noChangeAspect="1"/>
          </p:cNvGraphicFramePr>
          <p:nvPr/>
        </p:nvGraphicFramePr>
        <p:xfrm>
          <a:off x="1475656" y="3716338"/>
          <a:ext cx="979487" cy="1268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7" name="Rovnice" r:id="rId7" imgW="304560" imgH="393480" progId="Equation.3">
                  <p:embed/>
                </p:oleObj>
              </mc:Choice>
              <mc:Fallback>
                <p:oleObj name="Rovnice" r:id="rId7" imgW="304560" imgH="39348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3716338"/>
                        <a:ext cx="979487" cy="1268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4"/>
          <p:cNvGraphicFramePr>
            <a:graphicFrameLocks noChangeAspect="1"/>
          </p:cNvGraphicFramePr>
          <p:nvPr/>
        </p:nvGraphicFramePr>
        <p:xfrm>
          <a:off x="2484438" y="3716338"/>
          <a:ext cx="1100137" cy="1268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8" name="Rovnice" r:id="rId9" imgW="342720" imgH="393480" progId="Equation.3">
                  <p:embed/>
                </p:oleObj>
              </mc:Choice>
              <mc:Fallback>
                <p:oleObj name="Rovnice" r:id="rId9" imgW="342720" imgH="39348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4438" y="3716338"/>
                        <a:ext cx="1100137" cy="1268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4"/>
          <p:cNvGraphicFramePr>
            <a:graphicFrameLocks noChangeAspect="1"/>
          </p:cNvGraphicFramePr>
          <p:nvPr/>
        </p:nvGraphicFramePr>
        <p:xfrm>
          <a:off x="3635896" y="4005064"/>
          <a:ext cx="1058862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9" name="Rovnice" r:id="rId11" imgW="330120" imgH="279360" progId="Equation.3">
                  <p:embed/>
                </p:oleObj>
              </mc:Choice>
              <mc:Fallback>
                <p:oleObj name="Rovnice" r:id="rId11" imgW="330120" imgH="279360" progId="Equation.3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896" y="4005064"/>
                        <a:ext cx="1058862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4"/>
          <p:cNvGraphicFramePr>
            <a:graphicFrameLocks noChangeAspect="1"/>
          </p:cNvGraphicFramePr>
          <p:nvPr/>
        </p:nvGraphicFramePr>
        <p:xfrm>
          <a:off x="665163" y="5495925"/>
          <a:ext cx="898525" cy="573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0" name="Rovnice" r:id="rId13" imgW="279360" imgH="177480" progId="Equation.3">
                  <p:embed/>
                </p:oleObj>
              </mc:Choice>
              <mc:Fallback>
                <p:oleObj name="Rovnice" r:id="rId13" imgW="279360" imgH="17748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163" y="5495925"/>
                        <a:ext cx="898525" cy="573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4"/>
          <p:cNvGraphicFramePr>
            <a:graphicFrameLocks noChangeAspect="1"/>
          </p:cNvGraphicFramePr>
          <p:nvPr/>
        </p:nvGraphicFramePr>
        <p:xfrm>
          <a:off x="1475656" y="5157192"/>
          <a:ext cx="979487" cy="1268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1" name="Rovnice" r:id="rId15" imgW="304560" imgH="393480" progId="Equation.3">
                  <p:embed/>
                </p:oleObj>
              </mc:Choice>
              <mc:Fallback>
                <p:oleObj name="Rovnice" r:id="rId15" imgW="304560" imgH="3934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5157192"/>
                        <a:ext cx="979487" cy="1268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4"/>
          <p:cNvGraphicFramePr>
            <a:graphicFrameLocks noChangeAspect="1"/>
          </p:cNvGraphicFramePr>
          <p:nvPr/>
        </p:nvGraphicFramePr>
        <p:xfrm>
          <a:off x="2505075" y="5157788"/>
          <a:ext cx="1058863" cy="1268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2" name="Rovnice" r:id="rId17" imgW="330120" imgH="393480" progId="Equation.3">
                  <p:embed/>
                </p:oleObj>
              </mc:Choice>
              <mc:Fallback>
                <p:oleObj name="Rovnice" r:id="rId17" imgW="330120" imgH="39348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5075" y="5157788"/>
                        <a:ext cx="1058863" cy="1268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4"/>
          <p:cNvGraphicFramePr>
            <a:graphicFrameLocks noChangeAspect="1"/>
          </p:cNvGraphicFramePr>
          <p:nvPr/>
        </p:nvGraphicFramePr>
        <p:xfrm>
          <a:off x="3563888" y="5445125"/>
          <a:ext cx="1384300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3" name="Rovnice" r:id="rId19" imgW="431640" imgH="279360" progId="Equation.3">
                  <p:embed/>
                </p:oleObj>
              </mc:Choice>
              <mc:Fallback>
                <p:oleObj name="Rovnice" r:id="rId19" imgW="431640" imgH="27936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5445125"/>
                        <a:ext cx="1384300" cy="901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ELEKTRICKÝ ODPOR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ástupný symbol pro obsah 6"/>
          <p:cNvSpPr txBox="1">
            <a:spLocks/>
          </p:cNvSpPr>
          <p:nvPr/>
        </p:nvSpPr>
        <p:spPr>
          <a:xfrm>
            <a:off x="457200" y="1916832"/>
            <a:ext cx="8229600" cy="43204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Příklad č. 2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Spočítejte jaký proud bude odebírat spotřebič, s odporem 100 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ymbol" pitchFamily="18" charset="2"/>
                <a:cs typeface="Arial" pitchFamily="34" charset="0"/>
              </a:rPr>
              <a:t>W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při napětí 45 V a při napětí 230 V.</a:t>
            </a: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/>
        </p:nvGraphicFramePr>
        <p:xfrm>
          <a:off x="539552" y="4005064"/>
          <a:ext cx="898525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4" name="Rovnice" r:id="rId3" imgW="279360" imgH="215640" progId="Equation.3">
                  <p:embed/>
                </p:oleObj>
              </mc:Choice>
              <mc:Fallback>
                <p:oleObj name="Rovnice" r:id="rId3" imgW="279360" imgH="215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4005064"/>
                        <a:ext cx="898525" cy="695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4"/>
          <p:cNvGraphicFramePr>
            <a:graphicFrameLocks noChangeAspect="1"/>
          </p:cNvGraphicFramePr>
          <p:nvPr/>
        </p:nvGraphicFramePr>
        <p:xfrm>
          <a:off x="1475656" y="3716338"/>
          <a:ext cx="1143000" cy="1268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5" name="Rovnice" r:id="rId5" imgW="355320" imgH="393480" progId="Equation.3">
                  <p:embed/>
                </p:oleObj>
              </mc:Choice>
              <mc:Fallback>
                <p:oleObj name="Rovnice" r:id="rId5" imgW="35532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3716338"/>
                        <a:ext cx="1143000" cy="1268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4"/>
          <p:cNvGraphicFramePr>
            <a:graphicFrameLocks noChangeAspect="1"/>
          </p:cNvGraphicFramePr>
          <p:nvPr/>
        </p:nvGraphicFramePr>
        <p:xfrm>
          <a:off x="2627784" y="3716338"/>
          <a:ext cx="1303337" cy="1268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6" name="Rovnice" r:id="rId7" imgW="406080" imgH="393480" progId="Equation.3">
                  <p:embed/>
                </p:oleObj>
              </mc:Choice>
              <mc:Fallback>
                <p:oleObj name="Rovnice" r:id="rId7" imgW="40608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784" y="3716338"/>
                        <a:ext cx="1303337" cy="1268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4"/>
          <p:cNvGraphicFramePr>
            <a:graphicFrameLocks noChangeAspect="1"/>
          </p:cNvGraphicFramePr>
          <p:nvPr/>
        </p:nvGraphicFramePr>
        <p:xfrm>
          <a:off x="3924300" y="3921125"/>
          <a:ext cx="1711325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7" name="Rovnice" r:id="rId9" imgW="533160" imgH="266400" progId="Equation.3">
                  <p:embed/>
                </p:oleObj>
              </mc:Choice>
              <mc:Fallback>
                <p:oleObj name="Rovnice" r:id="rId9" imgW="533160" imgH="2664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300" y="3921125"/>
                        <a:ext cx="1711325" cy="860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4"/>
          <p:cNvGraphicFramePr>
            <a:graphicFrameLocks noChangeAspect="1"/>
          </p:cNvGraphicFramePr>
          <p:nvPr/>
        </p:nvGraphicFramePr>
        <p:xfrm>
          <a:off x="5652120" y="4022725"/>
          <a:ext cx="1711325" cy="655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8" name="Rovnice" r:id="rId11" imgW="533160" imgH="203040" progId="Equation.3">
                  <p:embed/>
                </p:oleObj>
              </mc:Choice>
              <mc:Fallback>
                <p:oleObj name="Rovnice" r:id="rId11" imgW="533160" imgH="203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2120" y="4022725"/>
                        <a:ext cx="1711325" cy="655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4"/>
          <p:cNvGraphicFramePr>
            <a:graphicFrameLocks noChangeAspect="1"/>
          </p:cNvGraphicFramePr>
          <p:nvPr/>
        </p:nvGraphicFramePr>
        <p:xfrm>
          <a:off x="519113" y="5518150"/>
          <a:ext cx="939800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9" name="Rovnice" r:id="rId13" imgW="291960" imgH="215640" progId="Equation.3">
                  <p:embed/>
                </p:oleObj>
              </mc:Choice>
              <mc:Fallback>
                <p:oleObj name="Rovnice" r:id="rId13" imgW="291960" imgH="2156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113" y="5518150"/>
                        <a:ext cx="939800" cy="695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4"/>
          <p:cNvGraphicFramePr>
            <a:graphicFrameLocks noChangeAspect="1"/>
          </p:cNvGraphicFramePr>
          <p:nvPr/>
        </p:nvGraphicFramePr>
        <p:xfrm>
          <a:off x="1435100" y="5229225"/>
          <a:ext cx="1225550" cy="126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0" name="Rovnice" r:id="rId15" imgW="380880" imgH="393480" progId="Equation.3">
                  <p:embed/>
                </p:oleObj>
              </mc:Choice>
              <mc:Fallback>
                <p:oleObj name="Rovnice" r:id="rId15" imgW="380880" imgH="3934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5100" y="5229225"/>
                        <a:ext cx="1225550" cy="1268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4"/>
          <p:cNvGraphicFramePr>
            <a:graphicFrameLocks noChangeAspect="1"/>
          </p:cNvGraphicFramePr>
          <p:nvPr/>
        </p:nvGraphicFramePr>
        <p:xfrm>
          <a:off x="2608263" y="5229225"/>
          <a:ext cx="1343025" cy="126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1" name="Rovnice" r:id="rId17" imgW="419040" imgH="393480" progId="Equation.3">
                  <p:embed/>
                </p:oleObj>
              </mc:Choice>
              <mc:Fallback>
                <p:oleObj name="Rovnice" r:id="rId17" imgW="419040" imgH="3934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8263" y="5229225"/>
                        <a:ext cx="1343025" cy="1268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4"/>
          <p:cNvGraphicFramePr>
            <a:graphicFrameLocks noChangeAspect="1"/>
          </p:cNvGraphicFramePr>
          <p:nvPr/>
        </p:nvGraphicFramePr>
        <p:xfrm>
          <a:off x="3924300" y="5434013"/>
          <a:ext cx="1058863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2" name="Rovnice" r:id="rId19" imgW="330120" imgH="266400" progId="Equation.3">
                  <p:embed/>
                </p:oleObj>
              </mc:Choice>
              <mc:Fallback>
                <p:oleObj name="Rovnice" r:id="rId19" imgW="330120" imgH="26640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300" y="5434013"/>
                        <a:ext cx="1058863" cy="860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ELEKTRICKÝ ODPOR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Zástupný symbol pro obsah 6"/>
          <p:cNvSpPr txBox="1">
            <a:spLocks/>
          </p:cNvSpPr>
          <p:nvPr/>
        </p:nvSpPr>
        <p:spPr>
          <a:xfrm>
            <a:off x="457200" y="1916832"/>
            <a:ext cx="8229600" cy="43204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Příklad č. 3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Spočítejte jaké bude napětí na spotřebiči, s odporem 2,5 k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ymbol" pitchFamily="18" charset="2"/>
                <a:cs typeface="Arial" pitchFamily="34" charset="0"/>
              </a:rPr>
              <a:t>W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pokud jím teče</a:t>
            </a: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proud 10 </a:t>
            </a:r>
            <a:r>
              <a:rPr kumimoji="0" lang="cs-CZ" sz="26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mA</a:t>
            </a: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24" name="Object 4"/>
          <p:cNvGraphicFramePr>
            <a:graphicFrameLocks noChangeAspect="1"/>
          </p:cNvGraphicFramePr>
          <p:nvPr/>
        </p:nvGraphicFramePr>
        <p:xfrm>
          <a:off x="539750" y="5291311"/>
          <a:ext cx="898525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0" name="Rovnice" r:id="rId3" imgW="279360" imgH="177480" progId="Equation.3">
                  <p:embed/>
                </p:oleObj>
              </mc:Choice>
              <mc:Fallback>
                <p:oleObj name="Rovnice" r:id="rId3" imgW="279360" imgH="177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5291311"/>
                        <a:ext cx="898525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4"/>
          <p:cNvGraphicFramePr>
            <a:graphicFrameLocks noChangeAspect="1"/>
          </p:cNvGraphicFramePr>
          <p:nvPr/>
        </p:nvGraphicFramePr>
        <p:xfrm>
          <a:off x="1354138" y="5308774"/>
          <a:ext cx="1389062" cy="53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1" name="Rovnice" r:id="rId5" imgW="431640" imgH="164880" progId="Equation.3">
                  <p:embed/>
                </p:oleObj>
              </mc:Choice>
              <mc:Fallback>
                <p:oleObj name="Rovnice" r:id="rId5" imgW="431640" imgH="164880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4138" y="5308774"/>
                        <a:ext cx="1389062" cy="531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4"/>
          <p:cNvGraphicFramePr>
            <a:graphicFrameLocks noChangeAspect="1"/>
          </p:cNvGraphicFramePr>
          <p:nvPr/>
        </p:nvGraphicFramePr>
        <p:xfrm>
          <a:off x="2699792" y="5301208"/>
          <a:ext cx="2565400" cy="655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2" name="Rovnice" r:id="rId7" imgW="799920" imgH="203040" progId="Equation.3">
                  <p:embed/>
                </p:oleObj>
              </mc:Choice>
              <mc:Fallback>
                <p:oleObj name="Rovnice" r:id="rId7" imgW="799920" imgH="20304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9792" y="5301208"/>
                        <a:ext cx="2565400" cy="655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4"/>
          <p:cNvGraphicFramePr>
            <a:graphicFrameLocks noChangeAspect="1"/>
          </p:cNvGraphicFramePr>
          <p:nvPr/>
        </p:nvGraphicFramePr>
        <p:xfrm>
          <a:off x="5292080" y="5229200"/>
          <a:ext cx="1141412" cy="779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3" name="Rovnice" r:id="rId9" imgW="355320" imgH="241200" progId="Equation.3">
                  <p:embed/>
                </p:oleObj>
              </mc:Choice>
              <mc:Fallback>
                <p:oleObj name="Rovnice" r:id="rId9" imgW="355320" imgH="241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5229200"/>
                        <a:ext cx="1141412" cy="779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4"/>
          <p:cNvGraphicFramePr>
            <a:graphicFrameLocks noChangeAspect="1"/>
          </p:cNvGraphicFramePr>
          <p:nvPr/>
        </p:nvGraphicFramePr>
        <p:xfrm>
          <a:off x="484708" y="3923854"/>
          <a:ext cx="3065463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4" name="Rovnice" r:id="rId11" imgW="952200" imgH="177480" progId="Equation.3">
                  <p:embed/>
                </p:oleObj>
              </mc:Choice>
              <mc:Fallback>
                <p:oleObj name="Rovnice" r:id="rId11" imgW="952200" imgH="17748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708" y="3923854"/>
                        <a:ext cx="3065463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73" name="Object 21"/>
          <p:cNvGraphicFramePr>
            <a:graphicFrameLocks noChangeAspect="1"/>
          </p:cNvGraphicFramePr>
          <p:nvPr/>
        </p:nvGraphicFramePr>
        <p:xfrm>
          <a:off x="2771800" y="3933056"/>
          <a:ext cx="1308100" cy="652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5" name="Rovnice" r:id="rId13" imgW="406080" imgH="203040" progId="Equation.3">
                  <p:embed/>
                </p:oleObj>
              </mc:Choice>
              <mc:Fallback>
                <p:oleObj name="Rovnice" r:id="rId13" imgW="406080" imgH="203040" progId="Equation.3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3933056"/>
                        <a:ext cx="1308100" cy="6524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4"/>
          <p:cNvGraphicFramePr>
            <a:graphicFrameLocks noChangeAspect="1"/>
          </p:cNvGraphicFramePr>
          <p:nvPr/>
        </p:nvGraphicFramePr>
        <p:xfrm>
          <a:off x="4355976" y="3883025"/>
          <a:ext cx="3309938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6" name="Rovnice" r:id="rId15" imgW="1028520" imgH="203040" progId="Equation.3">
                  <p:embed/>
                </p:oleObj>
              </mc:Choice>
              <mc:Fallback>
                <p:oleObj name="Rovnice" r:id="rId15" imgW="1028520" imgH="20304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3883025"/>
                        <a:ext cx="3309938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21"/>
          <p:cNvGraphicFramePr>
            <a:graphicFrameLocks noChangeAspect="1"/>
          </p:cNvGraphicFramePr>
          <p:nvPr/>
        </p:nvGraphicFramePr>
        <p:xfrm>
          <a:off x="6876256" y="3861048"/>
          <a:ext cx="1512887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07" name="Rovnice" r:id="rId17" imgW="469800" imgH="177480" progId="Equation.3">
                  <p:embed/>
                </p:oleObj>
              </mc:Choice>
              <mc:Fallback>
                <p:oleObj name="Rovnice" r:id="rId17" imgW="469800" imgH="17748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6256" y="3861048"/>
                        <a:ext cx="1512887" cy="5715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08512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Spočítejte odpor a vodivost součástky, která při napětí 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24 V odebírá proud 100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mA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Na jaké napětí je připojena součástka, která má odpor 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2 k</a:t>
            </a:r>
            <a:r>
              <a:rPr lang="cs-CZ" sz="2200" dirty="0" smtClean="0">
                <a:latin typeface="Symbol" pitchFamily="18" charset="2"/>
                <a:cs typeface="Arial" pitchFamily="34" charset="0"/>
              </a:rPr>
              <a:t>W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a protéká jí proud 115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mA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Jaký proud poteče součástkou s odporem 840 </a:t>
            </a:r>
            <a:r>
              <a:rPr lang="cs-CZ" sz="2200" dirty="0" smtClean="0">
                <a:latin typeface="Symbol" pitchFamily="18" charset="2"/>
                <a:cs typeface="Arial" pitchFamily="34" charset="0"/>
              </a:rPr>
              <a:t>W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, připojenou na napětí 42 V?     ………………………...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ELEKTRICKÝ ODPOR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3633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1116</TotalTime>
  <Words>245</Words>
  <Application>Microsoft Office PowerPoint</Application>
  <PresentationFormat>Předvádění na obrazovce (4:3)</PresentationFormat>
  <Paragraphs>53</Paragraphs>
  <Slides>8</Slides>
  <Notes>3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Rovnice</vt:lpstr>
      <vt:lpstr>Prezentace aplikace PowerPoint</vt:lpstr>
      <vt:lpstr>Prezentace aplikace PowerPoint</vt:lpstr>
      <vt:lpstr>ELEKTRICKÝ ODPOR</vt:lpstr>
      <vt:lpstr>ELEKTRICKÝ ODPOR</vt:lpstr>
      <vt:lpstr>ELEKTRICKÝ ODPOR</vt:lpstr>
      <vt:lpstr>ELEKTRICKÝ ODPOR</vt:lpstr>
      <vt:lpstr>ELEKTRICKÝ ODPOR</vt:lpstr>
      <vt:lpstr>Prezentace aplikace PowerPoint</vt:lpstr>
    </vt:vector>
  </TitlesOfParts>
  <Company>SOŠ a 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NEPOKOJ Lukáš</cp:lastModifiedBy>
  <cp:revision>95</cp:revision>
  <dcterms:created xsi:type="dcterms:W3CDTF">2012-05-16T10:04:36Z</dcterms:created>
  <dcterms:modified xsi:type="dcterms:W3CDTF">2012-10-06T15:17:53Z</dcterms:modified>
</cp:coreProperties>
</file>