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67" r:id="rId2"/>
    <p:sldId id="263" r:id="rId3"/>
    <p:sldId id="258" r:id="rId4"/>
    <p:sldId id="257" r:id="rId5"/>
    <p:sldId id="259" r:id="rId6"/>
    <p:sldId id="264" r:id="rId7"/>
    <p:sldId id="265" r:id="rId8"/>
    <p:sldId id="260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7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579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040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88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552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9627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3053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463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7.wmf"/><Relationship Id="rId5" Type="http://schemas.openxmlformats.org/officeDocument/2006/relationships/image" Target="../media/image4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5.bin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8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89021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Rezistivita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a konduktivita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– měrný elektrický odpor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praxi se častěji používá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Konduktivita – měrná elektrická vodivost</a:t>
            </a:r>
          </a:p>
          <a:p>
            <a:pPr marL="1803600" lvl="3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 praxi se častěji používá </a:t>
            </a:r>
          </a:p>
        </p:txBody>
      </p:sp>
      <p:graphicFrame>
        <p:nvGraphicFramePr>
          <p:cNvPr id="5127" name="Object 4"/>
          <p:cNvGraphicFramePr>
            <a:graphicFrameLocks noChangeAspect="1"/>
          </p:cNvGraphicFramePr>
          <p:nvPr/>
        </p:nvGraphicFramePr>
        <p:xfrm>
          <a:off x="1043608" y="2636839"/>
          <a:ext cx="1253561" cy="576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1" name="Rovnice" r:id="rId4" imgW="469800" imgH="215640" progId="Equation.3">
                  <p:embed/>
                </p:oleObj>
              </mc:Choice>
              <mc:Fallback>
                <p:oleObj name="Rovnice" r:id="rId4" imgW="469800" imgH="215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636839"/>
                        <a:ext cx="1253561" cy="576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4"/>
          <p:cNvGraphicFramePr>
            <a:graphicFrameLocks noChangeAspect="1"/>
          </p:cNvGraphicFramePr>
          <p:nvPr/>
        </p:nvGraphicFramePr>
        <p:xfrm>
          <a:off x="4932040" y="2996952"/>
          <a:ext cx="1944216" cy="11727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2" name="Rovnice" r:id="rId6" imgW="799920" imgH="482400" progId="Equation.3">
                  <p:embed/>
                </p:oleObj>
              </mc:Choice>
              <mc:Fallback>
                <p:oleObj name="Rovnice" r:id="rId6" imgW="799920" imgH="4824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2996952"/>
                        <a:ext cx="1944216" cy="11727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4"/>
          <p:cNvGraphicFramePr>
            <a:graphicFrameLocks noChangeAspect="1"/>
          </p:cNvGraphicFramePr>
          <p:nvPr/>
        </p:nvGraphicFramePr>
        <p:xfrm>
          <a:off x="971600" y="5229225"/>
          <a:ext cx="1120775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3" name="Rovnice" r:id="rId8" imgW="419040" imgH="431640" progId="Equation.3">
                  <p:embed/>
                </p:oleObj>
              </mc:Choice>
              <mc:Fallback>
                <p:oleObj name="Rovnice" r:id="rId8" imgW="419040" imgH="431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5229225"/>
                        <a:ext cx="1120775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4"/>
          <p:cNvGraphicFramePr>
            <a:graphicFrameLocks noChangeAspect="1"/>
          </p:cNvGraphicFramePr>
          <p:nvPr/>
        </p:nvGraphicFramePr>
        <p:xfrm>
          <a:off x="5843588" y="5157192"/>
          <a:ext cx="2103437" cy="115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4" name="Rovnice" r:id="rId10" imgW="787320" imgH="431640" progId="Equation.3">
                  <p:embed/>
                </p:oleObj>
              </mc:Choice>
              <mc:Fallback>
                <p:oleObj name="Rovnice" r:id="rId10" imgW="787320" imgH="431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43588" y="5157192"/>
                        <a:ext cx="2103437" cy="1152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457200" y="1916832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i konduktivita jsou důležitým parametrem elektrotechnických materiálů.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 praxi se průřezy vodičů udávají v mm</a:t>
            </a:r>
            <a:r>
              <a:rPr lang="cs-CZ" sz="2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a proto je v praxi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i Konduktivita udávána v jednotkách,</a:t>
            </a:r>
          </a:p>
          <a:p>
            <a:pPr marL="2260800" lvl="4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, resp.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2529" name="Object 1"/>
          <p:cNvGraphicFramePr>
            <a:graphicFrameLocks noChangeAspect="1"/>
          </p:cNvGraphicFramePr>
          <p:nvPr/>
        </p:nvGraphicFramePr>
        <p:xfrm>
          <a:off x="971600" y="4581128"/>
          <a:ext cx="1325562" cy="1017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7" name="Rovnice" r:id="rId4" imgW="545760" imgH="419040" progId="Equation.3">
                  <p:embed/>
                </p:oleObj>
              </mc:Choice>
              <mc:Fallback>
                <p:oleObj name="Rovnice" r:id="rId4" imgW="545760" imgH="4190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581128"/>
                        <a:ext cx="1325562" cy="1017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0" name="Object 2"/>
          <p:cNvGraphicFramePr>
            <a:graphicFrameLocks noChangeAspect="1"/>
          </p:cNvGraphicFramePr>
          <p:nvPr/>
        </p:nvGraphicFramePr>
        <p:xfrm>
          <a:off x="3491880" y="4581128"/>
          <a:ext cx="1458913" cy="105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8" name="Rovnice" r:id="rId6" imgW="545760" imgH="393480" progId="Equation.3">
                  <p:embed/>
                </p:oleObj>
              </mc:Choice>
              <mc:Fallback>
                <p:oleObj name="Rovnice" r:id="rId6" imgW="54576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581128"/>
                        <a:ext cx="1458913" cy="1050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1"/>
          <p:cNvGraphicFramePr>
            <a:graphicFrameLocks noChangeAspect="1"/>
          </p:cNvGraphicFramePr>
          <p:nvPr/>
        </p:nvGraphicFramePr>
        <p:xfrm>
          <a:off x="899592" y="5732463"/>
          <a:ext cx="3236913" cy="1017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9" name="Rovnice" r:id="rId8" imgW="1333440" imgH="419040" progId="Equation.3">
                  <p:embed/>
                </p:oleObj>
              </mc:Choice>
              <mc:Fallback>
                <p:oleObj name="Rovnice" r:id="rId8" imgW="1333440" imgH="41904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5732463"/>
                        <a:ext cx="3236913" cy="1017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379322" y="2060848"/>
          <a:ext cx="6385356" cy="4291063"/>
        </p:xfrm>
        <a:graphic>
          <a:graphicData uri="http://schemas.openxmlformats.org/drawingml/2006/table">
            <a:tbl>
              <a:tblPr/>
              <a:tblGrid>
                <a:gridCol w="2234362"/>
                <a:gridCol w="2074765"/>
                <a:gridCol w="2076229"/>
              </a:tblGrid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Vodivé materiály</a:t>
                      </a:r>
                      <a:endParaRPr lang="cs-CZ" sz="230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b="1" i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r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[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W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mm</a:t>
                      </a:r>
                      <a:r>
                        <a:rPr lang="cs-CZ" sz="2300" b="1" baseline="300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/m]</a:t>
                      </a:r>
                      <a:endParaRPr lang="cs-CZ" sz="230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b="1" i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g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[m/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W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mm</a:t>
                      </a:r>
                      <a:r>
                        <a:rPr lang="cs-CZ" sz="2300" b="1" baseline="300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3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]</a:t>
                      </a:r>
                      <a:endParaRPr lang="cs-CZ" sz="230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STŘÍBRO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0,016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62,5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MĚĎ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0,01785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56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HLINÍK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0,02857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35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ZLATO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0,0229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43,5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ŽELEZO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0,1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10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00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MOSAZ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0,0714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3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14</a:t>
                      </a:r>
                    </a:p>
                  </a:txBody>
                  <a:tcPr marL="158133" marR="158133" marT="8345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391096" y="2171700"/>
          <a:ext cx="6361809" cy="2514600"/>
        </p:xfrm>
        <a:graphic>
          <a:graphicData uri="http://schemas.openxmlformats.org/drawingml/2006/table">
            <a:tbl>
              <a:tblPr/>
              <a:tblGrid>
                <a:gridCol w="2494641"/>
                <a:gridCol w="1918018"/>
                <a:gridCol w="1949150"/>
              </a:tblGrid>
              <a:tr h="49628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Odporové materiály</a:t>
                      </a:r>
                      <a:endParaRPr lang="cs-CZ" sz="220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46186" marR="146186" marT="0" marB="0" anchor="b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r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[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W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mm</a:t>
                      </a:r>
                      <a:r>
                        <a:rPr lang="cs-CZ" sz="2200" b="1" baseline="300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/m]</a:t>
                      </a:r>
                      <a:endParaRPr lang="cs-CZ" sz="220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g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[m/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Symbol"/>
                          <a:ea typeface="Times New Roman"/>
                          <a:cs typeface="Times New Roman"/>
                        </a:rPr>
                        <a:t>W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mm</a:t>
                      </a:r>
                      <a:r>
                        <a:rPr lang="cs-CZ" sz="2200" b="1" baseline="300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2200" b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]</a:t>
                      </a:r>
                      <a:endParaRPr lang="cs-CZ" sz="220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28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Cr – Ni</a:t>
                      </a:r>
                    </a:p>
                  </a:txBody>
                  <a:tcPr marL="146186" marR="146186" marT="0" marB="0" anchor="b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28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KONSTANTAN</a:t>
                      </a:r>
                    </a:p>
                  </a:txBody>
                  <a:tcPr marL="146186" marR="146186" marT="0" marB="0" anchor="b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0,5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28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MANGANIN</a:t>
                      </a:r>
                    </a:p>
                  </a:txBody>
                  <a:tcPr marL="146186" marR="146186" marT="0" marB="0" anchor="b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0,43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2,325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628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NIKELIN</a:t>
                      </a:r>
                    </a:p>
                  </a:txBody>
                  <a:tcPr marL="146186" marR="146186" marT="0" marB="0" anchor="b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0,4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2,5</a:t>
                      </a:r>
                    </a:p>
                  </a:txBody>
                  <a:tcPr marL="146186" marR="1461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457200" y="1916832"/>
            <a:ext cx="8229600" cy="4941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VÝPOČET ODPORU VODIČE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 – elektrický odpor vodiče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Symbol" pitchFamily="18" charset="2"/>
                <a:cs typeface="Arial" pitchFamily="34" charset="0"/>
              </a:rPr>
              <a:t>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rezistivita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l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– délka vodiče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aseline="0" dirty="0" smtClean="0">
                <a:latin typeface="Arial" pitchFamily="34" charset="0"/>
                <a:cs typeface="Arial" pitchFamily="34" charset="0"/>
              </a:rPr>
              <a:t>S – průřez vodiče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7649" name="Object 1"/>
          <p:cNvGraphicFramePr>
            <a:graphicFrameLocks noChangeAspect="1"/>
          </p:cNvGraphicFramePr>
          <p:nvPr/>
        </p:nvGraphicFramePr>
        <p:xfrm>
          <a:off x="971600" y="2560638"/>
          <a:ext cx="4624388" cy="1171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5" name="Rovnice" r:id="rId4" imgW="1904760" imgH="482400" progId="Equation.3">
                  <p:embed/>
                </p:oleObj>
              </mc:Choice>
              <mc:Fallback>
                <p:oleObj name="Rovnice" r:id="rId4" imgW="1904760" imgH="48240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560638"/>
                        <a:ext cx="4624388" cy="1171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 konduktivita?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jednotky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rezistivity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 konduktivity?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Jaká je hodnota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rezistivity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pro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měd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 hliník?  ..…………...................................................................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odpor vodiče pomocí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rezistivity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?	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rezistivity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měrný elektrický odpor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měrná elektrická vodivost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vodivé materiály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odporové materiály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copper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měď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aluminium – hliník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REZISTIVITA  A KONDUKTIVITA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1523</TotalTime>
  <Words>305</Words>
  <Application>Microsoft Office PowerPoint</Application>
  <PresentationFormat>Předvádění na obrazovce (4:3)</PresentationFormat>
  <Paragraphs>109</Paragraphs>
  <Slides>10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Prezentace aplikace PowerPoint</vt:lpstr>
      <vt:lpstr>Prezentace aplikace PowerPoint</vt:lpstr>
      <vt:lpstr>REZISTIVITA  A KONDUKTIVITA</vt:lpstr>
      <vt:lpstr>REZISTIVITA  A KONDUKTIVITA</vt:lpstr>
      <vt:lpstr>REZISTIVITA  A KONDUKTIVITA</vt:lpstr>
      <vt:lpstr>REZISTIVITA  A KONDUKTIVITA</vt:lpstr>
      <vt:lpstr>REZISTIVITA  A KONDUKTIVITA</vt:lpstr>
      <vt:lpstr>REZISTIVITA  A KONDUKTIVITA</vt:lpstr>
      <vt:lpstr>REZISTIVITA  A KONDUKTIVITA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137</cp:revision>
  <dcterms:created xsi:type="dcterms:W3CDTF">2012-05-16T10:04:36Z</dcterms:created>
  <dcterms:modified xsi:type="dcterms:W3CDTF">2012-10-06T15:17:48Z</dcterms:modified>
</cp:coreProperties>
</file>