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67" r:id="rId2"/>
    <p:sldId id="263" r:id="rId3"/>
    <p:sldId id="258" r:id="rId4"/>
    <p:sldId id="257" r:id="rId5"/>
    <p:sldId id="259" r:id="rId6"/>
    <p:sldId id="264" r:id="rId7"/>
    <p:sldId id="265" r:id="rId8"/>
    <p:sldId id="260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850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806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0216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7949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5344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66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980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197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6.wmf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11" Type="http://schemas.openxmlformats.org/officeDocument/2006/relationships/image" Target="../media/image12.wmf"/><Relationship Id="rId5" Type="http://schemas.openxmlformats.org/officeDocument/2006/relationships/image" Target="../media/image9.wmf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4.bin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34376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Elektrický výkon 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práce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ELEKTRICKÁ PRÁCE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Protéká – li pasivním prvkem stejnosměrný proud, projde jim za čas t elektrický náboj Q (Q=I.t) a přitom se vykoná práce: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5127" name="Object 4"/>
          <p:cNvGraphicFramePr>
            <a:graphicFrameLocks noChangeAspect="1"/>
          </p:cNvGraphicFramePr>
          <p:nvPr/>
        </p:nvGraphicFramePr>
        <p:xfrm>
          <a:off x="971600" y="3573016"/>
          <a:ext cx="7156450" cy="69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4" imgW="2222280" imgH="215640" progId="Equation.3">
                  <p:embed/>
                </p:oleObj>
              </mc:Choice>
              <mc:Fallback>
                <p:oleObj name="Rovnice" r:id="rId4" imgW="222228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3573016"/>
                        <a:ext cx="7156450" cy="695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ELEKTRICKÁ PRÁCE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Jedná – li se o čistě odporový prvek, přemění se tato elektrická práce v teplo.</a:t>
            </a:r>
          </a:p>
          <a:p>
            <a:pPr marL="432000" lvl="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 praxi se používá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násobků Ws,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jako jsou Wh a kWh.</a:t>
            </a:r>
          </a:p>
          <a:p>
            <a:pPr marL="432000" lvl="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Jednotka práce J (Joule)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má stejnou velikost jako Ws.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096" y="2679414"/>
            <a:ext cx="3252192" cy="355789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ELEKTRICKÝ VÝKON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557445"/>
              </p:ext>
            </p:extLst>
          </p:nvPr>
        </p:nvGraphicFramePr>
        <p:xfrm>
          <a:off x="487304" y="4437112"/>
          <a:ext cx="3541713" cy="696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0" name="Rovnice" r:id="rId4" imgW="1104840" imgH="215640" progId="Equation.3">
                  <p:embed/>
                </p:oleObj>
              </mc:Choice>
              <mc:Fallback>
                <p:oleObj name="Rovnice" r:id="rId4" imgW="110484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304" y="4437112"/>
                        <a:ext cx="3541713" cy="6969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Elektrický výkon je práce W vykonaná za čas t.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2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2058773"/>
              </p:ext>
            </p:extLst>
          </p:nvPr>
        </p:nvGraphicFramePr>
        <p:xfrm>
          <a:off x="487304" y="2636912"/>
          <a:ext cx="4519613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Rovnice" r:id="rId6" imgW="1409400" imgH="393480" progId="Equation.3">
                  <p:embed/>
                </p:oleObj>
              </mc:Choice>
              <mc:Fallback>
                <p:oleObj name="Rovnice" r:id="rId6" imgW="1409400" imgH="393480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304" y="2636912"/>
                        <a:ext cx="4519613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656" y="2808844"/>
            <a:ext cx="3466728" cy="342562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ELEKTRICKÝ VÝKON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Při použití Ohmova zákona              a dosazení do vzorce         , dostaneme vzorec pro výpočet výkonu pomocí odporu prvku a proudu jím protékajícím 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Případně další úpravou 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28" name="Object 4"/>
          <p:cNvGraphicFramePr>
            <a:graphicFrameLocks noChangeAspect="1"/>
          </p:cNvGraphicFramePr>
          <p:nvPr/>
        </p:nvGraphicFramePr>
        <p:xfrm>
          <a:off x="5148064" y="2007999"/>
          <a:ext cx="1224136" cy="3836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98" name="Rovnice" r:id="rId4" imgW="571320" imgH="177480" progId="Equation.3">
                  <p:embed/>
                </p:oleObj>
              </mc:Choice>
              <mc:Fallback>
                <p:oleObj name="Rovnice" r:id="rId4" imgW="571320" imgH="17748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2007999"/>
                        <a:ext cx="1224136" cy="3836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4"/>
          <p:cNvGraphicFramePr>
            <a:graphicFrameLocks noChangeAspect="1"/>
          </p:cNvGraphicFramePr>
          <p:nvPr/>
        </p:nvGraphicFramePr>
        <p:xfrm>
          <a:off x="2195736" y="2492896"/>
          <a:ext cx="1224136" cy="3836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99" name="Rovnice" r:id="rId6" imgW="571320" imgH="177480" progId="Equation.3">
                  <p:embed/>
                </p:oleObj>
              </mc:Choice>
              <mc:Fallback>
                <p:oleObj name="Rovnice" r:id="rId6" imgW="571320" imgH="1774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2492896"/>
                        <a:ext cx="1224136" cy="3836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4"/>
          <p:cNvGraphicFramePr>
            <a:graphicFrameLocks noChangeAspect="1"/>
          </p:cNvGraphicFramePr>
          <p:nvPr/>
        </p:nvGraphicFramePr>
        <p:xfrm>
          <a:off x="2946400" y="3356992"/>
          <a:ext cx="1306513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0" name="Rovnice" r:id="rId8" imgW="609480" imgH="190440" progId="Equation.3">
                  <p:embed/>
                </p:oleObj>
              </mc:Choice>
              <mc:Fallback>
                <p:oleObj name="Rovnice" r:id="rId8" imgW="609480" imgH="1904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6400" y="3356992"/>
                        <a:ext cx="1306513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4"/>
          <p:cNvGraphicFramePr>
            <a:graphicFrameLocks noChangeAspect="1"/>
          </p:cNvGraphicFramePr>
          <p:nvPr/>
        </p:nvGraphicFramePr>
        <p:xfrm>
          <a:off x="4679950" y="3817938"/>
          <a:ext cx="1089025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601" name="Rovnice" r:id="rId10" imgW="507960" imgH="419040" progId="Equation.3">
                  <p:embed/>
                </p:oleObj>
              </mc:Choice>
              <mc:Fallback>
                <p:oleObj name="Rovnice" r:id="rId10" imgW="507960" imgH="41904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9950" y="3817938"/>
                        <a:ext cx="1089025" cy="949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TEPELNÉ ÚČINKY EL. PROUDU</a:t>
            </a: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využíváme k ohřevu – vařiče, el. pece, akumulační kamna, ...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ve většině přístrojů je však práce přeměněná na teplo ztrátou energie, kterou musí zdroj dodat navíc. Kromě toho ztrátové teplo způsobuje ohřívání vodičů i celého stroje a je nutné stroj vhodným způsobem chladit.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Tepelná energie: 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1 J = 1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Ws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= 0,24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cal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		1Wh = 3600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Ws</a:t>
            </a: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1 kWh = 1000 Wh = 3600 000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Ws</a:t>
            </a: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výkon a práce, která se vykoná na zařízení, kterým prochází el. proud?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spočítáme výkon zařízení, známe – li jeho odpor a napětí, resp. odpor a proud jím tekoucí?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Kde využíváme tepelných účinků el. proudu?     ………………………...................................................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ELEKTRICKÝ VÝKON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elektrická práce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výkon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heat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teplo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heating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ohřívání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cooling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chlazení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ELEKTRICKÝ VÝKON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1503</TotalTime>
  <Words>276</Words>
  <Application>Microsoft Office PowerPoint</Application>
  <PresentationFormat>Předvádění na obrazovce (4:3)</PresentationFormat>
  <Paragraphs>71</Paragraphs>
  <Slides>10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Prezentace aplikace PowerPoint</vt:lpstr>
      <vt:lpstr>Prezentace aplikace PowerPoint</vt:lpstr>
      <vt:lpstr>ELEKTRICKÁ PRÁCE</vt:lpstr>
      <vt:lpstr>ELEKTRICKÁ PRÁCE</vt:lpstr>
      <vt:lpstr>ELEKTRICKÝ VÝKON</vt:lpstr>
      <vt:lpstr>ELEKTRICKÝ VÝKON</vt:lpstr>
      <vt:lpstr>TEPELNÉ ÚČINKY EL. PROUDU</vt:lpstr>
      <vt:lpstr>ELEKTRICKÝ VÝKON</vt:lpstr>
      <vt:lpstr>ELEKTRICKÝ VÝKON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132</cp:revision>
  <dcterms:created xsi:type="dcterms:W3CDTF">2012-05-16T10:04:36Z</dcterms:created>
  <dcterms:modified xsi:type="dcterms:W3CDTF">2012-10-06T15:17:38Z</dcterms:modified>
</cp:coreProperties>
</file>