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7" r:id="rId3"/>
    <p:sldId id="257" r:id="rId4"/>
    <p:sldId id="258" r:id="rId5"/>
    <p:sldId id="259" r:id="rId6"/>
    <p:sldId id="261" r:id="rId7"/>
    <p:sldId id="260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035FEA9-EF85-445B-A5B7-00259F787D15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92B398-8D74-43AF-8AA1-B14EE246ED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72816"/>
            <a:ext cx="8518720" cy="43262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400" dirty="0" smtClean="0"/>
              <a:t>ŠKOLA:		                      Gymnázium, Tanvald, Školní 305, příspěvková organizace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ČÍSLO PROJEKTU:	 CZ.1.07/1.5.00/34.0434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NÁZEV PROJEKTU:	 Šablony – Gymnázium Tanvald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ČÍSLO ŠABLONY:	                       III/2 Inovace a zkvalitnění výuky prostřednictvím ICT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AUTOR:                                           PhDr. Jana </a:t>
            </a:r>
            <a:r>
              <a:rPr lang="cs-CZ" sz="1400" dirty="0" err="1" smtClean="0"/>
              <a:t>Rykrová</a:t>
            </a:r>
            <a:endParaRPr lang="cs-CZ" sz="1400" dirty="0" smtClean="0"/>
          </a:p>
          <a:p>
            <a:pPr>
              <a:lnSpc>
                <a:spcPct val="80000"/>
              </a:lnSpc>
            </a:pPr>
            <a:r>
              <a:rPr lang="cs-CZ" sz="1400" dirty="0" smtClean="0"/>
              <a:t>TEMATICKÁ OBLAST:                Dějepis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NÁZEV </a:t>
            </a:r>
            <a:r>
              <a:rPr lang="cs-CZ" sz="1400" dirty="0" err="1" smtClean="0"/>
              <a:t>DUMu</a:t>
            </a:r>
            <a:r>
              <a:rPr lang="cs-CZ" sz="1400" dirty="0" smtClean="0"/>
              <a:t>:                              Textilní průmysl na </a:t>
            </a:r>
            <a:r>
              <a:rPr lang="cs-CZ" sz="1400" dirty="0" err="1" smtClean="0"/>
              <a:t>Tanvaldsku</a:t>
            </a:r>
            <a:endParaRPr lang="cs-CZ" sz="1400" dirty="0" smtClean="0"/>
          </a:p>
          <a:p>
            <a:pPr>
              <a:lnSpc>
                <a:spcPct val="80000"/>
              </a:lnSpc>
            </a:pPr>
            <a:r>
              <a:rPr lang="cs-CZ" sz="1400" dirty="0" smtClean="0"/>
              <a:t>POŘADOVÉ ČÍSLO </a:t>
            </a:r>
            <a:r>
              <a:rPr lang="cs-CZ" sz="1400" dirty="0" err="1" smtClean="0"/>
              <a:t>DUMu</a:t>
            </a:r>
            <a:r>
              <a:rPr lang="cs-CZ" sz="1400" dirty="0" smtClean="0"/>
              <a:t>:        03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KÓD </a:t>
            </a:r>
            <a:r>
              <a:rPr lang="cs-CZ" sz="1400" dirty="0" err="1" smtClean="0"/>
              <a:t>DUMu</a:t>
            </a:r>
            <a:r>
              <a:rPr lang="cs-CZ" sz="1400" dirty="0" smtClean="0"/>
              <a:t>:                                   JR_DĚJEPIS_03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DATUM TVORBY:                         13.9.2012</a:t>
            </a:r>
          </a:p>
          <a:p>
            <a:pPr>
              <a:lnSpc>
                <a:spcPct val="80000"/>
              </a:lnSpc>
            </a:pPr>
            <a:r>
              <a:rPr lang="cs-CZ" sz="1400" dirty="0" smtClean="0"/>
              <a:t>ANOTACE (ROČNÍK):                 Prezentace je součástí výuky tématu regionální dějiny v dějepisném  </a:t>
            </a:r>
          </a:p>
          <a:p>
            <a:pPr>
              <a:lnSpc>
                <a:spcPct val="80000"/>
              </a:lnSpc>
              <a:buNone/>
            </a:pPr>
            <a:r>
              <a:rPr lang="cs-CZ" sz="1400" dirty="0" smtClean="0"/>
              <a:t>                                                                        semináři. Seznamuje  s  počátky a rozvojem textilního průmyslu </a:t>
            </a:r>
          </a:p>
          <a:p>
            <a:pPr>
              <a:lnSpc>
                <a:spcPct val="80000"/>
              </a:lnSpc>
              <a:buNone/>
            </a:pPr>
            <a:r>
              <a:rPr lang="cs-CZ" sz="1400" dirty="0" smtClean="0"/>
              <a:t>                                                                        na </a:t>
            </a:r>
            <a:r>
              <a:rPr lang="cs-CZ" sz="1400" dirty="0" err="1" smtClean="0"/>
              <a:t>Tanvaldsku</a:t>
            </a:r>
            <a:r>
              <a:rPr lang="cs-CZ" sz="1400" dirty="0" smtClean="0"/>
              <a:t>.</a:t>
            </a:r>
          </a:p>
          <a:p>
            <a:endParaRPr lang="cs-CZ" sz="1400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5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TEXTILNÍ  PRŮMYSL</a:t>
            </a:r>
            <a:br>
              <a:rPr lang="cs-CZ" b="1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 NA  TANVALDSKU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Počátky textilní výroby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17.stol. – domácí předení a tkaní lnu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2.pol. 18.stol.  -  domácí předení bavlny /dovoz levné suroviny z  Anglie/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faktorský systém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Strojové předení bavlny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20. léta 19. stol. –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první strojová přádelna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bavlny v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Tanvaldě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Ve 30. letech ředitelem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Johann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Mayer /z Bavorska/ 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Bálovka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- vila,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Terezínka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vyhlídková skála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C.k.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privileg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Tanvaldská přádelna bavlny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Další přádelny: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30.léta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Johann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Priebsch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Smržovka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40.léta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Johann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Liebig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Svárov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60.léta Josef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Riedel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Desná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…a další</a:t>
            </a:r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Textilní průmysl v 19. století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řádelny dodávaly přízi také domácím tkalcům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1845 – první mechanická přádelna 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Tanvaldě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třídání období prosperity a krizí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távky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1870 – svárovská stávka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ožáry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1885 vytvoření dobrovolného  hasičského sboru 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Tanvaldě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/Tanvaldská okresní hasičská jednota/ - zásahy při požárech i povodních /např. 1897/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Období 1918 - 1945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po roce 1918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majitelem tanvaldských přádelen byla firma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Lederer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§ Wolf se sídlem ve Vídni 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název Tanvaldská přádelna bavlny a.s.</a:t>
            </a:r>
          </a:p>
          <a:p>
            <a:r>
              <a:rPr lang="cs-CZ" sz="2600" dirty="0">
                <a:latin typeface="Arial" pitchFamily="34" charset="0"/>
                <a:cs typeface="Arial" pitchFamily="34" charset="0"/>
              </a:rPr>
              <a:t>g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enerální ředitel Otto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Bermann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/Žid, Osvětim/</a:t>
            </a:r>
          </a:p>
          <a:p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600" b="1" dirty="0" smtClean="0">
                <a:latin typeface="Arial" pitchFamily="34" charset="0"/>
                <a:cs typeface="Arial" pitchFamily="34" charset="0"/>
              </a:rPr>
              <a:t>Okupace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Tanwalder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Textilwerke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A.G.</a:t>
            </a:r>
          </a:p>
          <a:p>
            <a:r>
              <a:rPr lang="cs-CZ" sz="2600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rizace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válečná výroba /Junkers, V2/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Období po roce 1945 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po osvobození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národní správa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znárodnění z října 1945 se týkalo všech bavlnářských firem na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Tanvaldsku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vznikl národní podnik Pojizerské bavlnářské závody se sídlem 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Semilech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roce 1948 SEBA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roce 1989 krize textilního průmyslu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Význam textilní výroby pro Tanvaldsko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dirty="0" err="1"/>
              <a:t>p</a:t>
            </a:r>
            <a:r>
              <a:rPr lang="cs-CZ" sz="2400" b="1" dirty="0" err="1" smtClean="0"/>
              <a:t>oč</a:t>
            </a:r>
            <a:r>
              <a:rPr lang="cs-CZ" sz="2400" b="1" dirty="0" smtClean="0"/>
              <a:t>. 19. stol</a:t>
            </a:r>
            <a:r>
              <a:rPr lang="cs-CZ" sz="2400" dirty="0" smtClean="0"/>
              <a:t>. - chudý, neúrodný kraj</a:t>
            </a:r>
          </a:p>
          <a:p>
            <a:r>
              <a:rPr lang="cs-CZ" sz="2400" dirty="0"/>
              <a:t>t</a:t>
            </a:r>
            <a:r>
              <a:rPr lang="cs-CZ" sz="2400" dirty="0" smtClean="0"/>
              <a:t>extilní výroba - pracovní příležitosti</a:t>
            </a:r>
          </a:p>
          <a:p>
            <a:r>
              <a:rPr lang="cs-CZ" sz="2400" dirty="0"/>
              <a:t>r</a:t>
            </a:r>
            <a:r>
              <a:rPr lang="cs-CZ" sz="2400" dirty="0" smtClean="0"/>
              <a:t>ozvoj regionu - doprava, hustota osídlení, školství, </a:t>
            </a:r>
          </a:p>
          <a:p>
            <a:pPr>
              <a:buNone/>
            </a:pPr>
            <a:r>
              <a:rPr lang="cs-CZ" sz="2400" dirty="0" smtClean="0"/>
              <a:t>                                        kulturní a spolkový život</a:t>
            </a:r>
          </a:p>
          <a:p>
            <a:r>
              <a:rPr lang="cs-CZ" sz="2400" b="1" dirty="0"/>
              <a:t>o</a:t>
            </a:r>
            <a:r>
              <a:rPr lang="cs-CZ" sz="2400" b="1" dirty="0" smtClean="0"/>
              <a:t>bdobí prosperity </a:t>
            </a:r>
            <a:r>
              <a:rPr lang="cs-CZ" sz="2400" dirty="0" smtClean="0"/>
              <a:t>- ve 2.pol.19. stol.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- meziválečné období  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- 70. a 80. léta 20.stol.</a:t>
            </a:r>
          </a:p>
          <a:p>
            <a:r>
              <a:rPr lang="cs-CZ" sz="2400" b="1" dirty="0"/>
              <a:t>v</a:t>
            </a:r>
            <a:r>
              <a:rPr lang="cs-CZ" sz="2400" b="1" dirty="0" smtClean="0"/>
              <a:t> současnosti </a:t>
            </a:r>
          </a:p>
          <a:p>
            <a:pPr>
              <a:buFontTx/>
              <a:buChar char="-"/>
            </a:pPr>
            <a:r>
              <a:rPr lang="cs-CZ" sz="2400" dirty="0" smtClean="0"/>
              <a:t>krize textilního průmyslu</a:t>
            </a:r>
          </a:p>
          <a:p>
            <a:pPr>
              <a:buFontTx/>
              <a:buChar char="-"/>
            </a:pPr>
            <a:r>
              <a:rPr lang="cs-CZ" sz="2400" dirty="0" smtClean="0"/>
              <a:t>nezaměstnanost </a:t>
            </a:r>
          </a:p>
          <a:p>
            <a:pPr>
              <a:buFontTx/>
              <a:buChar char="-"/>
            </a:pPr>
            <a:r>
              <a:rPr lang="cs-CZ" sz="2400" dirty="0"/>
              <a:t>n</a:t>
            </a:r>
            <a:r>
              <a:rPr lang="cs-CZ" sz="2400" dirty="0" smtClean="0"/>
              <a:t>epříznivý demografický vývoj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Současný vzhled bývalé textilní továrny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381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268760"/>
            <a:ext cx="38100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RÝDL, Jaroslav.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Paměť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Tanvaldska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Turnov: Muzeum Českého ráje v Turnově, 2006, ISBN 80-239-6686-3. </a:t>
            </a:r>
          </a:p>
          <a:p>
            <a:pPr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fotografie : Jana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Rykrová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184</TotalTime>
  <Words>332</Words>
  <Application>Microsoft Office PowerPoint</Application>
  <PresentationFormat>Předvádění na obrazovce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TEXTILNÍ  PRŮMYSL  NA  TANVALDSKU</vt:lpstr>
      <vt:lpstr>Počátky textilní výroby</vt:lpstr>
      <vt:lpstr> Strojové předení bavlny</vt:lpstr>
      <vt:lpstr>Textilní průmysl v 19. století</vt:lpstr>
      <vt:lpstr>Období 1918 - 1945</vt:lpstr>
      <vt:lpstr>Období po roce 1945  </vt:lpstr>
      <vt:lpstr>Význam textilní výroby pro Tanvaldsko</vt:lpstr>
      <vt:lpstr>Současný vzhled bývalé textilní továrny </vt:lpstr>
      <vt:lpstr>Prameny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TEXTILNÍ PRŮMYSL NA TANVALDSKU</dc:title>
  <dc:creator>doma</dc:creator>
  <cp:lastModifiedBy>doma</cp:lastModifiedBy>
  <cp:revision>25</cp:revision>
  <dcterms:created xsi:type="dcterms:W3CDTF">2012-09-08T09:35:58Z</dcterms:created>
  <dcterms:modified xsi:type="dcterms:W3CDTF">2012-10-15T11:46:18Z</dcterms:modified>
</cp:coreProperties>
</file>