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70" r:id="rId12"/>
    <p:sldId id="267" r:id="rId13"/>
    <p:sldId id="268" r:id="rId14"/>
    <p:sldId id="269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46187293-188B-42FD-BEC5-3C77068B21AB}">
          <p14:sldIdLst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70"/>
            <p14:sldId id="267"/>
            <p14:sldId id="268"/>
            <p14:sldId id="269"/>
            <p14:sldId id="271"/>
          </p14:sldIdLst>
        </p14:section>
        <p14:section name="Oddíl bez názvu" id="{0A31E51E-8935-45F5-8C88-C89694B94CB0}">
          <p14:sldIdLst>
            <p14:sldId id="272"/>
            <p14:sldId id="273"/>
            <p14:sldId id="274"/>
            <p14:sldId id="27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AE5B3-9287-4DCC-99B2-26688470B45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95C303E-70A8-4A16-A528-6D2D171D7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AE5B3-9287-4DCC-99B2-26688470B45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C303E-70A8-4A16-A528-6D2D171D7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AE5B3-9287-4DCC-99B2-26688470B45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C303E-70A8-4A16-A528-6D2D171D7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AE5B3-9287-4DCC-99B2-26688470B45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C303E-70A8-4A16-A528-6D2D171D7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AE5B3-9287-4DCC-99B2-26688470B45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C303E-70A8-4A16-A528-6D2D171D7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AE5B3-9287-4DCC-99B2-26688470B45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C303E-70A8-4A16-A528-6D2D171D7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AE5B3-9287-4DCC-99B2-26688470B45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C303E-70A8-4A16-A528-6D2D171D7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AE5B3-9287-4DCC-99B2-26688470B45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C303E-70A8-4A16-A528-6D2D171D7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AE5B3-9287-4DCC-99B2-26688470B45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C303E-70A8-4A16-A528-6D2D171D7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AE5B3-9287-4DCC-99B2-26688470B45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C303E-70A8-4A16-A528-6D2D171D7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AE5B3-9287-4DCC-99B2-26688470B45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C303E-70A8-4A16-A528-6D2D171D7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3EAE5B3-9287-4DCC-99B2-26688470B45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95C303E-70A8-4A16-A528-6D2D171D7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9667230"/>
              </p:ext>
            </p:extLst>
          </p:nvPr>
        </p:nvGraphicFramePr>
        <p:xfrm>
          <a:off x="1665288" y="2414588"/>
          <a:ext cx="5813425" cy="32866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Střední odborné učiliště a střední odborná škola Hustopeče, Masarykovo nám. 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Ing. Ivana Bočková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28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Kotle ve vytápění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Kotle – základní charakteristika a rozdělení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Vytápění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Učitel využívá dataprojektor, žák sleduje promítanou látku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10000"/>
                          </a:schemeClr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je schopen definovat pojem kotel, rozlišit druhy kotlů, jednotlivé vlastnosti používaných kotlů, zařadí je do otopné soustavy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4686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KOTLE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3"/>
            <a:ext cx="8229600" cy="144016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12300" dirty="0"/>
          </a:p>
          <a:p>
            <a:pPr marL="0" indent="0" algn="ctr">
              <a:buNone/>
            </a:pPr>
            <a:r>
              <a:rPr lang="cs-CZ" sz="12300" dirty="0" smtClean="0"/>
              <a:t>Vypracovala: Ing. Ivana Bočková</a:t>
            </a:r>
            <a:endParaRPr lang="cs-CZ" sz="12300" dirty="0"/>
          </a:p>
        </p:txBody>
      </p:sp>
    </p:spTree>
    <p:extLst>
      <p:ext uri="{BB962C8B-B14F-4D97-AF65-F5344CB8AC3E}">
        <p14:creationId xmlns:p14="http://schemas.microsoft.com/office/powerpoint/2010/main" val="64037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5339679"/>
          </a:xfrm>
        </p:spPr>
        <p:txBody>
          <a:bodyPr/>
          <a:lstStyle/>
          <a:p>
            <a:r>
              <a:rPr lang="cs-CZ" sz="6600" dirty="0" smtClean="0"/>
              <a:t/>
            </a:r>
            <a:br>
              <a:rPr lang="cs-CZ" sz="6600" dirty="0" smtClean="0"/>
            </a:br>
            <a:r>
              <a:rPr lang="cs-CZ" sz="6600" dirty="0" smtClean="0"/>
              <a:t/>
            </a:r>
            <a:br>
              <a:rPr lang="cs-CZ" sz="6600" dirty="0" smtClean="0"/>
            </a:br>
            <a:r>
              <a:rPr lang="cs-CZ" sz="6600" dirty="0" smtClean="0"/>
              <a:t>Kotel – </a:t>
            </a:r>
            <a:r>
              <a:rPr lang="cs-CZ" sz="4000" dirty="0" smtClean="0"/>
              <a:t>je základním zdrojem otopné soustavy a zdrojem tepla.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V kotli se spaluje palivo a ohřívá se v něm teplonosná látka.</a:t>
            </a:r>
            <a:br>
              <a:rPr lang="cs-CZ" sz="4000" dirty="0" smtClean="0"/>
            </a:b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27907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/>
              <a:t>Charakteristika kotle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Autofit/>
          </a:bodyPr>
          <a:lstStyle/>
          <a:p>
            <a:r>
              <a:rPr lang="cs-CZ" sz="3200" dirty="0" smtClean="0"/>
              <a:t>Kotel musí být zabezpečen proti překročení pracovního přetlaku, který je způsoben polohou kotle a ohřátím vody</a:t>
            </a:r>
          </a:p>
          <a:p>
            <a:r>
              <a:rPr lang="cs-CZ" sz="3200" dirty="0" smtClean="0"/>
              <a:t>Volba kotle – podle paliva, velikosti otopné soustavy a řešení ohřevu vody</a:t>
            </a:r>
          </a:p>
          <a:p>
            <a:r>
              <a:rPr lang="cs-CZ" sz="3200" dirty="0" smtClean="0"/>
              <a:t>Pokud je kotel zdrojem tepla pro vytápění, musí jeho výkon pokrýt tepelnou ztrátu daného objektu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68961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</p:spPr>
        <p:txBody>
          <a:bodyPr/>
          <a:lstStyle/>
          <a:p>
            <a:r>
              <a:rPr lang="cs-CZ" dirty="0" smtClean="0"/>
              <a:t>Rozdělení kotlů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Podle druhu paliva 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 smtClean="0"/>
              <a:t>Kotle na plynná paliva </a:t>
            </a:r>
            <a:r>
              <a:rPr lang="cs-CZ" sz="2800" dirty="0" smtClean="0"/>
              <a:t>– zemní plyn, propan-butan</a:t>
            </a:r>
          </a:p>
          <a:p>
            <a:pPr marL="0" indent="0">
              <a:buNone/>
            </a:pPr>
            <a:r>
              <a:rPr lang="cs-CZ" sz="2800" b="1" dirty="0" smtClean="0"/>
              <a:t>Kotle na kapalná paliva </a:t>
            </a:r>
            <a:r>
              <a:rPr lang="cs-CZ" sz="2800" dirty="0" smtClean="0"/>
              <a:t>– topné oleje</a:t>
            </a:r>
          </a:p>
          <a:p>
            <a:pPr marL="0" indent="0">
              <a:buNone/>
            </a:pPr>
            <a:r>
              <a:rPr lang="cs-CZ" sz="2800" b="1" dirty="0" smtClean="0"/>
              <a:t>Kotle na pevná paliva </a:t>
            </a:r>
            <a:r>
              <a:rPr lang="cs-CZ" sz="2800" dirty="0" smtClean="0"/>
              <a:t>– černé uhlí, hnědé uhlí, koks, dřevo, biomasa, dřevní hmota</a:t>
            </a:r>
          </a:p>
          <a:p>
            <a:pPr marL="0" indent="0">
              <a:buNone/>
            </a:pPr>
            <a:r>
              <a:rPr lang="cs-CZ" sz="2800" b="1" dirty="0" smtClean="0"/>
              <a:t>elektrokotle</a:t>
            </a:r>
            <a:r>
              <a:rPr lang="cs-CZ" sz="2800" dirty="0" smtClean="0"/>
              <a:t>   - přímotopné a akumulační kotle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40998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r>
              <a:rPr lang="cs-CZ" dirty="0"/>
              <a:t>Rozdělení kotlů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Podle teplonosné látky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Vodní</a:t>
            </a:r>
            <a:r>
              <a:rPr lang="cs-CZ" sz="2800" dirty="0" smtClean="0">
                <a:solidFill>
                  <a:schemeClr val="tx1"/>
                </a:solidFill>
              </a:rPr>
              <a:t> – teplovodní do 115 °C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            horkovodní nad 115 </a:t>
            </a:r>
            <a:r>
              <a:rPr lang="cs-CZ" sz="2800" dirty="0">
                <a:solidFill>
                  <a:schemeClr val="tx1"/>
                </a:solidFill>
              </a:rPr>
              <a:t>°</a:t>
            </a:r>
            <a:r>
              <a:rPr lang="cs-CZ" sz="2800" dirty="0" smtClean="0">
                <a:solidFill>
                  <a:schemeClr val="tx1"/>
                </a:solidFill>
              </a:rPr>
              <a:t>C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Parní 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Kombinované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8250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/>
          <a:p>
            <a:r>
              <a:rPr lang="cs-CZ" dirty="0"/>
              <a:t>Rozdělení kotlů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Podle použitého materiálu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Kotle ocelové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Kotle litinové článkové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Kotle z ostatních materiálů – mědi nebo ušlechtilých ocelí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454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4096"/>
          </a:xfrm>
        </p:spPr>
        <p:txBody>
          <a:bodyPr/>
          <a:lstStyle/>
          <a:p>
            <a:r>
              <a:rPr lang="cs-CZ" dirty="0"/>
              <a:t>Rozdělení kotlů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Podle umístění kotle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Stacionární </a:t>
            </a:r>
            <a:r>
              <a:rPr lang="cs-CZ" sz="2800" dirty="0" smtClean="0">
                <a:solidFill>
                  <a:schemeClr val="tx1"/>
                </a:solidFill>
              </a:rPr>
              <a:t>– na podlaze či </a:t>
            </a:r>
            <a:r>
              <a:rPr lang="cs-CZ" sz="2800" dirty="0" err="1" smtClean="0">
                <a:solidFill>
                  <a:schemeClr val="tx1"/>
                </a:solidFill>
              </a:rPr>
              <a:t>soklíku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Závěsné</a:t>
            </a:r>
            <a:r>
              <a:rPr lang="cs-CZ" sz="2800" dirty="0" smtClean="0">
                <a:solidFill>
                  <a:schemeClr val="tx1"/>
                </a:solidFill>
              </a:rPr>
              <a:t> – na zdi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297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24128" y="3861048"/>
            <a:ext cx="2592288" cy="1224136"/>
          </a:xfrm>
        </p:spPr>
        <p:txBody>
          <a:bodyPr/>
          <a:lstStyle/>
          <a:p>
            <a:r>
              <a:rPr lang="cs-CZ" sz="1600" dirty="0" smtClean="0">
                <a:solidFill>
                  <a:schemeClr val="tx1"/>
                </a:solidFill>
              </a:rPr>
              <a:t>http</a:t>
            </a:r>
            <a:r>
              <a:rPr lang="cs-CZ" sz="1600" dirty="0">
                <a:solidFill>
                  <a:schemeClr val="tx1"/>
                </a:solidFill>
              </a:rPr>
              <a:t>://</a:t>
            </a:r>
            <a:r>
              <a:rPr lang="cs-CZ" sz="1600" dirty="0" smtClean="0">
                <a:solidFill>
                  <a:schemeClr val="tx1"/>
                </a:solidFill>
              </a:rPr>
              <a:t>www.voda-topeni-plyn.eu/kondenzacni-kotle.html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www.svetremesel.cz/wimg/kotel_baxi_sta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0688"/>
            <a:ext cx="2381250" cy="438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848794" y="2023973"/>
            <a:ext cx="400920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www.svetremesel.cz/clanky/Plynove-kotle.html</a:t>
            </a:r>
          </a:p>
        </p:txBody>
      </p:sp>
      <p:pic>
        <p:nvPicPr>
          <p:cNvPr id="1028" name="Picture 4" descr="http://www.voda-topeni-plyn.eu/download/img/vyrobky/s-129-vailant-1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068960"/>
            <a:ext cx="197047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092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/>
              <a:t>Rozdělení kotlů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Podle způsobu odvodu spalin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1)do komína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2)do kouřovodu s funkcí komína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3)na venkovní fasádu nebo nad střechu v provedení turbo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6769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+mn-lt"/>
              </a:rPr>
              <a:t>http://www.aosmith.cz/typove_kategorie.htm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3312368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95936" y="2132856"/>
            <a:ext cx="45365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http://www.topeni-topenari.eu/topeni/topidla-klasicka/plynove-primotopy/nastenne.php</a:t>
            </a:r>
          </a:p>
        </p:txBody>
      </p:sp>
      <p:pic>
        <p:nvPicPr>
          <p:cNvPr id="6" name="Picture 2" descr="http://www.topeni-topenari.eu/media/img/otopna-telesa/plynove-primotopy-schema1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9663" y="3212976"/>
            <a:ext cx="381642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9104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92088"/>
          </a:xfrm>
        </p:spPr>
        <p:txBody>
          <a:bodyPr/>
          <a:lstStyle/>
          <a:p>
            <a:r>
              <a:rPr lang="cs-CZ" dirty="0"/>
              <a:t>Rozdělení kotlů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Podle možného způsobu provozu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 smtClean="0"/>
              <a:t>Kotle klasické </a:t>
            </a:r>
            <a:r>
              <a:rPr lang="cs-CZ" sz="2800" dirty="0" smtClean="0"/>
              <a:t>– teplota vratné vody do kotle nemá poklesnout pod 60 °C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Kotle nízkoteplotní </a:t>
            </a:r>
            <a:r>
              <a:rPr lang="cs-CZ" sz="2800" dirty="0" smtClean="0"/>
              <a:t>– teplota vody na kotli nemá  poklesnout pod 50/40 °C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Kotle kondenzační </a:t>
            </a:r>
            <a:r>
              <a:rPr lang="cs-CZ" sz="2800" dirty="0" smtClean="0"/>
              <a:t>– teplota vody na kotli může poklesnout pod 50/40  °C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818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36104"/>
          </a:xfrm>
        </p:spPr>
        <p:txBody>
          <a:bodyPr/>
          <a:lstStyle/>
          <a:p>
            <a:r>
              <a:rPr lang="cs-CZ" dirty="0"/>
              <a:t>Rozdělení kotlů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Podle tlaku ve spalovací komoře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Kotle podtlakové </a:t>
            </a:r>
            <a:r>
              <a:rPr lang="cs-CZ" sz="2800" dirty="0" smtClean="0">
                <a:solidFill>
                  <a:schemeClr val="tx1"/>
                </a:solidFill>
              </a:rPr>
              <a:t>– všechny kotle na tuhá paliva, u nichž je podtlak vyvolán přirozeným tahem komínového průduchu nebo ventilátorem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Kotle přetlakové </a:t>
            </a:r>
            <a:r>
              <a:rPr lang="cs-CZ" sz="2800" dirty="0" smtClean="0">
                <a:solidFill>
                  <a:schemeClr val="tx1"/>
                </a:solidFill>
              </a:rPr>
              <a:t>– kotle s hořáky na kapalná nebo plynná paliva, kdy se toto palivo  spaluje za zvýšeného tlaku na výstupu hořáku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4825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74618"/>
          </a:xfrm>
        </p:spPr>
        <p:txBody>
          <a:bodyPr/>
          <a:lstStyle/>
          <a:p>
            <a:r>
              <a:rPr lang="cs-CZ" dirty="0"/>
              <a:t>Rozdělení kotlů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Podle procesu spalování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endParaRPr lang="cs-CZ" sz="28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Ruční obsluha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Poloautomatický provoz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Automatický provoz</a:t>
            </a:r>
          </a:p>
          <a:p>
            <a:pPr marL="0" indent="0" algn="ctr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869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Kotel u teplovodního vytápění vyhřívá vodu na pracovní teplotu </a:t>
            </a:r>
            <a:r>
              <a:rPr lang="cs-CZ" dirty="0" smtClean="0"/>
              <a:t>maximálně?</a:t>
            </a:r>
            <a:endParaRPr lang="cs-CZ" dirty="0"/>
          </a:p>
          <a:p>
            <a:pPr lvl="0"/>
            <a:r>
              <a:rPr lang="cs-CZ" dirty="0"/>
              <a:t>95 </a:t>
            </a:r>
            <a:r>
              <a:rPr lang="cs-CZ" dirty="0">
                <a:sym typeface="Symbol"/>
              </a:rPr>
              <a:t></a:t>
            </a:r>
            <a:r>
              <a:rPr lang="cs-CZ" dirty="0"/>
              <a:t>C</a:t>
            </a:r>
          </a:p>
          <a:p>
            <a:pPr lvl="0"/>
            <a:r>
              <a:rPr lang="cs-CZ" dirty="0"/>
              <a:t>110 </a:t>
            </a:r>
            <a:r>
              <a:rPr lang="cs-CZ" dirty="0">
                <a:sym typeface="Symbol"/>
              </a:rPr>
              <a:t></a:t>
            </a:r>
            <a:r>
              <a:rPr lang="cs-CZ" dirty="0"/>
              <a:t>C </a:t>
            </a:r>
          </a:p>
          <a:p>
            <a:pPr lvl="0"/>
            <a:r>
              <a:rPr lang="cs-CZ" dirty="0" smtClean="0"/>
              <a:t>115 </a:t>
            </a:r>
            <a:r>
              <a:rPr lang="cs-CZ" dirty="0">
                <a:sym typeface="Symbol"/>
              </a:rPr>
              <a:t></a:t>
            </a:r>
            <a:r>
              <a:rPr lang="cs-CZ" dirty="0" smtClean="0"/>
              <a:t>C</a:t>
            </a:r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Co je kotel?</a:t>
            </a:r>
          </a:p>
          <a:p>
            <a:pPr lvl="0"/>
            <a:r>
              <a:rPr lang="cs-CZ" dirty="0"/>
              <a:t>zdroj tepla</a:t>
            </a:r>
          </a:p>
          <a:p>
            <a:pPr lvl="0"/>
            <a:r>
              <a:rPr lang="cs-CZ" dirty="0"/>
              <a:t>prvek otopné soustavy</a:t>
            </a:r>
          </a:p>
          <a:p>
            <a:pPr lvl="0"/>
            <a:r>
              <a:rPr lang="cs-CZ" dirty="0"/>
              <a:t>hlavní zdroj tepla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7216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Co nepatří do údajů pro umístění a </a:t>
            </a:r>
            <a:r>
              <a:rPr lang="cs-CZ" dirty="0" smtClean="0"/>
              <a:t>instalaci?</a:t>
            </a:r>
            <a:endParaRPr lang="cs-CZ" dirty="0"/>
          </a:p>
          <a:p>
            <a:pPr lvl="0"/>
            <a:r>
              <a:rPr lang="cs-CZ" dirty="0"/>
              <a:t>tepelný výkon</a:t>
            </a:r>
          </a:p>
          <a:p>
            <a:pPr lvl="0"/>
            <a:r>
              <a:rPr lang="cs-CZ" dirty="0"/>
              <a:t>rozměry kotle</a:t>
            </a:r>
          </a:p>
          <a:p>
            <a:pPr lvl="0"/>
            <a:r>
              <a:rPr lang="cs-CZ" dirty="0"/>
              <a:t>hmotnost kotle </a:t>
            </a:r>
            <a:endParaRPr lang="cs-CZ" dirty="0" smtClean="0"/>
          </a:p>
          <a:p>
            <a:pPr lvl="0"/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Které palivo patří do tuhých </a:t>
            </a:r>
            <a:r>
              <a:rPr lang="cs-CZ" dirty="0" smtClean="0"/>
              <a:t>paliv?</a:t>
            </a:r>
            <a:endParaRPr lang="cs-CZ" dirty="0"/>
          </a:p>
          <a:p>
            <a:pPr lvl="0"/>
            <a:r>
              <a:rPr lang="cs-CZ" dirty="0"/>
              <a:t>bioplyn</a:t>
            </a:r>
          </a:p>
          <a:p>
            <a:pPr lvl="0"/>
            <a:r>
              <a:rPr lang="cs-CZ" dirty="0"/>
              <a:t>koks, dřevo</a:t>
            </a:r>
          </a:p>
          <a:p>
            <a:pPr lvl="0"/>
            <a:r>
              <a:rPr lang="cs-CZ" dirty="0"/>
              <a:t>nafta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1704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080120"/>
          </a:xfrm>
        </p:spPr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Podtlakové </a:t>
            </a:r>
            <a:r>
              <a:rPr lang="cs-CZ" dirty="0"/>
              <a:t>kotle</a:t>
            </a:r>
          </a:p>
          <a:p>
            <a:pPr lvl="0"/>
            <a:r>
              <a:rPr lang="cs-CZ" dirty="0"/>
              <a:t>použití u kotlů na plynná paliva</a:t>
            </a:r>
          </a:p>
          <a:p>
            <a:pPr lvl="0"/>
            <a:r>
              <a:rPr lang="cs-CZ" dirty="0"/>
              <a:t>použití u kotlů na dřevo, svítiplyn</a:t>
            </a:r>
          </a:p>
          <a:p>
            <a:pPr lvl="0"/>
            <a:r>
              <a:rPr lang="cs-CZ" dirty="0"/>
              <a:t>použití </a:t>
            </a:r>
            <a:r>
              <a:rPr lang="cs-CZ" dirty="0" err="1"/>
              <a:t>kotků</a:t>
            </a:r>
            <a:r>
              <a:rPr lang="cs-CZ" dirty="0"/>
              <a:t> na pevná paliva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Přetlakové  kotle</a:t>
            </a:r>
          </a:p>
          <a:p>
            <a:pPr lvl="0"/>
            <a:r>
              <a:rPr lang="cs-CZ" dirty="0"/>
              <a:t>použití u kotlů na plynná paliva a kapalná paliva</a:t>
            </a:r>
          </a:p>
          <a:p>
            <a:pPr lvl="0"/>
            <a:r>
              <a:rPr lang="cs-CZ" dirty="0"/>
              <a:t>použití u kotlů na dřevo, svítiplyn</a:t>
            </a:r>
          </a:p>
          <a:p>
            <a:pPr lvl="0"/>
            <a:r>
              <a:rPr lang="cs-CZ" dirty="0"/>
              <a:t>použití kotlů na pevná paliva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8262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Ocelové kotle konstrukčně řešeny nejvíce </a:t>
            </a:r>
            <a:r>
              <a:rPr lang="cs-CZ" dirty="0" smtClean="0"/>
              <a:t>na? </a:t>
            </a:r>
            <a:endParaRPr lang="cs-CZ" dirty="0"/>
          </a:p>
          <a:p>
            <a:pPr lvl="0"/>
            <a:r>
              <a:rPr lang="cs-CZ" dirty="0"/>
              <a:t>plyn</a:t>
            </a:r>
          </a:p>
          <a:p>
            <a:pPr lvl="0"/>
            <a:r>
              <a:rPr lang="cs-CZ" dirty="0"/>
              <a:t>dřevo</a:t>
            </a:r>
          </a:p>
          <a:p>
            <a:pPr lvl="0"/>
            <a:r>
              <a:rPr lang="cs-CZ" dirty="0"/>
              <a:t>uhlí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Litinové </a:t>
            </a:r>
            <a:r>
              <a:rPr lang="cs-CZ" dirty="0"/>
              <a:t>kotle byly konstrukčně uzpůsobeny hlavně na </a:t>
            </a:r>
            <a:r>
              <a:rPr lang="cs-CZ" dirty="0" smtClean="0"/>
              <a:t>spalování?</a:t>
            </a:r>
            <a:endParaRPr lang="cs-CZ" dirty="0"/>
          </a:p>
          <a:p>
            <a:pPr lvl="0"/>
            <a:r>
              <a:rPr lang="cs-CZ" dirty="0"/>
              <a:t>koksu</a:t>
            </a:r>
          </a:p>
          <a:p>
            <a:pPr lvl="0"/>
            <a:r>
              <a:rPr lang="cs-CZ" dirty="0"/>
              <a:t>bioplynu, zemního plynu</a:t>
            </a:r>
          </a:p>
          <a:p>
            <a:pPr lvl="0"/>
            <a:r>
              <a:rPr lang="cs-CZ" dirty="0" smtClean="0"/>
              <a:t>Dřeva</a:t>
            </a:r>
          </a:p>
          <a:p>
            <a:pPr lvl="0"/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023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Štěchovský</a:t>
            </a:r>
            <a:r>
              <a:rPr lang="cs-CZ" dirty="0" smtClean="0"/>
              <a:t>, J.: Vytápění pro střední školy se studijním oborem TZB nebo obdobným. Sobotáles 2005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Tajbr</a:t>
            </a:r>
            <a:r>
              <a:rPr lang="cs-CZ" dirty="0" smtClean="0"/>
              <a:t>, S.: Vytápění pro 1. a 2. ročník učebního oboru instalatér. Sobotáles 2001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2785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</TotalTime>
  <Words>539</Words>
  <Application>Microsoft Office PowerPoint</Application>
  <PresentationFormat>Předvádění na obrazovce (4:3)</PresentationFormat>
  <Paragraphs>145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Exekutivní</vt:lpstr>
      <vt:lpstr>Prezentace aplikace PowerPoint</vt:lpstr>
      <vt:lpstr>KOTLE</vt:lpstr>
      <vt:lpstr>  Kotel – je základním zdrojem otopné soustavy a zdrojem tepla.  V kotli se spaluje palivo a ohřívá se v něm teplonosná látka. </vt:lpstr>
      <vt:lpstr>Charakteristika kotle</vt:lpstr>
      <vt:lpstr>Rozdělení kotlů</vt:lpstr>
      <vt:lpstr>Rozdělení kotlů</vt:lpstr>
      <vt:lpstr>Rozdělení kotlů</vt:lpstr>
      <vt:lpstr>Rozdělení kotlů</vt:lpstr>
      <vt:lpstr>http://www.voda-topeni-plyn.eu/kondenzacni-kotle.html</vt:lpstr>
      <vt:lpstr>Rozdělení kotlů</vt:lpstr>
      <vt:lpstr>Prezentace aplikace PowerPoint</vt:lpstr>
      <vt:lpstr>Rozdělení kotlů</vt:lpstr>
      <vt:lpstr>Rozdělení kotlů</vt:lpstr>
      <vt:lpstr>Rozdělení kotlů</vt:lpstr>
      <vt:lpstr>Opakování </vt:lpstr>
      <vt:lpstr>Opakování </vt:lpstr>
      <vt:lpstr>Opakování</vt:lpstr>
      <vt:lpstr>Opakování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SOŠ a SOU Hustopeče</dc:creator>
  <cp:lastModifiedBy>oem</cp:lastModifiedBy>
  <cp:revision>17</cp:revision>
  <dcterms:created xsi:type="dcterms:W3CDTF">2012-06-12T11:04:22Z</dcterms:created>
  <dcterms:modified xsi:type="dcterms:W3CDTF">2012-06-26T20:36:34Z</dcterms:modified>
</cp:coreProperties>
</file>