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893" autoAdjust="0"/>
  </p:normalViewPr>
  <p:slideViewPr>
    <p:cSldViewPr>
      <p:cViewPr varScale="1">
        <p:scale>
          <a:sx n="79" d="100"/>
          <a:sy n="79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5AFADD-2D21-4628-8709-50B08BF31528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3FB52-3CA7-4F15-A5B3-F8D8BDC8C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Ochrana_p%C5%99%C3%ADrody" TargetMode="External"/><Relationship Id="rId13" Type="http://schemas.openxmlformats.org/officeDocument/2006/relationships/hyperlink" Target="http://cs.wikipedia.org/wiki/Klimatologie" TargetMode="External"/><Relationship Id="rId18" Type="http://schemas.openxmlformats.org/officeDocument/2006/relationships/hyperlink" Target="http://cs.wikipedia.org/wiki/Antropologie" TargetMode="External"/><Relationship Id="rId3" Type="http://schemas.openxmlformats.org/officeDocument/2006/relationships/hyperlink" Target="http://cs.wikipedia.org/wiki/Biologie" TargetMode="External"/><Relationship Id="rId21" Type="http://schemas.openxmlformats.org/officeDocument/2006/relationships/hyperlink" Target="http://cs.wikipedia.org/wiki/Historie" TargetMode="External"/><Relationship Id="rId7" Type="http://schemas.openxmlformats.org/officeDocument/2006/relationships/hyperlink" Target="http://cs.wikipedia.org/wiki/%C5%BDivotn%C3%AD_prost%C5%99ed%C3%AD" TargetMode="External"/><Relationship Id="rId12" Type="http://schemas.openxmlformats.org/officeDocument/2006/relationships/hyperlink" Target="http://cs.wikipedia.org/wiki/Meteorologie" TargetMode="External"/><Relationship Id="rId17" Type="http://schemas.openxmlformats.org/officeDocument/2006/relationships/hyperlink" Target="http://cs.wikipedia.org/wiki/Chemie" TargetMode="External"/><Relationship Id="rId2" Type="http://schemas.openxmlformats.org/officeDocument/2006/relationships/slide" Target="../slides/slide3.xml"/><Relationship Id="rId16" Type="http://schemas.openxmlformats.org/officeDocument/2006/relationships/hyperlink" Target="http://cs.wikipedia.org/wiki/Fyzika" TargetMode="External"/><Relationship Id="rId20" Type="http://schemas.openxmlformats.org/officeDocument/2006/relationships/hyperlink" Target="http://cs.wikipedia.org/wiki/Pr%C3%A1vo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1866" TargetMode="External"/><Relationship Id="rId11" Type="http://schemas.openxmlformats.org/officeDocument/2006/relationships/hyperlink" Target="http://cs.wikipedia.org/wiki/Ekologismus" TargetMode="External"/><Relationship Id="rId5" Type="http://schemas.openxmlformats.org/officeDocument/2006/relationships/hyperlink" Target="http://cs.wikipedia.org/wiki/Ernst_Haeckel" TargetMode="External"/><Relationship Id="rId15" Type="http://schemas.openxmlformats.org/officeDocument/2006/relationships/hyperlink" Target="http://cs.wikipedia.org/wiki/Geografie" TargetMode="External"/><Relationship Id="rId10" Type="http://schemas.openxmlformats.org/officeDocument/2006/relationships/hyperlink" Target="http://www.ecn.cz/zemepredevsim/archive/articles/judi_bari-rev-eko.html" TargetMode="External"/><Relationship Id="rId19" Type="http://schemas.openxmlformats.org/officeDocument/2006/relationships/hyperlink" Target="http://cs.wikipedia.org/wiki/Ekonomika" TargetMode="External"/><Relationship Id="rId4" Type="http://schemas.openxmlformats.org/officeDocument/2006/relationships/hyperlink" Target="http://cs.wikipedia.org/wiki/Organismus" TargetMode="External"/><Relationship Id="rId9" Type="http://schemas.openxmlformats.org/officeDocument/2006/relationships/hyperlink" Target="http://cs.wikipedia.org/wiki/Ideologie" TargetMode="External"/><Relationship Id="rId14" Type="http://schemas.openxmlformats.org/officeDocument/2006/relationships/hyperlink" Target="http://cs.wikipedia.org/wiki/Geologie" TargetMode="External"/><Relationship Id="rId22" Type="http://schemas.openxmlformats.org/officeDocument/2006/relationships/hyperlink" Target="http://cs.wikipedia.org/wiki/Psychologie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Eugenika" TargetMode="External"/><Relationship Id="rId3" Type="http://schemas.openxmlformats.org/officeDocument/2006/relationships/hyperlink" Target="http://cs.wikipedia.org/w/index.php?title=Biogenetick%C3%BD_z%C3%A1kon&amp;action=edit&amp;redlink=1" TargetMode="External"/><Relationship Id="rId7" Type="http://schemas.openxmlformats.org/officeDocument/2006/relationships/hyperlink" Target="http://cs.wikipedia.org/wiki/Soci%C3%A1ln%C3%AD_darwinismus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Messina" TargetMode="External"/><Relationship Id="rId5" Type="http://schemas.openxmlformats.org/officeDocument/2006/relationships/hyperlink" Target="http://cs.wikipedia.org/wiki/It%C3%A1lie" TargetMode="External"/><Relationship Id="rId4" Type="http://schemas.openxmlformats.org/officeDocument/2006/relationships/hyperlink" Target="http://cs.wikipedia.org/wiki/Fylogeneze" TargetMode="External"/><Relationship Id="rId9" Type="http://schemas.openxmlformats.org/officeDocument/2006/relationships/hyperlink" Target="http://cs.wikipedia.org/wiki/Nacismus" TargetMode="Externa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Evolu%C4%8Dn%C3%AD_biologie" TargetMode="External"/><Relationship Id="rId13" Type="http://schemas.openxmlformats.org/officeDocument/2006/relationships/hyperlink" Target="http://cs.wikipedia.org/wiki/Botanika" TargetMode="External"/><Relationship Id="rId18" Type="http://schemas.openxmlformats.org/officeDocument/2006/relationships/hyperlink" Target="http://cs.wikipedia.org/wiki/HMS_Beagle" TargetMode="External"/><Relationship Id="rId3" Type="http://schemas.openxmlformats.org/officeDocument/2006/relationships/hyperlink" Target="http://cs.wikipedia.org/wiki/12._%C3%BAnor" TargetMode="External"/><Relationship Id="rId21" Type="http://schemas.openxmlformats.org/officeDocument/2006/relationships/hyperlink" Target="http://cs.wikipedia.org/wiki/1836" TargetMode="External"/><Relationship Id="rId7" Type="http://schemas.openxmlformats.org/officeDocument/2006/relationships/hyperlink" Target="http://cs.wikipedia.org/wiki/Anglie" TargetMode="External"/><Relationship Id="rId12" Type="http://schemas.openxmlformats.org/officeDocument/2006/relationships/hyperlink" Target="http://cs.wikipedia.org/wiki/L%C3%A9ka%C5%99" TargetMode="External"/><Relationship Id="rId17" Type="http://schemas.openxmlformats.org/officeDocument/2006/relationships/hyperlink" Target="http://cs.wikipedia.org/wiki/Wales" TargetMode="External"/><Relationship Id="rId2" Type="http://schemas.openxmlformats.org/officeDocument/2006/relationships/slide" Target="../slides/slide8.xml"/><Relationship Id="rId16" Type="http://schemas.openxmlformats.org/officeDocument/2006/relationships/hyperlink" Target="http://cs.wikipedia.org/wiki/1831" TargetMode="External"/><Relationship Id="rId20" Type="http://schemas.openxmlformats.org/officeDocument/2006/relationships/hyperlink" Target="http://cs.wikipedia.org/wiki/2._%C5%99%C3%ADjen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1882" TargetMode="External"/><Relationship Id="rId11" Type="http://schemas.openxmlformats.org/officeDocument/2006/relationships/hyperlink" Target="http://cs.wikipedia.org/wiki/Pohlavn%C3%AD_v%C3%BDb%C4%9Br" TargetMode="External"/><Relationship Id="rId24" Type="http://schemas.openxmlformats.org/officeDocument/2006/relationships/hyperlink" Target="http://cs.wikipedia.org/wiki/Alfred_Russel_Wallace" TargetMode="External"/><Relationship Id="rId5" Type="http://schemas.openxmlformats.org/officeDocument/2006/relationships/hyperlink" Target="http://cs.wikipedia.org/wiki/19._duben" TargetMode="External"/><Relationship Id="rId15" Type="http://schemas.openxmlformats.org/officeDocument/2006/relationships/hyperlink" Target="http://cs.wikipedia.org/wiki/University_of_Cambridge" TargetMode="External"/><Relationship Id="rId23" Type="http://schemas.openxmlformats.org/officeDocument/2006/relationships/hyperlink" Target="http://cs.wikipedia.org/wiki/Galap%C3%A1gy" TargetMode="External"/><Relationship Id="rId10" Type="http://schemas.openxmlformats.org/officeDocument/2006/relationships/hyperlink" Target="http://cs.wikipedia.org/wiki/P%C5%99%C3%ADrodn%C3%AD_v%C3%BDb%C4%9Br" TargetMode="External"/><Relationship Id="rId19" Type="http://schemas.openxmlformats.org/officeDocument/2006/relationships/hyperlink" Target="http://cs.wikipedia.org/wiki/27._prosinec" TargetMode="External"/><Relationship Id="rId4" Type="http://schemas.openxmlformats.org/officeDocument/2006/relationships/hyperlink" Target="http://cs.wikipedia.org/wiki/1809" TargetMode="External"/><Relationship Id="rId9" Type="http://schemas.openxmlformats.org/officeDocument/2006/relationships/hyperlink" Target="http://cs.wikipedia.org/wiki/Evolu%C4%8Dn%C3%AD_teorie" TargetMode="External"/><Relationship Id="rId14" Type="http://schemas.openxmlformats.org/officeDocument/2006/relationships/hyperlink" Target="http://cs.wikipedia.org/wiki/Teologie" TargetMode="External"/><Relationship Id="rId22" Type="http://schemas.openxmlformats.org/officeDocument/2006/relationships/hyperlink" Target="http://cs.wikipedia.org/wiki/Evoluce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cs-CZ" b="1" dirty="0" smtClean="0"/>
              <a:t>Ekologie</a:t>
            </a:r>
            <a:r>
              <a:rPr lang="cs-CZ" dirty="0" smtClean="0"/>
              <a:t> se užívá v několika významech. V původním významu je ekologie </a:t>
            </a:r>
            <a:r>
              <a:rPr lang="cs-CZ" dirty="0" smtClean="0">
                <a:hlinkClick r:id="rId3" action="ppaction://hlinkfile" tooltip="Biologie"/>
              </a:rPr>
              <a:t>biologická</a:t>
            </a:r>
            <a:r>
              <a:rPr lang="cs-CZ" dirty="0" smtClean="0"/>
              <a:t> věda, která se zabývá vztahem </a:t>
            </a:r>
            <a:r>
              <a:rPr lang="cs-CZ" dirty="0" smtClean="0">
                <a:hlinkClick r:id="rId4" action="ppaction://hlinkfile" tooltip="Organismus"/>
              </a:rPr>
              <a:t>organismů</a:t>
            </a:r>
            <a:r>
              <a:rPr lang="cs-CZ" dirty="0" smtClean="0"/>
              <a:t> a jejich prostředí a vztahem organismů navzájem. Jako první tak nazval a definoval tento vědní obor </a:t>
            </a:r>
            <a:r>
              <a:rPr lang="cs-CZ" dirty="0" smtClean="0">
                <a:hlinkClick r:id="rId5" action="ppaction://hlinkfile" tooltip="Ernst Haeckel"/>
              </a:rPr>
              <a:t>Ernst </a:t>
            </a:r>
            <a:r>
              <a:rPr lang="cs-CZ" dirty="0" err="1" smtClean="0">
                <a:hlinkClick r:id="rId5" action="ppaction://hlinkfile" tooltip="Ernst Haeckel"/>
              </a:rPr>
              <a:t>Haeckel</a:t>
            </a:r>
            <a:r>
              <a:rPr lang="cs-CZ" dirty="0" smtClean="0"/>
              <a:t> v roce </a:t>
            </a:r>
            <a:r>
              <a:rPr lang="cs-CZ" dirty="0" smtClean="0">
                <a:hlinkClick r:id="rId6" action="ppaction://hlinkfile" tooltip="1866"/>
              </a:rPr>
              <a:t>1866</a:t>
            </a:r>
            <a:r>
              <a:rPr lang="cs-CZ" dirty="0" smtClean="0"/>
              <a:t>.</a:t>
            </a:r>
          </a:p>
          <a:p>
            <a:pPr rtl="0"/>
            <a:r>
              <a:rPr lang="cs-CZ" dirty="0" smtClean="0"/>
              <a:t>Dále se ekologie užívá v širokém smyslu jako </a:t>
            </a:r>
            <a:r>
              <a:rPr lang="cs-CZ" i="1" dirty="0" smtClean="0"/>
              <a:t>ochrana </a:t>
            </a:r>
            <a:r>
              <a:rPr lang="cs-CZ" i="1" dirty="0" smtClean="0">
                <a:hlinkClick r:id="rId7" action="ppaction://hlinkfile" tooltip="Životní prostředí"/>
              </a:rPr>
              <a:t>životního prostředí</a:t>
            </a:r>
            <a:r>
              <a:rPr lang="cs-CZ" dirty="0" smtClean="0"/>
              <a:t> nebo dokonce místo </a:t>
            </a:r>
            <a:r>
              <a:rPr lang="cs-CZ" i="1" dirty="0" smtClean="0"/>
              <a:t>přírodní prostředí</a:t>
            </a:r>
            <a:r>
              <a:rPr lang="cs-CZ" dirty="0" smtClean="0"/>
              <a:t> (např. </a:t>
            </a:r>
            <a:r>
              <a:rPr lang="cs-CZ" i="1" dirty="0" smtClean="0"/>
              <a:t>ekologicky šetrný výrobek</a:t>
            </a:r>
            <a:r>
              <a:rPr lang="cs-CZ" dirty="0" smtClean="0"/>
              <a:t> znamená výrobek šetrný k životnímu prostředí). Toto užití - viz </a:t>
            </a:r>
            <a:r>
              <a:rPr lang="cs-CZ" dirty="0" smtClean="0">
                <a:hlinkClick r:id="rId8" action="ppaction://hlinkfile" tooltip="Ochrana přírody"/>
              </a:rPr>
              <a:t>ochrana přírody</a:t>
            </a:r>
            <a:r>
              <a:rPr lang="cs-CZ" dirty="0" smtClean="0"/>
              <a:t>.</a:t>
            </a:r>
          </a:p>
          <a:p>
            <a:pPr rtl="0"/>
            <a:r>
              <a:rPr lang="cs-CZ" dirty="0" smtClean="0"/>
              <a:t>Ekologie může být také označení pro určitou </a:t>
            </a:r>
            <a:r>
              <a:rPr lang="cs-CZ" dirty="0" smtClean="0">
                <a:hlinkClick r:id="rId9" action="ppaction://hlinkfile" tooltip="Ideologie"/>
              </a:rPr>
              <a:t>ideologii</a:t>
            </a:r>
            <a:r>
              <a:rPr lang="cs-CZ" dirty="0" smtClean="0"/>
              <a:t> (např. v tvrzení </a:t>
            </a:r>
            <a:r>
              <a:rPr lang="cs-CZ" i="1" dirty="0" smtClean="0"/>
              <a:t>hlubinná ekologie je základním přesvědčením radikálního ekologického hnutí</a:t>
            </a:r>
            <a:r>
              <a:rPr lang="cs-CZ" dirty="0" smtClean="0"/>
              <a:t> </a:t>
            </a:r>
            <a:r>
              <a:rPr lang="cs-CZ" baseline="30000" dirty="0" smtClean="0">
                <a:hlinkClick r:id="rId10"/>
              </a:rPr>
              <a:t>[1]</a:t>
            </a:r>
            <a:r>
              <a:rPr lang="cs-CZ" baseline="30000" dirty="0" smtClean="0"/>
              <a:t>)</a:t>
            </a:r>
            <a:r>
              <a:rPr lang="cs-CZ" dirty="0" smtClean="0"/>
              <a:t>. Toto užití - viz </a:t>
            </a:r>
            <a:r>
              <a:rPr lang="cs-CZ" dirty="0" smtClean="0">
                <a:hlinkClick r:id="rId11" action="ppaction://hlinkfile" tooltip="Ekologismus"/>
              </a:rPr>
              <a:t>ekologismus</a:t>
            </a:r>
            <a:r>
              <a:rPr lang="cs-CZ" dirty="0" smtClean="0"/>
              <a:t>.</a:t>
            </a:r>
          </a:p>
          <a:p>
            <a:pPr rtl="0"/>
            <a:r>
              <a:rPr lang="cs-CZ" dirty="0" smtClean="0"/>
              <a:t>Tento článek se dále zabývá vědou ekologií.</a:t>
            </a:r>
          </a:p>
          <a:p>
            <a:pPr rtl="0"/>
            <a:r>
              <a:rPr lang="cs-CZ" dirty="0" smtClean="0"/>
              <a:t>Ekologie vychází z: </a:t>
            </a:r>
            <a:r>
              <a:rPr lang="cs-CZ" dirty="0" smtClean="0">
                <a:hlinkClick r:id="rId3" action="ppaction://hlinkfile" tooltip="Biologie"/>
              </a:rPr>
              <a:t>biologie</a:t>
            </a:r>
            <a:r>
              <a:rPr lang="cs-CZ" dirty="0" smtClean="0"/>
              <a:t>, </a:t>
            </a:r>
            <a:r>
              <a:rPr lang="cs-CZ" dirty="0" smtClean="0">
                <a:hlinkClick r:id="rId12" action="ppaction://hlinkfile" tooltip="Meteorologie"/>
              </a:rPr>
              <a:t>meteorologie</a:t>
            </a:r>
            <a:r>
              <a:rPr lang="cs-CZ" dirty="0" smtClean="0"/>
              <a:t>, </a:t>
            </a:r>
            <a:r>
              <a:rPr lang="cs-CZ" dirty="0" smtClean="0">
                <a:hlinkClick r:id="rId13" action="ppaction://hlinkfile" tooltip="Klimatologie"/>
              </a:rPr>
              <a:t>klimatologie</a:t>
            </a:r>
            <a:r>
              <a:rPr lang="cs-CZ" dirty="0" smtClean="0"/>
              <a:t>, </a:t>
            </a:r>
            <a:r>
              <a:rPr lang="cs-CZ" dirty="0" smtClean="0">
                <a:hlinkClick r:id="rId14" action="ppaction://hlinkfile" tooltip="Geologie"/>
              </a:rPr>
              <a:t>geologie</a:t>
            </a:r>
            <a:r>
              <a:rPr lang="cs-CZ" dirty="0" smtClean="0"/>
              <a:t>, </a:t>
            </a:r>
            <a:r>
              <a:rPr lang="cs-CZ" dirty="0" smtClean="0">
                <a:hlinkClick r:id="rId15" action="ppaction://hlinkfile" tooltip="Geografie"/>
              </a:rPr>
              <a:t>geografie</a:t>
            </a:r>
            <a:r>
              <a:rPr lang="cs-CZ" dirty="0" smtClean="0"/>
              <a:t>, </a:t>
            </a:r>
            <a:r>
              <a:rPr lang="cs-CZ" dirty="0" smtClean="0">
                <a:hlinkClick r:id="rId16" action="ppaction://hlinkfile" tooltip="Fyzika"/>
              </a:rPr>
              <a:t>fyziky</a:t>
            </a:r>
            <a:r>
              <a:rPr lang="cs-CZ" dirty="0" smtClean="0"/>
              <a:t>, </a:t>
            </a:r>
            <a:r>
              <a:rPr lang="cs-CZ" dirty="0" smtClean="0">
                <a:hlinkClick r:id="rId17" action="ppaction://hlinkfile" tooltip="Chemie"/>
              </a:rPr>
              <a:t>chemie</a:t>
            </a:r>
            <a:r>
              <a:rPr lang="cs-CZ" dirty="0" smtClean="0"/>
              <a:t>, </a:t>
            </a:r>
            <a:r>
              <a:rPr lang="cs-CZ" dirty="0" smtClean="0">
                <a:hlinkClick r:id="rId18" action="ppaction://hlinkfile" tooltip="Antropologie"/>
              </a:rPr>
              <a:t>antropologie</a:t>
            </a:r>
            <a:r>
              <a:rPr lang="cs-CZ" dirty="0" smtClean="0"/>
              <a:t>, lékařských věd (hygiena), </a:t>
            </a:r>
            <a:r>
              <a:rPr lang="cs-CZ" dirty="0" smtClean="0">
                <a:hlinkClick r:id="rId19" action="ppaction://hlinkfile" tooltip="Ekonomika"/>
              </a:rPr>
              <a:t>ekonomiky</a:t>
            </a:r>
            <a:r>
              <a:rPr lang="cs-CZ" dirty="0" smtClean="0"/>
              <a:t>, </a:t>
            </a:r>
            <a:r>
              <a:rPr lang="cs-CZ" dirty="0" smtClean="0">
                <a:hlinkClick r:id="rId20" action="ppaction://hlinkfile" tooltip="Právo"/>
              </a:rPr>
              <a:t>práva</a:t>
            </a:r>
            <a:r>
              <a:rPr lang="cs-CZ" dirty="0" smtClean="0"/>
              <a:t>, </a:t>
            </a:r>
            <a:r>
              <a:rPr lang="cs-CZ" dirty="0" smtClean="0">
                <a:hlinkClick r:id="rId21" action="ppaction://hlinkfile" tooltip="Historie"/>
              </a:rPr>
              <a:t>historie</a:t>
            </a:r>
            <a:r>
              <a:rPr lang="cs-CZ" dirty="0" smtClean="0"/>
              <a:t>, </a:t>
            </a:r>
            <a:r>
              <a:rPr lang="cs-CZ" dirty="0" smtClean="0">
                <a:hlinkClick r:id="rId22" action="ppaction://hlinkfile" tooltip="Psychologie"/>
              </a:rPr>
              <a:t>psychologie</a:t>
            </a:r>
            <a:r>
              <a:rPr lang="cs-CZ" dirty="0" smtClean="0"/>
              <a:t>, technických věd.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Mnohé ekologické poznatky jsou starší než samotný pojem ekologie. První ekologické poznatky vznikaly, když byl člověk lovec a sběrač.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Karl </a:t>
            </a:r>
            <a:r>
              <a:rPr lang="cs-CZ" dirty="0" err="1" smtClean="0"/>
              <a:t>Linné</a:t>
            </a:r>
            <a:r>
              <a:rPr lang="cs-CZ" dirty="0" smtClean="0"/>
              <a:t> pochází ze Švédska z rodu původně selského.L.se učil na obecné škole a pak na střední škole ve </a:t>
            </a:r>
            <a:r>
              <a:rPr lang="cs-CZ" dirty="0" err="1" smtClean="0"/>
              <a:t>Wexio.Jeho</a:t>
            </a:r>
            <a:r>
              <a:rPr lang="cs-CZ" dirty="0" smtClean="0"/>
              <a:t> prospěch byl poněkud nevalný a hrozilo mu že bude dán na řemeslo.Naštěstí se ho ujal lékař z </a:t>
            </a:r>
            <a:r>
              <a:rPr lang="cs-CZ" dirty="0" err="1" smtClean="0"/>
              <a:t>Wexio</a:t>
            </a:r>
            <a:r>
              <a:rPr lang="cs-CZ" dirty="0" smtClean="0"/>
              <a:t> Jan </a:t>
            </a:r>
            <a:r>
              <a:rPr lang="cs-CZ" dirty="0" err="1" smtClean="0"/>
              <a:t>Rothman.L</a:t>
            </a:r>
            <a:r>
              <a:rPr lang="cs-CZ" dirty="0" smtClean="0"/>
              <a:t>. zdědil po otcovi velký zájem o rostlinstvo,a proto byl poslán na studium lékařství v Lundu,kde tamní profesor botaniky </a:t>
            </a:r>
            <a:r>
              <a:rPr lang="cs-CZ" dirty="0" err="1" smtClean="0"/>
              <a:t>Kilian</a:t>
            </a:r>
            <a:r>
              <a:rPr lang="cs-CZ" dirty="0" smtClean="0"/>
              <a:t> </a:t>
            </a:r>
            <a:r>
              <a:rPr lang="cs-CZ" dirty="0" err="1" smtClean="0"/>
              <a:t>Stobaeus</a:t>
            </a:r>
            <a:r>
              <a:rPr lang="cs-CZ" dirty="0" smtClean="0"/>
              <a:t> L. zpřístupnil vlastní knihovnu a i jinak ho podporoval ve studiu rostlinstva, k němuž ještě byl upoután spisem </a:t>
            </a:r>
            <a:r>
              <a:rPr lang="cs-CZ" dirty="0" err="1" smtClean="0"/>
              <a:t>Vaiilantovým</a:t>
            </a:r>
            <a:r>
              <a:rPr lang="cs-CZ" dirty="0" smtClean="0"/>
              <a:t> o stavbě květů.Z Lundu se ¨L. odebral s malými prostředky do Upsaly,aby ve studiu pokračoval.Zde u profesora </a:t>
            </a:r>
            <a:r>
              <a:rPr lang="cs-CZ" dirty="0" err="1" smtClean="0"/>
              <a:t>Olafa</a:t>
            </a:r>
            <a:r>
              <a:rPr lang="cs-CZ" dirty="0" smtClean="0"/>
              <a:t> </a:t>
            </a:r>
            <a:r>
              <a:rPr lang="cs-CZ" dirty="0" err="1" smtClean="0"/>
              <a:t>Rudbecka</a:t>
            </a:r>
            <a:r>
              <a:rPr lang="cs-CZ" dirty="0" smtClean="0"/>
              <a:t> mohl studovat zoologickou literaturu i sbírky jeho (švédského ptactva).Také se ho ujal </a:t>
            </a:r>
            <a:r>
              <a:rPr lang="cs-CZ" dirty="0" err="1" smtClean="0"/>
              <a:t>theolog</a:t>
            </a:r>
            <a:r>
              <a:rPr lang="cs-CZ" dirty="0" smtClean="0"/>
              <a:t> </a:t>
            </a:r>
            <a:r>
              <a:rPr lang="cs-CZ" dirty="0" err="1" smtClean="0"/>
              <a:t>Olaf</a:t>
            </a:r>
            <a:r>
              <a:rPr lang="cs-CZ" dirty="0" smtClean="0"/>
              <a:t> Celsius,který ho hmotně podporoval a jemu L. pomáhal při práci o rostlinách biblických.Roku 1732 byl vypraven na cestu do Laponska,kterou mu zaplatila </a:t>
            </a:r>
            <a:r>
              <a:rPr lang="cs-CZ" dirty="0" err="1" smtClean="0"/>
              <a:t>upsalská</a:t>
            </a:r>
            <a:r>
              <a:rPr lang="cs-CZ" dirty="0" smtClean="0"/>
              <a:t> spol. věd. Po návratu obdržel malé stipendium a podnikl cestu do </a:t>
            </a:r>
            <a:r>
              <a:rPr lang="cs-CZ" dirty="0" err="1" smtClean="0"/>
              <a:t>Fahlunu</a:t>
            </a:r>
            <a:r>
              <a:rPr lang="cs-CZ" dirty="0" smtClean="0"/>
              <a:t> za účelem studia mineralogického.Ve </a:t>
            </a:r>
            <a:r>
              <a:rPr lang="cs-CZ" dirty="0" err="1" smtClean="0"/>
              <a:t>Fahlunu</a:t>
            </a:r>
            <a:r>
              <a:rPr lang="cs-CZ" dirty="0" smtClean="0"/>
              <a:t> se také seznámil s dcerou tamního movitého lékaře Jana </a:t>
            </a:r>
            <a:r>
              <a:rPr lang="cs-CZ" dirty="0" err="1" smtClean="0"/>
              <a:t>Moraeusa</a:t>
            </a:r>
            <a:r>
              <a:rPr lang="cs-CZ" dirty="0" smtClean="0"/>
              <a:t>,zasnoubil se s ní a nabyl tak prostředků,kterými mohl krýt své výlohy a své promoce na doktora lékařství.Tuto hodnost bylo nutno dle tehdejšího zvyku získat v cizině.za tímto účelem odjel v.r.1735 do </a:t>
            </a:r>
            <a:r>
              <a:rPr lang="cs-CZ" dirty="0" err="1" smtClean="0"/>
              <a:t>Harderwijku</a:t>
            </a:r>
            <a:r>
              <a:rPr lang="cs-CZ" dirty="0" smtClean="0"/>
              <a:t> v Holandsku a téhož roku byl zde povýšen na doktora lékařství.V Holandsku nadále zůstal a po krátké době se seznámil s mnoha významnými přírodovědci a také s bohatým purkmistrem amsterdamským </a:t>
            </a:r>
            <a:r>
              <a:rPr lang="cs-CZ" dirty="0" err="1" smtClean="0"/>
              <a:t>Cliffordem</a:t>
            </a:r>
            <a:r>
              <a:rPr lang="cs-CZ" dirty="0" smtClean="0"/>
              <a:t>,který ho hmotně podporoval a poté ho učinil správcem bohaté botanické zahrady v </a:t>
            </a:r>
            <a:r>
              <a:rPr lang="cs-CZ" dirty="0" err="1" smtClean="0"/>
              <a:t>Hartecampu.V</a:t>
            </a:r>
            <a:r>
              <a:rPr lang="cs-CZ" dirty="0" smtClean="0"/>
              <a:t> r.1736 uveřejnil své první spisy,kterými upoutal nemalou řadu vědců.R.1738 se odebral do </a:t>
            </a:r>
            <a:r>
              <a:rPr lang="cs-CZ" dirty="0" err="1" smtClean="0"/>
              <a:t>Příže</a:t>
            </a:r>
            <a:r>
              <a:rPr lang="cs-CZ" dirty="0" smtClean="0"/>
              <a:t>,kde byl zvolen dopisujícím členem akademie věd.Téhož roku se L. vrátil do vlasti.Aby se hmotně zajistil,stal se lodním lékařem ve </a:t>
            </a:r>
            <a:r>
              <a:rPr lang="cs-CZ" dirty="0" err="1" smtClean="0"/>
              <a:t>Stokholmě</a:t>
            </a:r>
            <a:r>
              <a:rPr lang="cs-CZ" dirty="0" smtClean="0"/>
              <a:t> .V r. 1739 byl zvolen presidentem nově založené švédské akademie.R. 1941 procestoval ostrovy </a:t>
            </a:r>
            <a:r>
              <a:rPr lang="cs-CZ" dirty="0" err="1" smtClean="0"/>
              <a:t>Oland</a:t>
            </a:r>
            <a:r>
              <a:rPr lang="cs-CZ" dirty="0" smtClean="0"/>
              <a:t> a </a:t>
            </a:r>
            <a:r>
              <a:rPr lang="cs-CZ" dirty="0" err="1" smtClean="0"/>
              <a:t>Gotland.Poté</a:t>
            </a:r>
            <a:r>
              <a:rPr lang="cs-CZ" dirty="0" smtClean="0"/>
              <a:t> vydal nové spisy např.“Květenu“ a „Zvířenu švédskou“ a opětovně vydal své přední spisy.Byl také dobrým učitelem,vychoval řadu žáků.R. 1747 se stal lékařem královým a r.1762 byl povýšen do stavu šlechtického.Jako šlechtic si také změnil jméno na Karel z </a:t>
            </a:r>
            <a:r>
              <a:rPr lang="cs-CZ" dirty="0" err="1" smtClean="0"/>
              <a:t>Linné.Téhož</a:t>
            </a:r>
            <a:r>
              <a:rPr lang="cs-CZ" dirty="0" smtClean="0"/>
              <a:t> roku ho zvolila francouzská akademie za svého zahraničního člena.V r.1764 předal své „žezlo“ svému synovi a žil dále na svém statku v </a:t>
            </a:r>
            <a:r>
              <a:rPr lang="cs-CZ" dirty="0" err="1" smtClean="0"/>
              <a:t>Hammarby.Jeho</a:t>
            </a:r>
            <a:r>
              <a:rPr lang="cs-CZ" dirty="0" smtClean="0"/>
              <a:t> zdraví bylo poté otřeseno nemocemi a později se začaly dostavovat opětovné návaly mrtvice,jimž po krátké době podlehl.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cs-CZ" dirty="0" smtClean="0"/>
              <a:t>Rozpracoval </a:t>
            </a:r>
            <a:r>
              <a:rPr lang="cs-CZ" dirty="0" smtClean="0">
                <a:hlinkClick r:id="rId3" action="ppaction://hlinkfile" tooltip="Biogenetický zákon (stránka neexistuje)"/>
              </a:rPr>
              <a:t>biogenetický zákon</a:t>
            </a:r>
            <a:r>
              <a:rPr lang="cs-CZ" dirty="0" smtClean="0"/>
              <a:t>, učení o </a:t>
            </a:r>
            <a:r>
              <a:rPr lang="cs-CZ" dirty="0" smtClean="0">
                <a:hlinkClick r:id="rId4" action="ppaction://hlinkfile" tooltip="Fylogeneze"/>
              </a:rPr>
              <a:t>fylogenezi</a:t>
            </a:r>
            <a:r>
              <a:rPr lang="cs-CZ" dirty="0" smtClean="0"/>
              <a:t>, idey přirozeného vzniku člověka z anorganických látek. </a:t>
            </a:r>
            <a:r>
              <a:rPr lang="cs-CZ" dirty="0" err="1" smtClean="0"/>
              <a:t>Haeckel</a:t>
            </a:r>
            <a:r>
              <a:rPr lang="cs-CZ" dirty="0" smtClean="0"/>
              <a:t> se účastnil mnoha expedic s cílem poznat přírodu a její celistvost a bohatost. Jedna z prvních studijních výprav v </a:t>
            </a:r>
            <a:r>
              <a:rPr lang="cs-CZ" dirty="0" smtClean="0">
                <a:hlinkClick r:id="rId5" action="ppaction://hlinkfile" tooltip="Itálie"/>
              </a:rPr>
              <a:t>italské</a:t>
            </a:r>
            <a:r>
              <a:rPr lang="cs-CZ" dirty="0" smtClean="0"/>
              <a:t> </a:t>
            </a:r>
            <a:r>
              <a:rPr lang="cs-CZ" dirty="0" err="1" smtClean="0">
                <a:hlinkClick r:id="rId6" action="ppaction://hlinkfile" tooltip="Messina"/>
              </a:rPr>
              <a:t>Messině</a:t>
            </a:r>
            <a:r>
              <a:rPr lang="cs-CZ" dirty="0" smtClean="0"/>
              <a:t>, jejímž cílem bylo studium podmořského světa, měla rozhodující vliv na jeho vědecké dílo. Několikaleté zkoumání pak zúročil v díle </a:t>
            </a:r>
            <a:r>
              <a:rPr lang="cs-CZ" i="1" dirty="0" smtClean="0"/>
              <a:t>Monografie o </a:t>
            </a:r>
            <a:r>
              <a:rPr lang="cs-CZ" i="1" dirty="0" err="1" smtClean="0"/>
              <a:t>radiolariích</a:t>
            </a:r>
            <a:r>
              <a:rPr lang="cs-CZ" dirty="0" smtClean="0"/>
              <a:t>.</a:t>
            </a:r>
          </a:p>
          <a:p>
            <a:pPr rtl="0"/>
            <a:r>
              <a:rPr lang="cs-CZ" dirty="0" smtClean="0"/>
              <a:t>Studiu těchto organismů se věnoval přes 12 let. Popsal během nich více než 4000 živočišných druhů, které i kreslil; jeho kresby obsahuje známá kniha </a:t>
            </a:r>
            <a:r>
              <a:rPr lang="cs-CZ" i="1" dirty="0" err="1" smtClean="0"/>
              <a:t>Kunstformen</a:t>
            </a:r>
            <a:r>
              <a:rPr lang="cs-CZ" i="1" dirty="0" smtClean="0"/>
              <a:t> der </a:t>
            </a:r>
            <a:r>
              <a:rPr lang="cs-CZ" i="1" dirty="0" err="1" smtClean="0"/>
              <a:t>Natur</a:t>
            </a:r>
            <a:r>
              <a:rPr lang="cs-CZ" dirty="0" smtClean="0"/>
              <a:t>.</a:t>
            </a:r>
          </a:p>
          <a:p>
            <a:pPr rtl="0"/>
            <a:r>
              <a:rPr lang="cs-CZ" dirty="0" err="1" smtClean="0"/>
              <a:t>Haeckel</a:t>
            </a:r>
            <a:r>
              <a:rPr lang="cs-CZ" dirty="0" smtClean="0"/>
              <a:t> je někdy označován jako „německý Darwin“. Hlásil se k myšlenkám tzv. </a:t>
            </a:r>
            <a:r>
              <a:rPr lang="cs-CZ" dirty="0" smtClean="0">
                <a:hlinkClick r:id="rId7" action="ppaction://hlinkfile" tooltip="Sociální darwinismus"/>
              </a:rPr>
              <a:t>sociálních darwinistů</a:t>
            </a:r>
            <a:r>
              <a:rPr lang="cs-CZ" dirty="0" smtClean="0"/>
              <a:t> a tím se stal vzorem pro budoucí zastánce </a:t>
            </a:r>
            <a:r>
              <a:rPr lang="cs-CZ" dirty="0" smtClean="0">
                <a:hlinkClick r:id="rId8" action="ppaction://hlinkfile" tooltip="Eugenika"/>
              </a:rPr>
              <a:t>eugeniky</a:t>
            </a:r>
            <a:r>
              <a:rPr lang="cs-CZ" dirty="0" smtClean="0"/>
              <a:t>, kterou praktikovali </a:t>
            </a:r>
            <a:r>
              <a:rPr lang="cs-CZ" dirty="0" smtClean="0">
                <a:hlinkClick r:id="rId9" action="ppaction://hlinkfile" tooltip="Nacismus"/>
              </a:rPr>
              <a:t>nacisté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Ch. Darwin: </a:t>
            </a:r>
            <a:r>
              <a:rPr lang="cs-CZ" dirty="0" smtClean="0"/>
              <a:t>Anglický vědec, byl synem lékaře a vnukem botanika. Vystudoval geologii a později se zabýval studiem geologických formací v horách Walesu. Vyrazil také na výzkumnou cestu kolem světa na lodi </a:t>
            </a:r>
            <a:r>
              <a:rPr lang="cs-CZ" dirty="0" err="1" smtClean="0"/>
              <a:t>Beagle</a:t>
            </a:r>
            <a:r>
              <a:rPr lang="cs-CZ" dirty="0" smtClean="0"/>
              <a:t> (27. prosince 1831 – 2. října 1836). Na této cestě nasbíral cenný přírodovědecký materiál a získal základní představy o přirozeném vzniku a vývoji druhů evolucí, jejímž hlavním hybatelem měl být přírodní výběr. </a:t>
            </a:r>
            <a:r>
              <a:rPr lang="cs-CZ" dirty="0" err="1" smtClean="0"/>
              <a:t>Nejzásadnější</a:t>
            </a:r>
            <a:r>
              <a:rPr lang="cs-CZ" dirty="0" smtClean="0"/>
              <a:t> pro něj byl pětitýdenní pobyt na Galapágách.</a:t>
            </a:r>
          </a:p>
          <a:p>
            <a:endParaRPr lang="cs-CZ" dirty="0" smtClean="0"/>
          </a:p>
          <a:p>
            <a:pPr rtl="0"/>
            <a:r>
              <a:rPr lang="cs-CZ" b="1" dirty="0" smtClean="0"/>
              <a:t>Charles Robert Darwin</a:t>
            </a:r>
            <a:r>
              <a:rPr lang="cs-CZ" dirty="0" smtClean="0"/>
              <a:t> (</a:t>
            </a:r>
            <a:r>
              <a:rPr lang="cs-CZ" dirty="0" smtClean="0">
                <a:hlinkClick r:id="rId3" action="ppaction://hlinkfile" tooltip="12. únor"/>
              </a:rPr>
              <a:t>12. února</a:t>
            </a:r>
            <a:r>
              <a:rPr lang="cs-CZ" dirty="0" smtClean="0"/>
              <a:t> </a:t>
            </a:r>
            <a:r>
              <a:rPr lang="cs-CZ" dirty="0" smtClean="0">
                <a:hlinkClick r:id="rId4" action="ppaction://hlinkfile" tooltip="1809"/>
              </a:rPr>
              <a:t>1809</a:t>
            </a:r>
            <a:r>
              <a:rPr lang="cs-CZ" dirty="0" smtClean="0"/>
              <a:t> – </a:t>
            </a:r>
            <a:r>
              <a:rPr lang="cs-CZ" dirty="0" smtClean="0">
                <a:hlinkClick r:id="rId5" action="ppaction://hlinkfile" tooltip="19. duben"/>
              </a:rPr>
              <a:t>19. dubna</a:t>
            </a:r>
            <a:r>
              <a:rPr lang="cs-CZ" dirty="0" smtClean="0"/>
              <a:t> </a:t>
            </a:r>
            <a:r>
              <a:rPr lang="cs-CZ" dirty="0" smtClean="0">
                <a:hlinkClick r:id="rId6" action="ppaction://hlinkfile" tooltip="1882"/>
              </a:rPr>
              <a:t>1882</a:t>
            </a:r>
            <a:r>
              <a:rPr lang="cs-CZ" dirty="0" smtClean="0"/>
              <a:t>) byl </a:t>
            </a:r>
            <a:r>
              <a:rPr lang="cs-CZ" dirty="0" smtClean="0">
                <a:hlinkClick r:id="rId7" action="ppaction://hlinkfile" tooltip="Anglie"/>
              </a:rPr>
              <a:t>britský</a:t>
            </a:r>
            <a:r>
              <a:rPr lang="cs-CZ" dirty="0" smtClean="0"/>
              <a:t> přírodovědec a zakladatel </a:t>
            </a:r>
            <a:r>
              <a:rPr lang="cs-CZ" dirty="0" smtClean="0">
                <a:hlinkClick r:id="rId8" action="ppaction://hlinkfile" tooltip="Evoluční biologie"/>
              </a:rPr>
              <a:t>evoluční biologie</a:t>
            </a:r>
            <a:r>
              <a:rPr lang="cs-CZ" dirty="0" smtClean="0"/>
              <a:t>. </a:t>
            </a:r>
            <a:r>
              <a:rPr lang="cs-CZ" dirty="0" smtClean="0">
                <a:hlinkClick r:id="rId9" action="ppaction://hlinkfile" tooltip="Evoluční teorie"/>
              </a:rPr>
              <a:t>Evoluční teorii</a:t>
            </a:r>
            <a:r>
              <a:rPr lang="cs-CZ" dirty="0" smtClean="0"/>
              <a:t> opíral o </a:t>
            </a:r>
            <a:r>
              <a:rPr lang="cs-CZ" dirty="0" smtClean="0">
                <a:hlinkClick r:id="rId10" action="ppaction://hlinkfile" tooltip="Přírodní výběr"/>
              </a:rPr>
              <a:t>přírodní výběr</a:t>
            </a:r>
            <a:r>
              <a:rPr lang="cs-CZ" dirty="0" smtClean="0"/>
              <a:t> a </a:t>
            </a:r>
            <a:r>
              <a:rPr lang="cs-CZ" dirty="0" smtClean="0">
                <a:hlinkClick r:id="rId11" action="ppaction://hlinkfile" tooltip="Pohlavní výběr"/>
              </a:rPr>
              <a:t>pohlavní výběr</a:t>
            </a:r>
            <a:r>
              <a:rPr lang="cs-CZ" dirty="0" smtClean="0"/>
              <a:t>. („Pohlavní výběr závisí na převaze určitých jedinců nad druhými stejného pohlaví, což se týká propagace druhů; zatímco přírodní výběr závisí na vítězství obou pohlaví, v každém věku, za normálních podmínek života.“- Charles Darwin, 1871.)</a:t>
            </a:r>
          </a:p>
          <a:p>
            <a:pPr rtl="0"/>
            <a:r>
              <a:rPr lang="cs-CZ" dirty="0" smtClean="0"/>
              <a:t>Byl synem </a:t>
            </a:r>
            <a:r>
              <a:rPr lang="cs-CZ" dirty="0" smtClean="0">
                <a:hlinkClick r:id="rId12" action="ppaction://hlinkfile" tooltip="Lékař"/>
              </a:rPr>
              <a:t>lékaře</a:t>
            </a:r>
            <a:r>
              <a:rPr lang="cs-CZ" dirty="0" smtClean="0"/>
              <a:t> a vnukem </a:t>
            </a:r>
            <a:r>
              <a:rPr lang="cs-CZ" dirty="0" smtClean="0">
                <a:hlinkClick r:id="rId13" action="ppaction://hlinkfile" tooltip="Botanika"/>
              </a:rPr>
              <a:t>botanika</a:t>
            </a:r>
            <a:r>
              <a:rPr lang="cs-CZ" dirty="0" smtClean="0"/>
              <a:t>. Vystudoval </a:t>
            </a:r>
            <a:r>
              <a:rPr lang="cs-CZ" dirty="0" smtClean="0">
                <a:hlinkClick r:id="rId14" action="ppaction://hlinkfile" tooltip="Teologie"/>
              </a:rPr>
              <a:t>teologii</a:t>
            </a:r>
            <a:r>
              <a:rPr lang="cs-CZ" dirty="0" smtClean="0"/>
              <a:t> na </a:t>
            </a:r>
            <a:r>
              <a:rPr lang="cs-CZ" dirty="0" smtClean="0">
                <a:hlinkClick r:id="rId15" action="ppaction://hlinkfile" tooltip="University of Cambridge"/>
              </a:rPr>
              <a:t>University </a:t>
            </a:r>
            <a:r>
              <a:rPr lang="cs-CZ" dirty="0" err="1" smtClean="0">
                <a:hlinkClick r:id="rId15" action="ppaction://hlinkfile" tooltip="University of Cambridge"/>
              </a:rPr>
              <a:t>of</a:t>
            </a:r>
            <a:r>
              <a:rPr lang="cs-CZ" dirty="0" smtClean="0">
                <a:hlinkClick r:id="rId15" action="ppaction://hlinkfile" tooltip="University of Cambridge"/>
              </a:rPr>
              <a:t> Cambridge</a:t>
            </a:r>
            <a:r>
              <a:rPr lang="cs-CZ" dirty="0" smtClean="0"/>
              <a:t>, studia ukončil v roce </a:t>
            </a:r>
            <a:r>
              <a:rPr lang="cs-CZ" dirty="0" smtClean="0">
                <a:hlinkClick r:id="rId16" action="ppaction://hlinkfile" tooltip="1831"/>
              </a:rPr>
              <a:t>1831</a:t>
            </a:r>
            <a:r>
              <a:rPr lang="cs-CZ" dirty="0" smtClean="0"/>
              <a:t>. Zpočátku se zabýval studiem geologických formací v horách </a:t>
            </a:r>
            <a:r>
              <a:rPr lang="cs-CZ" dirty="0" smtClean="0">
                <a:hlinkClick r:id="rId17" action="ppaction://hlinkfile" tooltip="Wales"/>
              </a:rPr>
              <a:t>Walesu</a:t>
            </a:r>
            <a:r>
              <a:rPr lang="cs-CZ" dirty="0" smtClean="0"/>
              <a:t>, načež se roku 1831 vydal na 1742 dnů trvající výzkumnou cestu kolem světa na lodi </a:t>
            </a:r>
            <a:r>
              <a:rPr lang="cs-CZ" dirty="0" smtClean="0">
                <a:hlinkClick r:id="rId18" action="ppaction://hlinkfile" tooltip="HMS Beagle"/>
              </a:rPr>
              <a:t>HMS </a:t>
            </a:r>
            <a:r>
              <a:rPr lang="cs-CZ" dirty="0" err="1" smtClean="0">
                <a:hlinkClick r:id="rId18" action="ppaction://hlinkfile" tooltip="HMS Beagle"/>
              </a:rPr>
              <a:t>Beagle</a:t>
            </a:r>
            <a:r>
              <a:rPr lang="cs-CZ" dirty="0" smtClean="0"/>
              <a:t> (</a:t>
            </a:r>
            <a:r>
              <a:rPr lang="cs-CZ" dirty="0" smtClean="0">
                <a:hlinkClick r:id="rId19" action="ppaction://hlinkfile" tooltip="27. prosinec"/>
              </a:rPr>
              <a:t>27. prosince</a:t>
            </a:r>
            <a:r>
              <a:rPr lang="cs-CZ" dirty="0" smtClean="0"/>
              <a:t> </a:t>
            </a:r>
            <a:r>
              <a:rPr lang="cs-CZ" dirty="0" smtClean="0">
                <a:hlinkClick r:id="rId16" action="ppaction://hlinkfile" tooltip="1831"/>
              </a:rPr>
              <a:t>1831</a:t>
            </a:r>
            <a:r>
              <a:rPr lang="cs-CZ" dirty="0" smtClean="0"/>
              <a:t> – </a:t>
            </a:r>
            <a:r>
              <a:rPr lang="cs-CZ" dirty="0" smtClean="0">
                <a:hlinkClick r:id="rId20" action="ppaction://hlinkfile" tooltip="2. říjen"/>
              </a:rPr>
              <a:t>2. října</a:t>
            </a:r>
            <a:r>
              <a:rPr lang="cs-CZ" dirty="0" smtClean="0"/>
              <a:t> </a:t>
            </a:r>
            <a:r>
              <a:rPr lang="cs-CZ" dirty="0" smtClean="0">
                <a:hlinkClick r:id="rId21" action="ppaction://hlinkfile" tooltip="1836"/>
              </a:rPr>
              <a:t>1836</a:t>
            </a:r>
            <a:r>
              <a:rPr lang="cs-CZ" dirty="0" smtClean="0"/>
              <a:t>). Během této plavby Darwin shromáždil cenný přírodovědecký materiál a uspořádal svou základní koncepci přirozeného vzniku a vývoje druhů </a:t>
            </a:r>
            <a:r>
              <a:rPr lang="cs-CZ" dirty="0" smtClean="0">
                <a:hlinkClick r:id="rId22" action="ppaction://hlinkfile" tooltip="Evoluce"/>
              </a:rPr>
              <a:t>evolucí</a:t>
            </a:r>
            <a:r>
              <a:rPr lang="cs-CZ" dirty="0" smtClean="0"/>
              <a:t>, jejímž hlavním hybatelem měl být dle jeho názoru </a:t>
            </a:r>
            <a:r>
              <a:rPr lang="cs-CZ" dirty="0" smtClean="0">
                <a:hlinkClick r:id="rId10" action="ppaction://hlinkfile" tooltip="Přírodní výběr"/>
              </a:rPr>
              <a:t>přírodní výběr</a:t>
            </a:r>
            <a:r>
              <a:rPr lang="cs-CZ" dirty="0" smtClean="0"/>
              <a:t>. </a:t>
            </a:r>
            <a:r>
              <a:rPr lang="cs-CZ" dirty="0" err="1" smtClean="0"/>
              <a:t>Nejzásadnější</a:t>
            </a:r>
            <a:r>
              <a:rPr lang="cs-CZ" dirty="0" smtClean="0"/>
              <a:t> byl pro něj v tomto ohledu pětitýdenní pobyt na </a:t>
            </a:r>
            <a:r>
              <a:rPr lang="cs-CZ" dirty="0" smtClean="0">
                <a:hlinkClick r:id="rId23" action="ppaction://hlinkfile" tooltip="Galapágy"/>
              </a:rPr>
              <a:t>Galapágách</a:t>
            </a:r>
            <a:r>
              <a:rPr lang="cs-CZ" dirty="0" smtClean="0"/>
              <a:t>. O autorství teorie evoluce se Darwin dělí s </a:t>
            </a:r>
            <a:r>
              <a:rPr lang="cs-CZ" dirty="0" smtClean="0">
                <a:hlinkClick r:id="rId24" action="ppaction://hlinkfile" tooltip="Alfred Russel Wallace"/>
              </a:rPr>
              <a:t>Alfredem R. </a:t>
            </a:r>
            <a:r>
              <a:rPr lang="cs-CZ" dirty="0" err="1" smtClean="0">
                <a:hlinkClick r:id="rId24" action="ppaction://hlinkfile" tooltip="Alfred Russel Wallace"/>
              </a:rPr>
              <a:t>Wallacem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3FB52-3CA7-4F15-A5B3-F8D8BDC8C5E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4BFFAE-33D3-485C-BF7F-8A305F71FD3C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56489C1-B8A5-446C-A3F0-18055F24E2D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86742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Ekologie v historickém kontextu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Ekologie v historickém kontextu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Anotace:</a:t>
            </a:r>
          </a:p>
          <a:p>
            <a:r>
              <a:rPr lang="cs-CZ" dirty="0" smtClean="0"/>
              <a:t>Prezentace slouží k přehledu tématu </a:t>
            </a:r>
            <a:r>
              <a:rPr lang="cs-CZ" dirty="0" smtClean="0"/>
              <a:t>ekologie </a:t>
            </a:r>
            <a:r>
              <a:rPr lang="cs-CZ" dirty="0" smtClean="0"/>
              <a:t>v historickém kontextu</a:t>
            </a:r>
          </a:p>
          <a:p>
            <a:endParaRPr lang="cs-CZ" dirty="0" smtClean="0"/>
          </a:p>
          <a:p>
            <a:r>
              <a:rPr lang="cs-CZ" dirty="0" smtClean="0"/>
              <a:t>Je určena pro výuku ekologie v 1. ročníku 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DDEBCF">
                <a:alpha val="36000"/>
              </a:srgbClr>
            </a:gs>
            <a:gs pos="68000">
              <a:srgbClr val="DDEBCF">
                <a:alpha val="0"/>
              </a:srgbClr>
            </a:gs>
            <a:gs pos="100000">
              <a:srgbClr val="DDEBCF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vlastně ekologie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Věda zabývající se vztahem organismů a jejich prostředí</a:t>
            </a:r>
          </a:p>
          <a:p>
            <a:r>
              <a:rPr lang="cs-CZ" dirty="0" smtClean="0"/>
              <a:t>V širokém smyslu je to ochrana životního prostředí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Obrázek 4" descr="ekolog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67547" y="4804742"/>
            <a:ext cx="2176453" cy="2053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Ekologie v dávné minulosti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Ekologické poznatky jsou starší než samotný pojem ekologie</a:t>
            </a:r>
          </a:p>
          <a:p>
            <a:r>
              <a:rPr lang="cs-CZ" dirty="0" smtClean="0"/>
              <a:t>První záznam o ekologii pochází z 19. století</a:t>
            </a:r>
          </a:p>
          <a:p>
            <a:r>
              <a:rPr lang="cs-CZ" dirty="0" smtClean="0"/>
              <a:t>Ekologie se zabývá vztahem organismů k vnějšímu prostředí</a:t>
            </a:r>
          </a:p>
          <a:p>
            <a:r>
              <a:rPr lang="cs-CZ" dirty="0" smtClean="0"/>
              <a:t>Ekologie patří mezi základní biologické disciplíny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Někteří z důležitých vědců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C. </a:t>
            </a:r>
            <a:r>
              <a:rPr lang="cs-CZ" b="1" dirty="0" err="1" smtClean="0"/>
              <a:t>Linné</a:t>
            </a:r>
            <a:r>
              <a:rPr lang="cs-CZ" dirty="0" smtClean="0"/>
              <a:t>: Základy botanické a zoologické systematiky.</a:t>
            </a:r>
          </a:p>
          <a:p>
            <a:r>
              <a:rPr lang="cs-CZ" b="1" dirty="0" smtClean="0"/>
              <a:t>J. B. </a:t>
            </a:r>
            <a:r>
              <a:rPr lang="cs-CZ" b="1" dirty="0" err="1" smtClean="0"/>
              <a:t>Lamarck</a:t>
            </a:r>
            <a:r>
              <a:rPr lang="cs-CZ" dirty="0" smtClean="0"/>
              <a:t>: Odhalil závislost organismů na vnějším prostředí. </a:t>
            </a:r>
          </a:p>
          <a:p>
            <a:r>
              <a:rPr lang="cs-CZ" b="1" dirty="0" smtClean="0"/>
              <a:t>E. </a:t>
            </a:r>
            <a:r>
              <a:rPr lang="cs-CZ" b="1" dirty="0" err="1" smtClean="0"/>
              <a:t>Haeckel</a:t>
            </a:r>
            <a:r>
              <a:rPr lang="cs-CZ" b="1" dirty="0" smtClean="0"/>
              <a:t>: </a:t>
            </a:r>
            <a:r>
              <a:rPr lang="cs-CZ" dirty="0" smtClean="0"/>
              <a:t>Definice ekologie.</a:t>
            </a:r>
          </a:p>
          <a:p>
            <a:r>
              <a:rPr lang="cs-CZ" b="1" dirty="0" smtClean="0"/>
              <a:t>Ch. Darwin: </a:t>
            </a:r>
            <a:r>
              <a:rPr lang="cs-CZ" dirty="0" smtClean="0"/>
              <a:t>Získal základní představy o přirozeném vzniku a vývoji druhů evolucí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Carl</a:t>
            </a:r>
            <a:r>
              <a:rPr lang="cs-CZ" dirty="0" smtClean="0"/>
              <a:t> </a:t>
            </a:r>
            <a:r>
              <a:rPr lang="cs-CZ" dirty="0" err="1" smtClean="0"/>
              <a:t>Linné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Velký zájem o rostlinstvo</a:t>
            </a:r>
          </a:p>
          <a:p>
            <a:r>
              <a:rPr lang="cs-CZ" dirty="0" smtClean="0"/>
              <a:t>Doktor lékařství</a:t>
            </a:r>
          </a:p>
          <a:p>
            <a:r>
              <a:rPr lang="cs-CZ" dirty="0" smtClean="0"/>
              <a:t>Správce botanické zahrady</a:t>
            </a:r>
          </a:p>
          <a:p>
            <a:r>
              <a:rPr lang="cs-CZ" dirty="0" smtClean="0"/>
              <a:t>Vydával spisy o rostlinách</a:t>
            </a:r>
          </a:p>
          <a:p>
            <a:r>
              <a:rPr lang="cs-CZ" dirty="0" smtClean="0"/>
              <a:t>Vytvořil druhotné názvy pro rostliny</a:t>
            </a:r>
            <a:endParaRPr lang="cs-CZ" dirty="0"/>
          </a:p>
        </p:txBody>
      </p:sp>
      <p:pic>
        <p:nvPicPr>
          <p:cNvPr id="7170" name="Picture 2" descr="http://upload.wikimedia.org/wikipedia/commons/thumb/5/5d/Carl_Linnaeus.jpg/220px-Carl_Linnae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286124"/>
            <a:ext cx="2095500" cy="292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Ernst </a:t>
            </a:r>
            <a:r>
              <a:rPr lang="cs-CZ" dirty="0" err="1" smtClean="0"/>
              <a:t>Haeckel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Rozpracoval </a:t>
            </a:r>
            <a:r>
              <a:rPr lang="cs-CZ" dirty="0" err="1" smtClean="0"/>
              <a:t>bigoenetický</a:t>
            </a:r>
            <a:r>
              <a:rPr lang="cs-CZ" dirty="0" smtClean="0"/>
              <a:t> zákon</a:t>
            </a:r>
          </a:p>
          <a:p>
            <a:r>
              <a:rPr lang="cs-CZ" dirty="0" smtClean="0"/>
              <a:t>Účastnil se mnoha expedic s cílem poznat přírodu</a:t>
            </a:r>
          </a:p>
          <a:p>
            <a:r>
              <a:rPr lang="cs-CZ" dirty="0" smtClean="0"/>
              <a:t>Napsal mnoho děl z jeho cest</a:t>
            </a:r>
          </a:p>
          <a:p>
            <a:r>
              <a:rPr lang="cs-CZ" dirty="0" smtClean="0"/>
              <a:t>Popsal více než 4000 živočišných děl</a:t>
            </a:r>
            <a:endParaRPr lang="cs-CZ" dirty="0"/>
          </a:p>
        </p:txBody>
      </p:sp>
      <p:pic>
        <p:nvPicPr>
          <p:cNvPr id="6146" name="Picture 2" descr="http://www.greenspirit.org.uk/resources/ernst_haeck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786190"/>
            <a:ext cx="2000232" cy="2666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Charles Darwin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Anglický vědec</a:t>
            </a:r>
          </a:p>
          <a:p>
            <a:r>
              <a:rPr lang="cs-CZ" dirty="0" smtClean="0"/>
              <a:t>Jezdil na výzkumné cesty kolem světa</a:t>
            </a:r>
          </a:p>
          <a:p>
            <a:r>
              <a:rPr lang="cs-CZ" dirty="0" smtClean="0"/>
              <a:t>Založil evoluční biologii</a:t>
            </a:r>
          </a:p>
          <a:p>
            <a:r>
              <a:rPr lang="cs-CZ" dirty="0" smtClean="0"/>
              <a:t>S Alfredem R. </a:t>
            </a:r>
            <a:r>
              <a:rPr lang="cs-CZ" dirty="0" err="1" smtClean="0"/>
              <a:t>Wallcem</a:t>
            </a:r>
            <a:r>
              <a:rPr lang="cs-CZ" dirty="0" smtClean="0"/>
              <a:t> se dělí o teorii evoluce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 descr="http://www.scientificamerican.com/media/inline/darwin-speak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214422"/>
            <a:ext cx="2262182" cy="22621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Wikipedie</a:t>
            </a:r>
            <a:r>
              <a:rPr lang="cs-CZ" dirty="0" smtClean="0"/>
              <a:t>. [online]. [cit. 2012-10-16]. Dostupné z: http://cs.wikipedia.org/wiki/Charles_Darwin </a:t>
            </a:r>
          </a:p>
          <a:p>
            <a:endParaRPr lang="cs-CZ" dirty="0" smtClean="0"/>
          </a:p>
          <a:p>
            <a:r>
              <a:rPr lang="cs-CZ" dirty="0" err="1" smtClean="0"/>
              <a:t>Wikipedie</a:t>
            </a:r>
            <a:r>
              <a:rPr lang="cs-CZ" dirty="0" smtClean="0"/>
              <a:t>. [online]. [cit. 2012-10-16]. Dostupné z: http://cs.wikipedia.org/wiki/Ernst_Haeckel </a:t>
            </a:r>
          </a:p>
          <a:p>
            <a:endParaRPr lang="cs-CZ" dirty="0" smtClean="0"/>
          </a:p>
          <a:p>
            <a:r>
              <a:rPr lang="cs-CZ" dirty="0" err="1" smtClean="0"/>
              <a:t>Wikipedie</a:t>
            </a:r>
            <a:r>
              <a:rPr lang="cs-CZ" dirty="0" smtClean="0"/>
              <a:t>. [online]. [cit. 2012-10-16]. Dostupné z: http://cs.wikipedia.org/wiki/Carl_Linn%C3%A9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</TotalTime>
  <Words>976</Words>
  <Application>Microsoft Office PowerPoint</Application>
  <PresentationFormat>Předvádění na obrazovce (4:3)</PresentationFormat>
  <Paragraphs>71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Ekologie v historickém kontextu</vt:lpstr>
      <vt:lpstr>Ekologie v historickém kontextu</vt:lpstr>
      <vt:lpstr>Co vlastně ekologie je?</vt:lpstr>
      <vt:lpstr>Ekologie v dávné minulosti</vt:lpstr>
      <vt:lpstr>Někteří z důležitých vědců</vt:lpstr>
      <vt:lpstr>Carl Linné</vt:lpstr>
      <vt:lpstr>Ernst Haeckel</vt:lpstr>
      <vt:lpstr>Charles Darwin</vt:lpstr>
      <vt:lpstr>Zdroje</vt:lpstr>
    </vt:vector>
  </TitlesOfParts>
  <Company>SOŠ a SOU Hradební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Ekologie v historickém kontextu</dc:title>
  <dc:creator>¨</dc:creator>
  <cp:lastModifiedBy>jung</cp:lastModifiedBy>
  <cp:revision>10</cp:revision>
  <dcterms:created xsi:type="dcterms:W3CDTF">2012-10-12T06:23:03Z</dcterms:created>
  <dcterms:modified xsi:type="dcterms:W3CDTF">2012-10-16T11:34:54Z</dcterms:modified>
</cp:coreProperties>
</file>