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82" r:id="rId3"/>
    <p:sldId id="283" r:id="rId4"/>
    <p:sldId id="284" r:id="rId5"/>
    <p:sldId id="285" r:id="rId6"/>
    <p:sldId id="286" r:id="rId7"/>
    <p:sldId id="287" r:id="rId8"/>
    <p:sldId id="288" r:id="rId9"/>
    <p:sldId id="289" r:id="rId10"/>
    <p:sldId id="290" r:id="rId11"/>
    <p:sldId id="291" r:id="rId12"/>
    <p:sldId id="292" r:id="rId13"/>
    <p:sldId id="294" r:id="rId14"/>
    <p:sldId id="295" r:id="rId15"/>
    <p:sldId id="296" r:id="rId16"/>
    <p:sldId id="299" r:id="rId17"/>
    <p:sldId id="298" r:id="rId18"/>
    <p:sldId id="300" r:id="rId19"/>
    <p:sldId id="270" r:id="rId2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D4602C"/>
    <a:srgbClr val="0000FF"/>
    <a:srgbClr val="CC00CC"/>
    <a:srgbClr val="FF99CC"/>
    <a:srgbClr val="00CCFF"/>
    <a:srgbClr val="9933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19" autoAdjust="0"/>
    <p:restoredTop sz="94640" autoAdjust="0"/>
  </p:normalViewPr>
  <p:slideViewPr>
    <p:cSldViewPr>
      <p:cViewPr varScale="1">
        <p:scale>
          <a:sx n="67" d="100"/>
          <a:sy n="67" d="100"/>
        </p:scale>
        <p:origin x="-60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6C8C85E9-3854-4EC7-A1ED-8AD9378C6527}" type="datetimeFigureOut">
              <a:rPr lang="cs-CZ"/>
              <a:pPr>
                <a:defRPr/>
              </a:pPr>
              <a:t>4.1.2012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B00CC3C-07A8-49A0-B3D5-CA0ADA9AFEB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2739B-75B5-4A18-A8FD-97ED8DF5D270}" type="datetime1">
              <a:rPr lang="cs-CZ"/>
              <a:pPr>
                <a:defRPr/>
              </a:pPr>
              <a:t>4.1.2012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14392D-29C6-4206-8713-DB120C8AE57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32AFFB-9EAD-44E6-86B6-39DC6D04F29D}" type="datetime1">
              <a:rPr lang="cs-CZ"/>
              <a:pPr>
                <a:defRPr/>
              </a:pPr>
              <a:t>4.1.2012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2D2B51-1CB6-47A3-B03F-93759F6D24F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BF220F-F73E-4FD0-BFE9-081683D177BF}" type="datetime1">
              <a:rPr lang="cs-CZ"/>
              <a:pPr>
                <a:defRPr/>
              </a:pPr>
              <a:t>4.1.2012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858718-BDB9-455F-A88E-D444C13C68C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6B4400-26E1-495D-8EAE-3A74F68793D1}" type="datetime1">
              <a:rPr lang="cs-CZ"/>
              <a:pPr>
                <a:defRPr/>
              </a:pPr>
              <a:t>4.1.2012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602491-AA8D-42F1-A97B-9B72AE96D67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5502A9-0B78-4AE8-BC9D-D04CEA717CD1}" type="datetime1">
              <a:rPr lang="cs-CZ"/>
              <a:pPr>
                <a:defRPr/>
              </a:pPr>
              <a:t>4.1.2012</a:t>
            </a:fld>
            <a:endParaRPr lang="cs-CZ" dirty="0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375706-23DA-4121-A7DC-D90D85F03934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92C2F6-B071-41E6-836A-CCCCC8B773AF}" type="datetime1">
              <a:rPr lang="cs-CZ"/>
              <a:pPr>
                <a:defRPr/>
              </a:pPr>
              <a:t>4.1.2012</a:t>
            </a:fld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242A4E-BFA4-4FA0-AEE1-40F66C8EC16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19502E-E0A1-4938-8D26-0CA4B14281F4}" type="datetime1">
              <a:rPr lang="cs-CZ"/>
              <a:pPr>
                <a:defRPr/>
              </a:pPr>
              <a:t>4.1.2012</a:t>
            </a:fld>
            <a:endParaRPr lang="cs-CZ" dirty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8E4D62-AC8E-4D9F-9C1B-F0F1154D84B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D29E80-562B-4808-92DB-6573CFC005E0}" type="datetime1">
              <a:rPr lang="cs-CZ"/>
              <a:pPr>
                <a:defRPr/>
              </a:pPr>
              <a:t>4.1.2012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B31731-D9BF-46C3-BA5A-58AB172DEBE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Klepnutím na ikonu přidáte obrázek.</a:t>
            </a:r>
            <a:endParaRPr lang="cs-CZ" noProof="0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AEB9A6-1BDC-47EA-B8D1-00B563636FB1}" type="datetime1">
              <a:rPr lang="cs-CZ"/>
              <a:pPr>
                <a:defRPr/>
              </a:pPr>
              <a:t>4.1.2012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275CD1-1E15-4ADB-97B0-7E9DB99442A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7DE15-1C1B-4013-8970-7626D00B622F}" type="datetime1">
              <a:rPr lang="cs-CZ"/>
              <a:pPr>
                <a:defRPr/>
              </a:pPr>
              <a:t>4.1.2012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BE8CB1-955B-4134-A086-8CE09E73983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200FE4-5C06-4F7D-8287-20F9D2C501D0}" type="datetime1">
              <a:rPr lang="cs-CZ"/>
              <a:pPr>
                <a:defRPr/>
              </a:pPr>
              <a:t>4.1.2012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4F2A28-8A49-4403-98E8-3706B6AB46D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23FB2FF-5AE1-45E6-A93A-C2567A797542}" type="datetime1">
              <a:rPr lang="cs-CZ"/>
              <a:pPr>
                <a:defRPr/>
              </a:pPr>
              <a:t>4.1.2012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A917373-EE4D-464E-B8AD-9D014A18A97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571472" y="3929066"/>
            <a:ext cx="78581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b="1" dirty="0" smtClean="0"/>
              <a:t>Anotace</a:t>
            </a:r>
            <a:r>
              <a:rPr lang="cs-CZ" b="1" smtClean="0"/>
              <a:t>: </a:t>
            </a:r>
            <a:r>
              <a:rPr lang="cs-CZ" smtClean="0"/>
              <a:t>Prezentace </a:t>
            </a:r>
            <a:r>
              <a:rPr lang="cs-CZ" dirty="0" smtClean="0"/>
              <a:t>je určena pro 8. ročník, výklad učiva dvě kružnice, vzájemná poloha. Žáci pracují v sešitech a pracovních listech (snímky 3, 4) souběžně s promítanou prezentací.</a:t>
            </a:r>
          </a:p>
          <a:p>
            <a:r>
              <a:rPr lang="cs-CZ" b="1" dirty="0" smtClean="0"/>
              <a:t>Období: </a:t>
            </a:r>
            <a:r>
              <a:rPr lang="cs-CZ" dirty="0" smtClean="0"/>
              <a:t>září – prosinec 2011</a:t>
            </a:r>
            <a:endParaRPr lang="cs-CZ" b="1" dirty="0"/>
          </a:p>
        </p:txBody>
      </p:sp>
      <p:grpSp>
        <p:nvGrpSpPr>
          <p:cNvPr id="8" name="Skupina 7"/>
          <p:cNvGrpSpPr/>
          <p:nvPr/>
        </p:nvGrpSpPr>
        <p:grpSpPr>
          <a:xfrm>
            <a:off x="428564" y="428604"/>
            <a:ext cx="8715436" cy="2471791"/>
            <a:chOff x="285721" y="500063"/>
            <a:chExt cx="8715436" cy="2471791"/>
          </a:xfrm>
        </p:grpSpPr>
        <p:sp>
          <p:nvSpPr>
            <p:cNvPr id="9" name="TextovéPole 5"/>
            <p:cNvSpPr txBox="1">
              <a:spLocks noChangeArrowheads="1"/>
            </p:cNvSpPr>
            <p:nvPr/>
          </p:nvSpPr>
          <p:spPr bwMode="auto">
            <a:xfrm>
              <a:off x="285721" y="500063"/>
              <a:ext cx="8715436" cy="20313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defPPr>
                <a:defRPr lang="cs-CZ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cs-CZ" b="1" dirty="0" smtClean="0"/>
                <a:t>Škola</a:t>
              </a:r>
              <a:r>
                <a:rPr lang="cs-CZ" dirty="0" smtClean="0"/>
                <a:t>: Základní škola Varnsdorf, Edisonova 2821, okres Děčín,</a:t>
              </a:r>
            </a:p>
            <a:p>
              <a:r>
                <a:rPr lang="cs-CZ" dirty="0" smtClean="0"/>
                <a:t>příspěvková organizace</a:t>
              </a:r>
            </a:p>
            <a:p>
              <a:r>
                <a:rPr lang="cs-CZ" b="1" smtClean="0">
                  <a:latin typeface="Arial" pitchFamily="34" charset="0"/>
                  <a:cs typeface="Arial" pitchFamily="34" charset="0"/>
                </a:rPr>
                <a:t>Matematika a její aplikace, matematika, geometrie v rovině a v prostoru, v</a:t>
              </a:r>
              <a:r>
                <a:rPr lang="cs-CZ" b="1" smtClean="0"/>
                <a:t>zájemná poloha dvou kružnic </a:t>
              </a:r>
            </a:p>
            <a:p>
              <a:r>
                <a:rPr lang="cs-CZ" b="1" smtClean="0"/>
                <a:t>Autor</a:t>
              </a:r>
              <a:r>
                <a:rPr lang="cs-CZ" dirty="0" smtClean="0"/>
                <a:t>: Ing. Zdeňka Botková</a:t>
              </a:r>
            </a:p>
            <a:p>
              <a:r>
                <a:rPr lang="cs-CZ" b="1" dirty="0" smtClean="0"/>
                <a:t>Název pomůcky</a:t>
              </a:r>
              <a:r>
                <a:rPr lang="cs-CZ" dirty="0" smtClean="0"/>
                <a:t>: </a:t>
              </a:r>
              <a:r>
                <a:rPr lang="cs-CZ" b="1" dirty="0" smtClean="0">
                  <a:latin typeface="Arial" pitchFamily="34" charset="0"/>
                  <a:cs typeface="Arial" pitchFamily="34" charset="0"/>
                </a:rPr>
                <a:t>VY_42_INOVACE_08/IV. SADA</a:t>
              </a:r>
            </a:p>
            <a:p>
              <a:r>
                <a:rPr lang="cs-CZ" b="1" dirty="0" smtClean="0">
                  <a:latin typeface="Arial" pitchFamily="34" charset="0"/>
                  <a:cs typeface="Arial" pitchFamily="34" charset="0"/>
                </a:rPr>
                <a:t> </a:t>
              </a:r>
              <a:endParaRPr lang="cs-CZ" b="1" dirty="0" smtClean="0"/>
            </a:p>
          </p:txBody>
        </p:sp>
        <p:sp>
          <p:nvSpPr>
            <p:cNvPr id="10" name="TextovéPole 7"/>
            <p:cNvSpPr txBox="1"/>
            <p:nvPr/>
          </p:nvSpPr>
          <p:spPr>
            <a:xfrm>
              <a:off x="2428861" y="2571744"/>
              <a:ext cx="414340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cs-CZ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endParaRPr lang="cs-CZ" sz="2000" b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214678" y="6492875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grpSp>
        <p:nvGrpSpPr>
          <p:cNvPr id="3" name="Skupina 20"/>
          <p:cNvGrpSpPr>
            <a:grpSpLocks noChangeAspect="1"/>
          </p:cNvGrpSpPr>
          <p:nvPr/>
        </p:nvGrpSpPr>
        <p:grpSpPr>
          <a:xfrm>
            <a:off x="1428728" y="2285992"/>
            <a:ext cx="2764650" cy="2809236"/>
            <a:chOff x="3000364" y="2000240"/>
            <a:chExt cx="3214710" cy="3266546"/>
          </a:xfrm>
        </p:grpSpPr>
        <p:sp>
          <p:nvSpPr>
            <p:cNvPr id="4" name="Elipsa 3"/>
            <p:cNvSpPr>
              <a:spLocks noChangeAspect="1"/>
            </p:cNvSpPr>
            <p:nvPr/>
          </p:nvSpPr>
          <p:spPr>
            <a:xfrm>
              <a:off x="3000364" y="2000240"/>
              <a:ext cx="3214710" cy="3214710"/>
            </a:xfrm>
            <a:prstGeom prst="ellipse">
              <a:avLst/>
            </a:prstGeom>
            <a:noFill/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4" name="Přímá spojovací čára 13"/>
            <p:cNvCxnSpPr/>
            <p:nvPr/>
          </p:nvCxnSpPr>
          <p:spPr>
            <a:xfrm rot="5400000">
              <a:off x="4500000" y="3607595"/>
              <a:ext cx="214314" cy="1588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ovací čára 15"/>
            <p:cNvCxnSpPr/>
            <p:nvPr/>
          </p:nvCxnSpPr>
          <p:spPr>
            <a:xfrm>
              <a:off x="4500562" y="3610800"/>
              <a:ext cx="214314" cy="1588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ovéPole 16"/>
            <p:cNvSpPr txBox="1"/>
            <p:nvPr/>
          </p:nvSpPr>
          <p:spPr>
            <a:xfrm>
              <a:off x="4495584" y="3661591"/>
              <a:ext cx="711684" cy="608394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0070C0"/>
                  </a:solidFill>
                </a:rPr>
                <a:t>S</a:t>
              </a:r>
              <a:r>
                <a:rPr lang="cs-CZ" sz="2800" b="1" baseline="-25000" dirty="0" smtClean="0">
                  <a:solidFill>
                    <a:srgbClr val="0070C0"/>
                  </a:solidFill>
                </a:rPr>
                <a:t>1</a:t>
              </a:r>
              <a:endParaRPr lang="cs-CZ" sz="2800" b="1" dirty="0">
                <a:solidFill>
                  <a:srgbClr val="0070C0"/>
                </a:solidFill>
              </a:endParaRPr>
            </a:p>
          </p:txBody>
        </p:sp>
        <p:sp>
          <p:nvSpPr>
            <p:cNvPr id="18" name="TextovéPole 17"/>
            <p:cNvSpPr txBox="1"/>
            <p:nvPr/>
          </p:nvSpPr>
          <p:spPr>
            <a:xfrm>
              <a:off x="3000364" y="4658392"/>
              <a:ext cx="714380" cy="608394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0070C0"/>
                  </a:solidFill>
                </a:rPr>
                <a:t>k</a:t>
              </a:r>
              <a:r>
                <a:rPr lang="cs-CZ" sz="2800" b="1" baseline="-25000" dirty="0" smtClean="0">
                  <a:solidFill>
                    <a:srgbClr val="0070C0"/>
                  </a:solidFill>
                </a:rPr>
                <a:t>1</a:t>
              </a:r>
              <a:endParaRPr lang="cs-CZ" sz="2800" b="1" dirty="0">
                <a:solidFill>
                  <a:srgbClr val="0070C0"/>
                </a:solidFill>
              </a:endParaRPr>
            </a:p>
          </p:txBody>
        </p:sp>
      </p:grp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1357290" y="642918"/>
            <a:ext cx="6572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cap="all" dirty="0" smtClean="0"/>
              <a:t>VZÁJEMNÁ POLOHA DVOU KRUŽNIC</a:t>
            </a:r>
            <a:endParaRPr lang="cs-CZ" sz="2400" b="1" cap="all" dirty="0"/>
          </a:p>
        </p:txBody>
      </p:sp>
      <p:grpSp>
        <p:nvGrpSpPr>
          <p:cNvPr id="22" name="Skupina 20"/>
          <p:cNvGrpSpPr>
            <a:grpSpLocks noChangeAspect="1"/>
          </p:cNvGrpSpPr>
          <p:nvPr/>
        </p:nvGrpSpPr>
        <p:grpSpPr>
          <a:xfrm>
            <a:off x="4857752" y="2285992"/>
            <a:ext cx="1640892" cy="1880026"/>
            <a:chOff x="3000360" y="2000240"/>
            <a:chExt cx="3214714" cy="3683200"/>
          </a:xfrm>
        </p:grpSpPr>
        <p:sp>
          <p:nvSpPr>
            <p:cNvPr id="23" name="Elipsa 22"/>
            <p:cNvSpPr>
              <a:spLocks noChangeAspect="1"/>
            </p:cNvSpPr>
            <p:nvPr/>
          </p:nvSpPr>
          <p:spPr>
            <a:xfrm>
              <a:off x="3000364" y="2000240"/>
              <a:ext cx="3214710" cy="3214710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4" name="Přímá spojovací čára 23"/>
            <p:cNvCxnSpPr/>
            <p:nvPr/>
          </p:nvCxnSpPr>
          <p:spPr>
            <a:xfrm rot="5400000">
              <a:off x="4500000" y="3607595"/>
              <a:ext cx="214314" cy="158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Přímá spojovací čára 24"/>
            <p:cNvCxnSpPr/>
            <p:nvPr/>
          </p:nvCxnSpPr>
          <p:spPr>
            <a:xfrm>
              <a:off x="4500562" y="3610800"/>
              <a:ext cx="214314" cy="158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TextovéPole 25"/>
            <p:cNvSpPr txBox="1"/>
            <p:nvPr/>
          </p:nvSpPr>
          <p:spPr>
            <a:xfrm>
              <a:off x="4495583" y="3661589"/>
              <a:ext cx="1163938" cy="1025052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FF0000"/>
                  </a:solidFill>
                </a:rPr>
                <a:t>S</a:t>
              </a:r>
              <a:r>
                <a:rPr lang="cs-CZ" sz="2800" b="1" baseline="-25000" dirty="0" smtClean="0">
                  <a:solidFill>
                    <a:srgbClr val="FF0000"/>
                  </a:solidFill>
                </a:rPr>
                <a:t>2</a:t>
              </a:r>
              <a:endParaRPr lang="cs-CZ" sz="2800" b="1" dirty="0">
                <a:solidFill>
                  <a:srgbClr val="FF0000"/>
                </a:solidFill>
              </a:endParaRPr>
            </a:p>
          </p:txBody>
        </p:sp>
        <p:sp>
          <p:nvSpPr>
            <p:cNvPr id="27" name="TextovéPole 26"/>
            <p:cNvSpPr txBox="1">
              <a:spLocks noChangeAspect="1"/>
            </p:cNvSpPr>
            <p:nvPr/>
          </p:nvSpPr>
          <p:spPr>
            <a:xfrm>
              <a:off x="3000360" y="4658388"/>
              <a:ext cx="1539514" cy="1025052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FF0000"/>
                  </a:solidFill>
                </a:rPr>
                <a:t>k</a:t>
              </a:r>
              <a:r>
                <a:rPr lang="cs-CZ" sz="2800" b="1" baseline="-25000" dirty="0" smtClean="0">
                  <a:solidFill>
                    <a:srgbClr val="FF0000"/>
                  </a:solidFill>
                </a:rPr>
                <a:t>2</a:t>
              </a:r>
              <a:endParaRPr lang="cs-CZ" sz="2800" b="1" dirty="0">
                <a:solidFill>
                  <a:srgbClr val="FF0000"/>
                </a:solidFill>
              </a:endParaRPr>
            </a:p>
          </p:txBody>
        </p:sp>
      </p:grpSp>
      <p:cxnSp>
        <p:nvCxnSpPr>
          <p:cNvPr id="29" name="Přímá spojovací čára 28"/>
          <p:cNvCxnSpPr>
            <a:endCxn id="4" idx="1"/>
          </p:cNvCxnSpPr>
          <p:nvPr/>
        </p:nvCxnSpPr>
        <p:spPr>
          <a:xfrm rot="16200000" flipV="1">
            <a:off x="1833602" y="2690866"/>
            <a:ext cx="1023886" cy="102388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ovéPole 30"/>
          <p:cNvSpPr txBox="1"/>
          <p:nvPr/>
        </p:nvSpPr>
        <p:spPr>
          <a:xfrm>
            <a:off x="2285984" y="2786058"/>
            <a:ext cx="614367" cy="523220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r</a:t>
            </a:r>
            <a:r>
              <a:rPr lang="cs-CZ" sz="2800" b="1" baseline="-25000" dirty="0" smtClean="0">
                <a:solidFill>
                  <a:srgbClr val="0070C0"/>
                </a:solidFill>
              </a:rPr>
              <a:t>1</a:t>
            </a:r>
            <a:endParaRPr lang="cs-CZ" sz="2800" b="1" dirty="0">
              <a:solidFill>
                <a:srgbClr val="0070C0"/>
              </a:solidFill>
            </a:endParaRPr>
          </a:p>
        </p:txBody>
      </p:sp>
      <p:cxnSp>
        <p:nvCxnSpPr>
          <p:cNvPr id="33" name="Přímá spojovací čára 32"/>
          <p:cNvCxnSpPr>
            <a:endCxn id="23" idx="1"/>
          </p:cNvCxnSpPr>
          <p:nvPr/>
        </p:nvCxnSpPr>
        <p:spPr>
          <a:xfrm rot="16200000" flipV="1">
            <a:off x="5098057" y="2526296"/>
            <a:ext cx="616953" cy="616951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ovéPole 35"/>
          <p:cNvSpPr txBox="1"/>
          <p:nvPr/>
        </p:nvSpPr>
        <p:spPr>
          <a:xfrm>
            <a:off x="5357818" y="2428868"/>
            <a:ext cx="614367" cy="523220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r</a:t>
            </a:r>
            <a:r>
              <a:rPr lang="cs-CZ" sz="2800" b="1" baseline="-25000" dirty="0" smtClean="0">
                <a:solidFill>
                  <a:srgbClr val="FF0000"/>
                </a:solidFill>
              </a:rPr>
              <a:t>2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214678" y="6492875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grpSp>
        <p:nvGrpSpPr>
          <p:cNvPr id="3" name="Skupina 20"/>
          <p:cNvGrpSpPr>
            <a:grpSpLocks noChangeAspect="1"/>
          </p:cNvGrpSpPr>
          <p:nvPr/>
        </p:nvGrpSpPr>
        <p:grpSpPr>
          <a:xfrm>
            <a:off x="500034" y="1928802"/>
            <a:ext cx="2764650" cy="2809236"/>
            <a:chOff x="3000364" y="2000240"/>
            <a:chExt cx="3214710" cy="3266546"/>
          </a:xfrm>
        </p:grpSpPr>
        <p:sp>
          <p:nvSpPr>
            <p:cNvPr id="4" name="Elipsa 3"/>
            <p:cNvSpPr>
              <a:spLocks noChangeAspect="1"/>
            </p:cNvSpPr>
            <p:nvPr/>
          </p:nvSpPr>
          <p:spPr>
            <a:xfrm>
              <a:off x="3000364" y="2000240"/>
              <a:ext cx="3214710" cy="3214710"/>
            </a:xfrm>
            <a:prstGeom prst="ellipse">
              <a:avLst/>
            </a:prstGeom>
            <a:noFill/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4" name="Přímá spojovací čára 13"/>
            <p:cNvCxnSpPr/>
            <p:nvPr/>
          </p:nvCxnSpPr>
          <p:spPr>
            <a:xfrm rot="5400000">
              <a:off x="4500000" y="3607595"/>
              <a:ext cx="214314" cy="1588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ovací čára 15"/>
            <p:cNvCxnSpPr/>
            <p:nvPr/>
          </p:nvCxnSpPr>
          <p:spPr>
            <a:xfrm>
              <a:off x="4500562" y="3610800"/>
              <a:ext cx="214314" cy="1588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ovéPole 16"/>
            <p:cNvSpPr txBox="1"/>
            <p:nvPr/>
          </p:nvSpPr>
          <p:spPr>
            <a:xfrm>
              <a:off x="4495584" y="3661591"/>
              <a:ext cx="711684" cy="608394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0070C0"/>
                  </a:solidFill>
                </a:rPr>
                <a:t>S</a:t>
              </a:r>
              <a:r>
                <a:rPr lang="cs-CZ" sz="2800" b="1" baseline="-25000" dirty="0" smtClean="0">
                  <a:solidFill>
                    <a:srgbClr val="0070C0"/>
                  </a:solidFill>
                </a:rPr>
                <a:t>1</a:t>
              </a:r>
              <a:endParaRPr lang="cs-CZ" sz="2800" b="1" dirty="0">
                <a:solidFill>
                  <a:srgbClr val="0070C0"/>
                </a:solidFill>
              </a:endParaRPr>
            </a:p>
          </p:txBody>
        </p:sp>
        <p:sp>
          <p:nvSpPr>
            <p:cNvPr id="18" name="TextovéPole 17"/>
            <p:cNvSpPr txBox="1"/>
            <p:nvPr/>
          </p:nvSpPr>
          <p:spPr>
            <a:xfrm>
              <a:off x="3000364" y="4658392"/>
              <a:ext cx="714380" cy="608394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0070C0"/>
                  </a:solidFill>
                </a:rPr>
                <a:t>k</a:t>
              </a:r>
              <a:r>
                <a:rPr lang="cs-CZ" sz="2800" b="1" baseline="-25000" dirty="0" smtClean="0">
                  <a:solidFill>
                    <a:srgbClr val="0070C0"/>
                  </a:solidFill>
                </a:rPr>
                <a:t>1</a:t>
              </a:r>
              <a:endParaRPr lang="cs-CZ" sz="2800" b="1" dirty="0">
                <a:solidFill>
                  <a:srgbClr val="0070C0"/>
                </a:solidFill>
              </a:endParaRPr>
            </a:p>
          </p:txBody>
        </p:sp>
      </p:grp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1357290" y="642918"/>
            <a:ext cx="6572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cap="all" dirty="0" smtClean="0"/>
              <a:t>VZÁJEMNÁ POLOHA DVOU KRUŽNIC</a:t>
            </a:r>
            <a:endParaRPr lang="cs-CZ" sz="2400" b="1" cap="all" dirty="0"/>
          </a:p>
        </p:txBody>
      </p:sp>
      <p:grpSp>
        <p:nvGrpSpPr>
          <p:cNvPr id="5" name="Skupina 20"/>
          <p:cNvGrpSpPr>
            <a:grpSpLocks noChangeAspect="1"/>
          </p:cNvGrpSpPr>
          <p:nvPr/>
        </p:nvGrpSpPr>
        <p:grpSpPr>
          <a:xfrm>
            <a:off x="1428728" y="2214554"/>
            <a:ext cx="1712330" cy="1998083"/>
            <a:chOff x="2860404" y="1300461"/>
            <a:chExt cx="3354670" cy="3914489"/>
          </a:xfrm>
        </p:grpSpPr>
        <p:sp>
          <p:nvSpPr>
            <p:cNvPr id="23" name="Elipsa 22"/>
            <p:cNvSpPr>
              <a:spLocks noChangeAspect="1"/>
            </p:cNvSpPr>
            <p:nvPr/>
          </p:nvSpPr>
          <p:spPr>
            <a:xfrm>
              <a:off x="3000364" y="2000240"/>
              <a:ext cx="3214710" cy="3214710"/>
            </a:xfrm>
            <a:prstGeom prst="ellipse">
              <a:avLst/>
            </a:prstGeom>
            <a:noFill/>
            <a:ln w="3810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4" name="Přímá spojovací čára 23"/>
            <p:cNvCxnSpPr/>
            <p:nvPr/>
          </p:nvCxnSpPr>
          <p:spPr>
            <a:xfrm rot="5400000">
              <a:off x="4500000" y="3607595"/>
              <a:ext cx="214314" cy="1588"/>
            </a:xfrm>
            <a:prstGeom prst="line">
              <a:avLst/>
            </a:prstGeom>
            <a:ln w="3810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Přímá spojovací čára 24"/>
            <p:cNvCxnSpPr/>
            <p:nvPr/>
          </p:nvCxnSpPr>
          <p:spPr>
            <a:xfrm>
              <a:off x="4500562" y="3610800"/>
              <a:ext cx="214314" cy="1588"/>
            </a:xfrm>
            <a:prstGeom prst="line">
              <a:avLst/>
            </a:prstGeom>
            <a:ln w="3810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TextovéPole 25"/>
            <p:cNvSpPr txBox="1"/>
            <p:nvPr/>
          </p:nvSpPr>
          <p:spPr>
            <a:xfrm>
              <a:off x="4495583" y="3661589"/>
              <a:ext cx="1163938" cy="1025052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00B0F0"/>
                  </a:solidFill>
                </a:rPr>
                <a:t>S</a:t>
              </a:r>
              <a:r>
                <a:rPr lang="cs-CZ" sz="2800" b="1" baseline="-25000" dirty="0" smtClean="0">
                  <a:solidFill>
                    <a:srgbClr val="00B0F0"/>
                  </a:solidFill>
                </a:rPr>
                <a:t>2</a:t>
              </a:r>
              <a:endParaRPr lang="cs-CZ" sz="2800" b="1" dirty="0">
                <a:solidFill>
                  <a:srgbClr val="00B0F0"/>
                </a:solidFill>
              </a:endParaRPr>
            </a:p>
          </p:txBody>
        </p:sp>
        <p:sp>
          <p:nvSpPr>
            <p:cNvPr id="27" name="TextovéPole 26"/>
            <p:cNvSpPr txBox="1">
              <a:spLocks noChangeAspect="1"/>
            </p:cNvSpPr>
            <p:nvPr/>
          </p:nvSpPr>
          <p:spPr>
            <a:xfrm>
              <a:off x="2860404" y="1300461"/>
              <a:ext cx="1539514" cy="1025052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00B0F0"/>
                  </a:solidFill>
                </a:rPr>
                <a:t>k</a:t>
              </a:r>
              <a:r>
                <a:rPr lang="cs-CZ" sz="2800" b="1" baseline="-25000" dirty="0" smtClean="0">
                  <a:solidFill>
                    <a:srgbClr val="00B0F0"/>
                  </a:solidFill>
                </a:rPr>
                <a:t>2</a:t>
              </a:r>
              <a:endParaRPr lang="cs-CZ" sz="2800" b="1" dirty="0">
                <a:solidFill>
                  <a:srgbClr val="00B0F0"/>
                </a:solidFill>
              </a:endParaRPr>
            </a:p>
          </p:txBody>
        </p:sp>
      </p:grpSp>
      <p:sp>
        <p:nvSpPr>
          <p:cNvPr id="22" name="TextovéPole 21"/>
          <p:cNvSpPr txBox="1"/>
          <p:nvPr/>
        </p:nvSpPr>
        <p:spPr>
          <a:xfrm>
            <a:off x="1214414" y="1285860"/>
            <a:ext cx="6858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Urči, kolik společných bodů mají kružnice k</a:t>
            </a:r>
            <a:r>
              <a:rPr lang="cs-CZ" sz="2400" baseline="-25000" dirty="0" smtClean="0"/>
              <a:t>1</a:t>
            </a:r>
            <a:r>
              <a:rPr lang="cs-CZ" sz="2400" dirty="0" smtClean="0"/>
              <a:t> a k</a:t>
            </a:r>
            <a:r>
              <a:rPr lang="cs-CZ" sz="2400" baseline="-25000" dirty="0" smtClean="0"/>
              <a:t>2</a:t>
            </a:r>
            <a:endParaRPr lang="cs-CZ" sz="2400" dirty="0"/>
          </a:p>
        </p:txBody>
      </p:sp>
      <p:grpSp>
        <p:nvGrpSpPr>
          <p:cNvPr id="28" name="Skupina 20"/>
          <p:cNvGrpSpPr>
            <a:grpSpLocks noChangeAspect="1"/>
          </p:cNvGrpSpPr>
          <p:nvPr/>
        </p:nvGrpSpPr>
        <p:grpSpPr>
          <a:xfrm>
            <a:off x="3643307" y="1785926"/>
            <a:ext cx="2836088" cy="2764657"/>
            <a:chOff x="2917297" y="2000240"/>
            <a:chExt cx="3297777" cy="3214710"/>
          </a:xfrm>
        </p:grpSpPr>
        <p:sp>
          <p:nvSpPr>
            <p:cNvPr id="30" name="Elipsa 29"/>
            <p:cNvSpPr>
              <a:spLocks noChangeAspect="1"/>
            </p:cNvSpPr>
            <p:nvPr/>
          </p:nvSpPr>
          <p:spPr>
            <a:xfrm>
              <a:off x="3000364" y="2000240"/>
              <a:ext cx="3214710" cy="3214710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32" name="Přímá spojovací čára 31"/>
            <p:cNvCxnSpPr/>
            <p:nvPr/>
          </p:nvCxnSpPr>
          <p:spPr>
            <a:xfrm rot="5400000">
              <a:off x="4500000" y="3607595"/>
              <a:ext cx="214314" cy="1588"/>
            </a:xfrm>
            <a:prstGeom prst="line">
              <a:avLst/>
            </a:prstGeom>
            <a:ln w="381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Přímá spojovací čára 33"/>
            <p:cNvCxnSpPr/>
            <p:nvPr/>
          </p:nvCxnSpPr>
          <p:spPr>
            <a:xfrm>
              <a:off x="4500562" y="3610800"/>
              <a:ext cx="214314" cy="1588"/>
            </a:xfrm>
            <a:prstGeom prst="line">
              <a:avLst/>
            </a:prstGeom>
            <a:ln w="381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TextovéPole 34"/>
            <p:cNvSpPr txBox="1"/>
            <p:nvPr/>
          </p:nvSpPr>
          <p:spPr>
            <a:xfrm>
              <a:off x="4495584" y="3661591"/>
              <a:ext cx="711684" cy="608394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C00000"/>
                  </a:solidFill>
                </a:rPr>
                <a:t>S</a:t>
              </a:r>
              <a:r>
                <a:rPr lang="cs-CZ" sz="2800" b="1" baseline="-25000" dirty="0" smtClean="0">
                  <a:solidFill>
                    <a:srgbClr val="C00000"/>
                  </a:solidFill>
                </a:rPr>
                <a:t>1</a:t>
              </a:r>
              <a:endParaRPr lang="cs-CZ" sz="2800" b="1" dirty="0">
                <a:solidFill>
                  <a:srgbClr val="C00000"/>
                </a:solidFill>
              </a:endParaRPr>
            </a:p>
          </p:txBody>
        </p:sp>
        <p:sp>
          <p:nvSpPr>
            <p:cNvPr id="37" name="TextovéPole 36"/>
            <p:cNvSpPr txBox="1"/>
            <p:nvPr/>
          </p:nvSpPr>
          <p:spPr>
            <a:xfrm>
              <a:off x="2917297" y="2000240"/>
              <a:ext cx="714380" cy="608394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C00000"/>
                  </a:solidFill>
                </a:rPr>
                <a:t>k</a:t>
              </a:r>
              <a:r>
                <a:rPr lang="cs-CZ" sz="2800" b="1" baseline="-25000" dirty="0" smtClean="0">
                  <a:solidFill>
                    <a:srgbClr val="C00000"/>
                  </a:solidFill>
                </a:rPr>
                <a:t>1</a:t>
              </a:r>
              <a:endParaRPr lang="cs-CZ" sz="2800" b="1" dirty="0">
                <a:solidFill>
                  <a:srgbClr val="C00000"/>
                </a:solidFill>
              </a:endParaRPr>
            </a:p>
          </p:txBody>
        </p:sp>
      </p:grpSp>
      <p:grpSp>
        <p:nvGrpSpPr>
          <p:cNvPr id="38" name="Skupina 20"/>
          <p:cNvGrpSpPr>
            <a:grpSpLocks noChangeAspect="1"/>
          </p:cNvGrpSpPr>
          <p:nvPr/>
        </p:nvGrpSpPr>
        <p:grpSpPr>
          <a:xfrm>
            <a:off x="3143240" y="3571876"/>
            <a:ext cx="1783766" cy="1951980"/>
            <a:chOff x="2720452" y="2000240"/>
            <a:chExt cx="3494622" cy="3824168"/>
          </a:xfrm>
        </p:grpSpPr>
        <p:sp>
          <p:nvSpPr>
            <p:cNvPr id="39" name="Elipsa 38"/>
            <p:cNvSpPr>
              <a:spLocks noChangeAspect="1"/>
            </p:cNvSpPr>
            <p:nvPr/>
          </p:nvSpPr>
          <p:spPr>
            <a:xfrm>
              <a:off x="3000364" y="2000240"/>
              <a:ext cx="3214710" cy="3214710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40" name="Přímá spojovací čára 39"/>
            <p:cNvCxnSpPr/>
            <p:nvPr/>
          </p:nvCxnSpPr>
          <p:spPr>
            <a:xfrm rot="5400000">
              <a:off x="4500000" y="3607595"/>
              <a:ext cx="214314" cy="158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Přímá spojovací čára 40"/>
            <p:cNvCxnSpPr/>
            <p:nvPr/>
          </p:nvCxnSpPr>
          <p:spPr>
            <a:xfrm>
              <a:off x="4500562" y="3610800"/>
              <a:ext cx="214314" cy="158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TextovéPole 41"/>
            <p:cNvSpPr txBox="1"/>
            <p:nvPr/>
          </p:nvSpPr>
          <p:spPr>
            <a:xfrm>
              <a:off x="4495583" y="3661589"/>
              <a:ext cx="1163938" cy="1025052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FF0000"/>
                  </a:solidFill>
                </a:rPr>
                <a:t>S</a:t>
              </a:r>
              <a:r>
                <a:rPr lang="cs-CZ" sz="2800" b="1" baseline="-25000" dirty="0" smtClean="0">
                  <a:solidFill>
                    <a:srgbClr val="FF0000"/>
                  </a:solidFill>
                </a:rPr>
                <a:t>2</a:t>
              </a:r>
              <a:endParaRPr lang="cs-CZ" sz="2800" b="1" dirty="0">
                <a:solidFill>
                  <a:srgbClr val="FF0000"/>
                </a:solidFill>
              </a:endParaRPr>
            </a:p>
          </p:txBody>
        </p:sp>
        <p:sp>
          <p:nvSpPr>
            <p:cNvPr id="43" name="TextovéPole 42"/>
            <p:cNvSpPr txBox="1">
              <a:spLocks noChangeAspect="1"/>
            </p:cNvSpPr>
            <p:nvPr/>
          </p:nvSpPr>
          <p:spPr>
            <a:xfrm>
              <a:off x="2720452" y="4799356"/>
              <a:ext cx="1539514" cy="1025052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FF0000"/>
                  </a:solidFill>
                </a:rPr>
                <a:t>k</a:t>
              </a:r>
              <a:r>
                <a:rPr lang="cs-CZ" sz="2800" b="1" baseline="-25000" dirty="0" smtClean="0">
                  <a:solidFill>
                    <a:srgbClr val="FF0000"/>
                  </a:solidFill>
                </a:rPr>
                <a:t>2</a:t>
              </a:r>
              <a:endParaRPr lang="cs-CZ" sz="28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44" name="Skupina 20"/>
          <p:cNvGrpSpPr>
            <a:grpSpLocks noChangeAspect="1"/>
          </p:cNvGrpSpPr>
          <p:nvPr/>
        </p:nvGrpSpPr>
        <p:grpSpPr>
          <a:xfrm>
            <a:off x="6143635" y="3786190"/>
            <a:ext cx="3000365" cy="2880674"/>
            <a:chOff x="3000364" y="2000240"/>
            <a:chExt cx="3488797" cy="3349613"/>
          </a:xfrm>
        </p:grpSpPr>
        <p:sp>
          <p:nvSpPr>
            <p:cNvPr id="45" name="Elipsa 44"/>
            <p:cNvSpPr>
              <a:spLocks noChangeAspect="1"/>
            </p:cNvSpPr>
            <p:nvPr/>
          </p:nvSpPr>
          <p:spPr>
            <a:xfrm>
              <a:off x="3000364" y="2000240"/>
              <a:ext cx="3214710" cy="3214710"/>
            </a:xfrm>
            <a:prstGeom prst="ellipse">
              <a:avLst/>
            </a:prstGeom>
            <a:noFill/>
            <a:ln w="3810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46" name="Přímá spojovací čára 45"/>
            <p:cNvCxnSpPr/>
            <p:nvPr/>
          </p:nvCxnSpPr>
          <p:spPr>
            <a:xfrm rot="5400000">
              <a:off x="4500000" y="3607595"/>
              <a:ext cx="214314" cy="1588"/>
            </a:xfrm>
            <a:prstGeom prst="line">
              <a:avLst/>
            </a:prstGeom>
            <a:ln w="381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Přímá spojovací čára 46"/>
            <p:cNvCxnSpPr/>
            <p:nvPr/>
          </p:nvCxnSpPr>
          <p:spPr>
            <a:xfrm>
              <a:off x="4500562" y="3610800"/>
              <a:ext cx="214314" cy="1588"/>
            </a:xfrm>
            <a:prstGeom prst="line">
              <a:avLst/>
            </a:prstGeom>
            <a:ln w="381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TextovéPole 47"/>
            <p:cNvSpPr txBox="1"/>
            <p:nvPr/>
          </p:nvSpPr>
          <p:spPr>
            <a:xfrm>
              <a:off x="4495584" y="3661591"/>
              <a:ext cx="711684" cy="608394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00B050"/>
                  </a:solidFill>
                </a:rPr>
                <a:t>S</a:t>
              </a:r>
              <a:r>
                <a:rPr lang="cs-CZ" sz="2800" b="1" baseline="-25000" dirty="0" smtClean="0">
                  <a:solidFill>
                    <a:srgbClr val="00B050"/>
                  </a:solidFill>
                </a:rPr>
                <a:t>1</a:t>
              </a:r>
              <a:endParaRPr lang="cs-CZ" sz="2800" b="1" dirty="0">
                <a:solidFill>
                  <a:srgbClr val="00B050"/>
                </a:solidFill>
              </a:endParaRPr>
            </a:p>
          </p:txBody>
        </p:sp>
        <p:sp>
          <p:nvSpPr>
            <p:cNvPr id="49" name="TextovéPole 48"/>
            <p:cNvSpPr txBox="1"/>
            <p:nvPr/>
          </p:nvSpPr>
          <p:spPr>
            <a:xfrm>
              <a:off x="5774781" y="4741459"/>
              <a:ext cx="714380" cy="608394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00B050"/>
                  </a:solidFill>
                </a:rPr>
                <a:t>k</a:t>
              </a:r>
              <a:r>
                <a:rPr lang="cs-CZ" sz="2800" b="1" baseline="-25000" dirty="0" smtClean="0">
                  <a:solidFill>
                    <a:srgbClr val="00B050"/>
                  </a:solidFill>
                </a:rPr>
                <a:t>1</a:t>
              </a:r>
              <a:endParaRPr lang="cs-CZ" sz="2800" b="1" dirty="0">
                <a:solidFill>
                  <a:srgbClr val="00B050"/>
                </a:solidFill>
              </a:endParaRPr>
            </a:p>
          </p:txBody>
        </p:sp>
      </p:grpSp>
      <p:grpSp>
        <p:nvGrpSpPr>
          <p:cNvPr id="50" name="Skupina 20"/>
          <p:cNvGrpSpPr>
            <a:grpSpLocks noChangeAspect="1"/>
          </p:cNvGrpSpPr>
          <p:nvPr/>
        </p:nvGrpSpPr>
        <p:grpSpPr>
          <a:xfrm>
            <a:off x="6929456" y="1928802"/>
            <a:ext cx="2214544" cy="1855207"/>
            <a:chOff x="3000364" y="1580373"/>
            <a:chExt cx="4338570" cy="3634577"/>
          </a:xfrm>
        </p:grpSpPr>
        <p:sp>
          <p:nvSpPr>
            <p:cNvPr id="51" name="Elipsa 50"/>
            <p:cNvSpPr>
              <a:spLocks noChangeAspect="1"/>
            </p:cNvSpPr>
            <p:nvPr/>
          </p:nvSpPr>
          <p:spPr>
            <a:xfrm>
              <a:off x="3000364" y="2000240"/>
              <a:ext cx="3214710" cy="3214710"/>
            </a:xfrm>
            <a:prstGeom prst="ellipse">
              <a:avLst/>
            </a:prstGeom>
            <a:noFill/>
            <a:ln w="3810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52" name="Přímá spojovací čára 51"/>
            <p:cNvCxnSpPr/>
            <p:nvPr/>
          </p:nvCxnSpPr>
          <p:spPr>
            <a:xfrm rot="5400000">
              <a:off x="4500000" y="3607595"/>
              <a:ext cx="214314" cy="1588"/>
            </a:xfrm>
            <a:prstGeom prst="line">
              <a:avLst/>
            </a:prstGeom>
            <a:ln w="38100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Přímá spojovací čára 52"/>
            <p:cNvCxnSpPr/>
            <p:nvPr/>
          </p:nvCxnSpPr>
          <p:spPr>
            <a:xfrm>
              <a:off x="4500562" y="3610800"/>
              <a:ext cx="214314" cy="1588"/>
            </a:xfrm>
            <a:prstGeom prst="line">
              <a:avLst/>
            </a:prstGeom>
            <a:ln w="38100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TextovéPole 53"/>
            <p:cNvSpPr txBox="1"/>
            <p:nvPr/>
          </p:nvSpPr>
          <p:spPr>
            <a:xfrm>
              <a:off x="4495582" y="3661590"/>
              <a:ext cx="1163942" cy="1025052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92D050"/>
                  </a:solidFill>
                </a:rPr>
                <a:t>S</a:t>
              </a:r>
              <a:r>
                <a:rPr lang="cs-CZ" sz="2800" b="1" baseline="-25000" dirty="0" smtClean="0">
                  <a:solidFill>
                    <a:srgbClr val="92D050"/>
                  </a:solidFill>
                </a:rPr>
                <a:t>2</a:t>
              </a:r>
              <a:endParaRPr lang="cs-CZ" sz="2800" b="1" dirty="0">
                <a:solidFill>
                  <a:srgbClr val="92D050"/>
                </a:solidFill>
              </a:endParaRPr>
            </a:p>
          </p:txBody>
        </p:sp>
        <p:sp>
          <p:nvSpPr>
            <p:cNvPr id="55" name="TextovéPole 54"/>
            <p:cNvSpPr txBox="1">
              <a:spLocks noChangeAspect="1"/>
            </p:cNvSpPr>
            <p:nvPr/>
          </p:nvSpPr>
          <p:spPr>
            <a:xfrm>
              <a:off x="5799420" y="1580373"/>
              <a:ext cx="1539514" cy="1025052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92D050"/>
                  </a:solidFill>
                </a:rPr>
                <a:t>k</a:t>
              </a:r>
              <a:r>
                <a:rPr lang="cs-CZ" sz="2800" b="1" baseline="-25000" dirty="0" smtClean="0">
                  <a:solidFill>
                    <a:srgbClr val="92D050"/>
                  </a:solidFill>
                </a:rPr>
                <a:t>2</a:t>
              </a:r>
              <a:endParaRPr lang="cs-CZ" sz="2800" b="1" dirty="0">
                <a:solidFill>
                  <a:srgbClr val="92D05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214678" y="6492875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grpSp>
        <p:nvGrpSpPr>
          <p:cNvPr id="3" name="Skupina 20"/>
          <p:cNvGrpSpPr>
            <a:grpSpLocks noChangeAspect="1"/>
          </p:cNvGrpSpPr>
          <p:nvPr/>
        </p:nvGrpSpPr>
        <p:grpSpPr>
          <a:xfrm>
            <a:off x="500034" y="1928802"/>
            <a:ext cx="2764650" cy="2809236"/>
            <a:chOff x="3000364" y="2000240"/>
            <a:chExt cx="3214710" cy="3266546"/>
          </a:xfrm>
        </p:grpSpPr>
        <p:sp>
          <p:nvSpPr>
            <p:cNvPr id="4" name="Elipsa 3"/>
            <p:cNvSpPr>
              <a:spLocks noChangeAspect="1"/>
            </p:cNvSpPr>
            <p:nvPr/>
          </p:nvSpPr>
          <p:spPr>
            <a:xfrm>
              <a:off x="3000364" y="2000240"/>
              <a:ext cx="3214710" cy="3214710"/>
            </a:xfrm>
            <a:prstGeom prst="ellipse">
              <a:avLst/>
            </a:prstGeom>
            <a:noFill/>
            <a:ln w="38100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4" name="Přímá spojovací čára 13"/>
            <p:cNvCxnSpPr/>
            <p:nvPr/>
          </p:nvCxnSpPr>
          <p:spPr>
            <a:xfrm rot="5400000">
              <a:off x="4500000" y="3607595"/>
              <a:ext cx="214314" cy="1588"/>
            </a:xfrm>
            <a:prstGeom prst="line">
              <a:avLst/>
            </a:prstGeom>
            <a:ln w="381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ovací čára 15"/>
            <p:cNvCxnSpPr/>
            <p:nvPr/>
          </p:nvCxnSpPr>
          <p:spPr>
            <a:xfrm>
              <a:off x="4500562" y="3610800"/>
              <a:ext cx="214314" cy="1588"/>
            </a:xfrm>
            <a:prstGeom prst="line">
              <a:avLst/>
            </a:prstGeom>
            <a:ln w="381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ovéPole 16"/>
            <p:cNvSpPr txBox="1"/>
            <p:nvPr/>
          </p:nvSpPr>
          <p:spPr>
            <a:xfrm>
              <a:off x="4495584" y="3661591"/>
              <a:ext cx="711684" cy="608394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7030A0"/>
                  </a:solidFill>
                </a:rPr>
                <a:t>S</a:t>
              </a:r>
              <a:r>
                <a:rPr lang="cs-CZ" sz="2800" b="1" baseline="-25000" dirty="0" smtClean="0">
                  <a:solidFill>
                    <a:srgbClr val="7030A0"/>
                  </a:solidFill>
                </a:rPr>
                <a:t>1</a:t>
              </a:r>
              <a:endParaRPr lang="cs-CZ" sz="2800" b="1" dirty="0">
                <a:solidFill>
                  <a:srgbClr val="7030A0"/>
                </a:solidFill>
              </a:endParaRPr>
            </a:p>
          </p:txBody>
        </p:sp>
        <p:sp>
          <p:nvSpPr>
            <p:cNvPr id="18" name="TextovéPole 17"/>
            <p:cNvSpPr txBox="1"/>
            <p:nvPr/>
          </p:nvSpPr>
          <p:spPr>
            <a:xfrm>
              <a:off x="3000364" y="4658392"/>
              <a:ext cx="714380" cy="608394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7030A0"/>
                  </a:solidFill>
                </a:rPr>
                <a:t>k</a:t>
              </a:r>
              <a:r>
                <a:rPr lang="cs-CZ" sz="2800" b="1" baseline="-25000" dirty="0" smtClean="0">
                  <a:solidFill>
                    <a:srgbClr val="7030A0"/>
                  </a:solidFill>
                </a:rPr>
                <a:t>1</a:t>
              </a:r>
              <a:endParaRPr lang="cs-CZ" sz="2800" b="1" dirty="0">
                <a:solidFill>
                  <a:srgbClr val="7030A0"/>
                </a:solidFill>
              </a:endParaRPr>
            </a:p>
          </p:txBody>
        </p:sp>
      </p:grp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1357290" y="642918"/>
            <a:ext cx="6572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cap="all" dirty="0" smtClean="0"/>
              <a:t>VZÁJEMNÁ POLOHA DVOU KRUŽNIC</a:t>
            </a:r>
            <a:endParaRPr lang="cs-CZ" sz="2400" b="1" cap="all" dirty="0"/>
          </a:p>
        </p:txBody>
      </p:sp>
      <p:grpSp>
        <p:nvGrpSpPr>
          <p:cNvPr id="5" name="Skupina 20"/>
          <p:cNvGrpSpPr>
            <a:grpSpLocks noChangeAspect="1"/>
          </p:cNvGrpSpPr>
          <p:nvPr/>
        </p:nvGrpSpPr>
        <p:grpSpPr>
          <a:xfrm>
            <a:off x="571472" y="4786322"/>
            <a:ext cx="1640892" cy="1880026"/>
            <a:chOff x="3000360" y="2000240"/>
            <a:chExt cx="3214714" cy="3683200"/>
          </a:xfrm>
        </p:grpSpPr>
        <p:sp>
          <p:nvSpPr>
            <p:cNvPr id="23" name="Elipsa 22"/>
            <p:cNvSpPr>
              <a:spLocks noChangeAspect="1"/>
            </p:cNvSpPr>
            <p:nvPr/>
          </p:nvSpPr>
          <p:spPr>
            <a:xfrm>
              <a:off x="3000364" y="2000240"/>
              <a:ext cx="3214710" cy="3214710"/>
            </a:xfrm>
            <a:prstGeom prst="ellipse">
              <a:avLst/>
            </a:prstGeom>
            <a:noFill/>
            <a:ln w="38100">
              <a:solidFill>
                <a:srgbClr val="9933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4" name="Přímá spojovací čára 23"/>
            <p:cNvCxnSpPr/>
            <p:nvPr/>
          </p:nvCxnSpPr>
          <p:spPr>
            <a:xfrm rot="5400000">
              <a:off x="4500000" y="3607595"/>
              <a:ext cx="214314" cy="1588"/>
            </a:xfrm>
            <a:prstGeom prst="line">
              <a:avLst/>
            </a:prstGeom>
            <a:ln w="38100">
              <a:solidFill>
                <a:srgbClr val="9933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Přímá spojovací čára 24"/>
            <p:cNvCxnSpPr/>
            <p:nvPr/>
          </p:nvCxnSpPr>
          <p:spPr>
            <a:xfrm>
              <a:off x="4500562" y="3610800"/>
              <a:ext cx="214314" cy="1588"/>
            </a:xfrm>
            <a:prstGeom prst="line">
              <a:avLst/>
            </a:prstGeom>
            <a:ln w="38100">
              <a:solidFill>
                <a:srgbClr val="9933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TextovéPole 25"/>
            <p:cNvSpPr txBox="1"/>
            <p:nvPr/>
          </p:nvSpPr>
          <p:spPr>
            <a:xfrm>
              <a:off x="4495583" y="3661589"/>
              <a:ext cx="1163938" cy="1025052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9933FF"/>
                  </a:solidFill>
                </a:rPr>
                <a:t>S</a:t>
              </a:r>
              <a:r>
                <a:rPr lang="cs-CZ" sz="2800" b="1" baseline="-25000" dirty="0" smtClean="0">
                  <a:solidFill>
                    <a:srgbClr val="9933FF"/>
                  </a:solidFill>
                </a:rPr>
                <a:t>2</a:t>
              </a:r>
              <a:endParaRPr lang="cs-CZ" sz="2800" b="1" dirty="0">
                <a:solidFill>
                  <a:srgbClr val="9933FF"/>
                </a:solidFill>
              </a:endParaRPr>
            </a:p>
          </p:txBody>
        </p:sp>
        <p:sp>
          <p:nvSpPr>
            <p:cNvPr id="27" name="TextovéPole 26"/>
            <p:cNvSpPr txBox="1">
              <a:spLocks noChangeAspect="1"/>
            </p:cNvSpPr>
            <p:nvPr/>
          </p:nvSpPr>
          <p:spPr>
            <a:xfrm>
              <a:off x="3000360" y="4658388"/>
              <a:ext cx="1539514" cy="1025052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9933FF"/>
                  </a:solidFill>
                </a:rPr>
                <a:t>k</a:t>
              </a:r>
              <a:r>
                <a:rPr lang="cs-CZ" sz="2800" b="1" baseline="-25000" dirty="0" smtClean="0">
                  <a:solidFill>
                    <a:srgbClr val="9933FF"/>
                  </a:solidFill>
                </a:rPr>
                <a:t>2</a:t>
              </a:r>
              <a:endParaRPr lang="cs-CZ" sz="2800" b="1" dirty="0">
                <a:solidFill>
                  <a:srgbClr val="9933FF"/>
                </a:solidFill>
              </a:endParaRPr>
            </a:p>
          </p:txBody>
        </p:sp>
      </p:grpSp>
      <p:sp>
        <p:nvSpPr>
          <p:cNvPr id="22" name="TextovéPole 21"/>
          <p:cNvSpPr txBox="1"/>
          <p:nvPr/>
        </p:nvSpPr>
        <p:spPr>
          <a:xfrm>
            <a:off x="1214414" y="1285860"/>
            <a:ext cx="6858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Urči, kolik společných bodů mají kružnice k</a:t>
            </a:r>
            <a:r>
              <a:rPr lang="cs-CZ" sz="2400" baseline="-25000" dirty="0" smtClean="0"/>
              <a:t>1</a:t>
            </a:r>
            <a:r>
              <a:rPr lang="cs-CZ" sz="2400" dirty="0" smtClean="0"/>
              <a:t> a k</a:t>
            </a:r>
            <a:r>
              <a:rPr lang="cs-CZ" sz="2400" baseline="-25000" dirty="0" smtClean="0"/>
              <a:t>2</a:t>
            </a:r>
            <a:endParaRPr lang="cs-CZ" sz="2400" dirty="0"/>
          </a:p>
        </p:txBody>
      </p:sp>
      <p:grpSp>
        <p:nvGrpSpPr>
          <p:cNvPr id="6" name="Skupina 20"/>
          <p:cNvGrpSpPr>
            <a:grpSpLocks noChangeAspect="1"/>
          </p:cNvGrpSpPr>
          <p:nvPr/>
        </p:nvGrpSpPr>
        <p:grpSpPr>
          <a:xfrm>
            <a:off x="3500430" y="2571744"/>
            <a:ext cx="2836088" cy="2764657"/>
            <a:chOff x="2917297" y="2000240"/>
            <a:chExt cx="3297777" cy="3214710"/>
          </a:xfrm>
        </p:grpSpPr>
        <p:sp>
          <p:nvSpPr>
            <p:cNvPr id="30" name="Elipsa 29"/>
            <p:cNvSpPr>
              <a:spLocks noChangeAspect="1"/>
            </p:cNvSpPr>
            <p:nvPr/>
          </p:nvSpPr>
          <p:spPr>
            <a:xfrm>
              <a:off x="3000364" y="2000240"/>
              <a:ext cx="3214710" cy="3214710"/>
            </a:xfrm>
            <a:prstGeom prst="ellipse">
              <a:avLst/>
            </a:prstGeom>
            <a:noFill/>
            <a:ln w="38100"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32" name="Přímá spojovací čára 31"/>
            <p:cNvCxnSpPr/>
            <p:nvPr/>
          </p:nvCxnSpPr>
          <p:spPr>
            <a:xfrm rot="5400000">
              <a:off x="4500000" y="3607595"/>
              <a:ext cx="214314" cy="1588"/>
            </a:xfrm>
            <a:prstGeom prst="line">
              <a:avLst/>
            </a:prstGeom>
            <a:ln w="381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Přímá spojovací čára 33"/>
            <p:cNvCxnSpPr/>
            <p:nvPr/>
          </p:nvCxnSpPr>
          <p:spPr>
            <a:xfrm>
              <a:off x="4500562" y="3610800"/>
              <a:ext cx="214314" cy="1588"/>
            </a:xfrm>
            <a:prstGeom prst="line">
              <a:avLst/>
            </a:prstGeom>
            <a:ln w="381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TextovéPole 34"/>
            <p:cNvSpPr txBox="1"/>
            <p:nvPr/>
          </p:nvSpPr>
          <p:spPr>
            <a:xfrm>
              <a:off x="4495584" y="3661591"/>
              <a:ext cx="711684" cy="608394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0000FF"/>
                  </a:solidFill>
                </a:rPr>
                <a:t>S</a:t>
              </a:r>
              <a:r>
                <a:rPr lang="cs-CZ" sz="2800" b="1" baseline="-25000" dirty="0" smtClean="0">
                  <a:solidFill>
                    <a:srgbClr val="0000FF"/>
                  </a:solidFill>
                </a:rPr>
                <a:t>1</a:t>
              </a:r>
              <a:endParaRPr lang="cs-CZ" sz="2800" b="1" dirty="0">
                <a:solidFill>
                  <a:srgbClr val="0000FF"/>
                </a:solidFill>
              </a:endParaRPr>
            </a:p>
          </p:txBody>
        </p:sp>
        <p:sp>
          <p:nvSpPr>
            <p:cNvPr id="37" name="TextovéPole 36"/>
            <p:cNvSpPr txBox="1"/>
            <p:nvPr/>
          </p:nvSpPr>
          <p:spPr>
            <a:xfrm>
              <a:off x="2917297" y="2000240"/>
              <a:ext cx="714380" cy="608394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0000FF"/>
                  </a:solidFill>
                </a:rPr>
                <a:t>k</a:t>
              </a:r>
              <a:r>
                <a:rPr lang="cs-CZ" sz="2800" b="1" baseline="-25000" dirty="0" smtClean="0">
                  <a:solidFill>
                    <a:srgbClr val="0000FF"/>
                  </a:solidFill>
                </a:rPr>
                <a:t>1</a:t>
              </a:r>
              <a:endParaRPr lang="cs-CZ" sz="2800" b="1" dirty="0">
                <a:solidFill>
                  <a:srgbClr val="0000FF"/>
                </a:solidFill>
              </a:endParaRPr>
            </a:p>
          </p:txBody>
        </p:sp>
      </p:grpSp>
      <p:grpSp>
        <p:nvGrpSpPr>
          <p:cNvPr id="7" name="Skupina 20"/>
          <p:cNvGrpSpPr>
            <a:grpSpLocks noChangeAspect="1"/>
          </p:cNvGrpSpPr>
          <p:nvPr/>
        </p:nvGrpSpPr>
        <p:grpSpPr>
          <a:xfrm>
            <a:off x="3714744" y="2928934"/>
            <a:ext cx="1640890" cy="2212397"/>
            <a:chOff x="3000364" y="880594"/>
            <a:chExt cx="3214710" cy="4334356"/>
          </a:xfrm>
        </p:grpSpPr>
        <p:sp>
          <p:nvSpPr>
            <p:cNvPr id="39" name="Elipsa 38"/>
            <p:cNvSpPr>
              <a:spLocks noChangeAspect="1"/>
            </p:cNvSpPr>
            <p:nvPr/>
          </p:nvSpPr>
          <p:spPr>
            <a:xfrm>
              <a:off x="3000364" y="2000240"/>
              <a:ext cx="3214710" cy="3214710"/>
            </a:xfrm>
            <a:prstGeom prst="ellipse">
              <a:avLst/>
            </a:prstGeom>
            <a:noFill/>
            <a:ln w="38100">
              <a:solidFill>
                <a:srgbClr val="00CC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40" name="Přímá spojovací čára 39"/>
            <p:cNvCxnSpPr/>
            <p:nvPr/>
          </p:nvCxnSpPr>
          <p:spPr>
            <a:xfrm rot="5400000">
              <a:off x="4500000" y="3607595"/>
              <a:ext cx="214314" cy="1588"/>
            </a:xfrm>
            <a:prstGeom prst="line">
              <a:avLst/>
            </a:prstGeom>
            <a:ln w="38100">
              <a:solidFill>
                <a:srgbClr val="00CC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Přímá spojovací čára 40"/>
            <p:cNvCxnSpPr/>
            <p:nvPr/>
          </p:nvCxnSpPr>
          <p:spPr>
            <a:xfrm>
              <a:off x="4500562" y="3610800"/>
              <a:ext cx="214314" cy="1588"/>
            </a:xfrm>
            <a:prstGeom prst="line">
              <a:avLst/>
            </a:prstGeom>
            <a:ln w="38100">
              <a:solidFill>
                <a:srgbClr val="00CC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TextovéPole 41"/>
            <p:cNvSpPr txBox="1"/>
            <p:nvPr/>
          </p:nvSpPr>
          <p:spPr>
            <a:xfrm>
              <a:off x="4495583" y="3661589"/>
              <a:ext cx="1163938" cy="1025052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00CCFF"/>
                  </a:solidFill>
                </a:rPr>
                <a:t>S</a:t>
              </a:r>
              <a:r>
                <a:rPr lang="cs-CZ" sz="2800" b="1" baseline="-25000" dirty="0" smtClean="0">
                  <a:solidFill>
                    <a:srgbClr val="00CCFF"/>
                  </a:solidFill>
                </a:rPr>
                <a:t>2</a:t>
              </a:r>
              <a:endParaRPr lang="cs-CZ" sz="2800" b="1" dirty="0">
                <a:solidFill>
                  <a:srgbClr val="00CCFF"/>
                </a:solidFill>
              </a:endParaRPr>
            </a:p>
          </p:txBody>
        </p:sp>
        <p:sp>
          <p:nvSpPr>
            <p:cNvPr id="43" name="TextovéPole 42"/>
            <p:cNvSpPr txBox="1">
              <a:spLocks noChangeAspect="1"/>
            </p:cNvSpPr>
            <p:nvPr/>
          </p:nvSpPr>
          <p:spPr>
            <a:xfrm>
              <a:off x="4539880" y="880594"/>
              <a:ext cx="1539514" cy="1025052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00CCFF"/>
                  </a:solidFill>
                </a:rPr>
                <a:t>k</a:t>
              </a:r>
              <a:r>
                <a:rPr lang="cs-CZ" sz="2800" b="1" baseline="-25000" dirty="0" smtClean="0">
                  <a:solidFill>
                    <a:srgbClr val="00CCFF"/>
                  </a:solidFill>
                </a:rPr>
                <a:t>2</a:t>
              </a:r>
              <a:endParaRPr lang="cs-CZ" sz="2800" b="1" dirty="0">
                <a:solidFill>
                  <a:srgbClr val="00CCFF"/>
                </a:solidFill>
              </a:endParaRPr>
            </a:p>
          </p:txBody>
        </p:sp>
      </p:grpSp>
      <p:grpSp>
        <p:nvGrpSpPr>
          <p:cNvPr id="8" name="Skupina 20"/>
          <p:cNvGrpSpPr>
            <a:grpSpLocks noChangeAspect="1"/>
          </p:cNvGrpSpPr>
          <p:nvPr/>
        </p:nvGrpSpPr>
        <p:grpSpPr>
          <a:xfrm>
            <a:off x="6143635" y="3786190"/>
            <a:ext cx="3000365" cy="2880674"/>
            <a:chOff x="3000364" y="2000240"/>
            <a:chExt cx="3488797" cy="3349613"/>
          </a:xfrm>
        </p:grpSpPr>
        <p:sp>
          <p:nvSpPr>
            <p:cNvPr id="45" name="Elipsa 44"/>
            <p:cNvSpPr>
              <a:spLocks noChangeAspect="1"/>
            </p:cNvSpPr>
            <p:nvPr/>
          </p:nvSpPr>
          <p:spPr>
            <a:xfrm>
              <a:off x="3000364" y="2000240"/>
              <a:ext cx="3214710" cy="3214710"/>
            </a:xfrm>
            <a:prstGeom prst="ellipse">
              <a:avLst/>
            </a:prstGeom>
            <a:noFill/>
            <a:ln w="38100">
              <a:solidFill>
                <a:srgbClr val="CC00C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46" name="Přímá spojovací čára 45"/>
            <p:cNvCxnSpPr/>
            <p:nvPr/>
          </p:nvCxnSpPr>
          <p:spPr>
            <a:xfrm rot="5400000">
              <a:off x="4500000" y="3607595"/>
              <a:ext cx="214314" cy="1588"/>
            </a:xfrm>
            <a:prstGeom prst="line">
              <a:avLst/>
            </a:prstGeom>
            <a:ln w="38100">
              <a:solidFill>
                <a:srgbClr val="CC00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Přímá spojovací čára 46"/>
            <p:cNvCxnSpPr/>
            <p:nvPr/>
          </p:nvCxnSpPr>
          <p:spPr>
            <a:xfrm>
              <a:off x="4500562" y="3610800"/>
              <a:ext cx="214314" cy="1588"/>
            </a:xfrm>
            <a:prstGeom prst="line">
              <a:avLst/>
            </a:prstGeom>
            <a:ln w="38100">
              <a:solidFill>
                <a:srgbClr val="CC00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TextovéPole 47"/>
            <p:cNvSpPr txBox="1"/>
            <p:nvPr/>
          </p:nvSpPr>
          <p:spPr>
            <a:xfrm>
              <a:off x="4246377" y="3661585"/>
              <a:ext cx="711684" cy="608394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CC00CC"/>
                  </a:solidFill>
                </a:rPr>
                <a:t>S</a:t>
              </a:r>
              <a:r>
                <a:rPr lang="cs-CZ" sz="2800" b="1" baseline="-25000" dirty="0" smtClean="0">
                  <a:solidFill>
                    <a:srgbClr val="CC00CC"/>
                  </a:solidFill>
                </a:rPr>
                <a:t>1</a:t>
              </a:r>
              <a:endParaRPr lang="cs-CZ" sz="2800" b="1" dirty="0">
                <a:solidFill>
                  <a:srgbClr val="CC00CC"/>
                </a:solidFill>
              </a:endParaRPr>
            </a:p>
          </p:txBody>
        </p:sp>
        <p:sp>
          <p:nvSpPr>
            <p:cNvPr id="49" name="TextovéPole 48"/>
            <p:cNvSpPr txBox="1"/>
            <p:nvPr/>
          </p:nvSpPr>
          <p:spPr>
            <a:xfrm>
              <a:off x="5774781" y="4741459"/>
              <a:ext cx="714380" cy="608394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CC00CC"/>
                  </a:solidFill>
                </a:rPr>
                <a:t>k</a:t>
              </a:r>
              <a:r>
                <a:rPr lang="cs-CZ" sz="2800" b="1" baseline="-25000" dirty="0" smtClean="0">
                  <a:solidFill>
                    <a:srgbClr val="CC00CC"/>
                  </a:solidFill>
                </a:rPr>
                <a:t>1</a:t>
              </a:r>
              <a:endParaRPr lang="cs-CZ" sz="2800" b="1" dirty="0">
                <a:solidFill>
                  <a:srgbClr val="CC00CC"/>
                </a:solidFill>
              </a:endParaRPr>
            </a:p>
          </p:txBody>
        </p:sp>
      </p:grpSp>
      <p:grpSp>
        <p:nvGrpSpPr>
          <p:cNvPr id="9" name="Skupina 20"/>
          <p:cNvGrpSpPr>
            <a:grpSpLocks noChangeAspect="1"/>
          </p:cNvGrpSpPr>
          <p:nvPr/>
        </p:nvGrpSpPr>
        <p:grpSpPr>
          <a:xfrm>
            <a:off x="6715140" y="4143380"/>
            <a:ext cx="2214544" cy="1855207"/>
            <a:chOff x="3000364" y="1580373"/>
            <a:chExt cx="4338570" cy="3634577"/>
          </a:xfrm>
        </p:grpSpPr>
        <p:sp>
          <p:nvSpPr>
            <p:cNvPr id="51" name="Elipsa 50"/>
            <p:cNvSpPr>
              <a:spLocks noChangeAspect="1"/>
            </p:cNvSpPr>
            <p:nvPr/>
          </p:nvSpPr>
          <p:spPr>
            <a:xfrm>
              <a:off x="3000364" y="2000240"/>
              <a:ext cx="3214710" cy="3214710"/>
            </a:xfrm>
            <a:prstGeom prst="ellipse">
              <a:avLst/>
            </a:prstGeom>
            <a:noFill/>
            <a:ln w="38100">
              <a:solidFill>
                <a:srgbClr val="FF99C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52" name="Přímá spojovací čára 51"/>
            <p:cNvCxnSpPr/>
            <p:nvPr/>
          </p:nvCxnSpPr>
          <p:spPr>
            <a:xfrm rot="5400000">
              <a:off x="4500000" y="3607595"/>
              <a:ext cx="214314" cy="1588"/>
            </a:xfrm>
            <a:prstGeom prst="line">
              <a:avLst/>
            </a:prstGeom>
            <a:ln w="38100">
              <a:solidFill>
                <a:srgbClr val="FF99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Přímá spojovací čára 52"/>
            <p:cNvCxnSpPr/>
            <p:nvPr/>
          </p:nvCxnSpPr>
          <p:spPr>
            <a:xfrm>
              <a:off x="4500562" y="3610800"/>
              <a:ext cx="214314" cy="1588"/>
            </a:xfrm>
            <a:prstGeom prst="line">
              <a:avLst/>
            </a:prstGeom>
            <a:ln w="38100">
              <a:solidFill>
                <a:srgbClr val="FF99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TextovéPole 53"/>
            <p:cNvSpPr txBox="1"/>
            <p:nvPr/>
          </p:nvSpPr>
          <p:spPr>
            <a:xfrm>
              <a:off x="4959748" y="3679709"/>
              <a:ext cx="1163942" cy="1025052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FF99CC"/>
                  </a:solidFill>
                </a:rPr>
                <a:t>S</a:t>
              </a:r>
              <a:r>
                <a:rPr lang="cs-CZ" sz="2800" b="1" baseline="-25000" dirty="0" smtClean="0">
                  <a:solidFill>
                    <a:srgbClr val="FF99CC"/>
                  </a:solidFill>
                </a:rPr>
                <a:t>2</a:t>
              </a:r>
              <a:endParaRPr lang="cs-CZ" sz="2800" b="1" dirty="0">
                <a:solidFill>
                  <a:srgbClr val="FF99CC"/>
                </a:solidFill>
              </a:endParaRPr>
            </a:p>
          </p:txBody>
        </p:sp>
        <p:sp>
          <p:nvSpPr>
            <p:cNvPr id="55" name="TextovéPole 54"/>
            <p:cNvSpPr txBox="1">
              <a:spLocks noChangeAspect="1"/>
            </p:cNvSpPr>
            <p:nvPr/>
          </p:nvSpPr>
          <p:spPr>
            <a:xfrm>
              <a:off x="5799420" y="1580373"/>
              <a:ext cx="1539514" cy="1025052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FF99CC"/>
                  </a:solidFill>
                </a:rPr>
                <a:t>k</a:t>
              </a:r>
              <a:r>
                <a:rPr lang="cs-CZ" sz="2800" b="1" baseline="-25000" dirty="0" smtClean="0">
                  <a:solidFill>
                    <a:srgbClr val="FF99CC"/>
                  </a:solidFill>
                </a:rPr>
                <a:t>2</a:t>
              </a:r>
              <a:endParaRPr lang="cs-CZ" sz="2800" b="1" dirty="0">
                <a:solidFill>
                  <a:srgbClr val="FF99CC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214678" y="6492875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1357290" y="642918"/>
            <a:ext cx="6572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cap="all" dirty="0" smtClean="0"/>
              <a:t>VZÁJEMNÁ POLOHA DVOU KRUŽNIC</a:t>
            </a:r>
            <a:endParaRPr lang="cs-CZ" sz="2400" b="1" cap="all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928662" y="1285860"/>
            <a:ext cx="7143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Kružnice se společným středem - </a:t>
            </a:r>
            <a:r>
              <a:rPr lang="cs-CZ" sz="2400" b="1" dirty="0" smtClean="0">
                <a:solidFill>
                  <a:srgbClr val="CC00CC"/>
                </a:solidFill>
              </a:rPr>
              <a:t>SOUSTŘEDNÉ</a:t>
            </a:r>
            <a:endParaRPr lang="cs-CZ" sz="2400" b="1" dirty="0">
              <a:solidFill>
                <a:srgbClr val="CC00CC"/>
              </a:solidFill>
            </a:endParaRPr>
          </a:p>
        </p:txBody>
      </p:sp>
      <p:grpSp>
        <p:nvGrpSpPr>
          <p:cNvPr id="44" name="Skupina 43"/>
          <p:cNvGrpSpPr/>
          <p:nvPr/>
        </p:nvGrpSpPr>
        <p:grpSpPr>
          <a:xfrm>
            <a:off x="3000364" y="2500306"/>
            <a:ext cx="3000365" cy="2880674"/>
            <a:chOff x="6143635" y="3786190"/>
            <a:chExt cx="3000365" cy="2880674"/>
          </a:xfrm>
        </p:grpSpPr>
        <p:grpSp>
          <p:nvGrpSpPr>
            <p:cNvPr id="8" name="Skupina 20"/>
            <p:cNvGrpSpPr>
              <a:grpSpLocks noChangeAspect="1"/>
            </p:cNvGrpSpPr>
            <p:nvPr/>
          </p:nvGrpSpPr>
          <p:grpSpPr>
            <a:xfrm>
              <a:off x="6143635" y="3786190"/>
              <a:ext cx="3000365" cy="2880674"/>
              <a:chOff x="3000364" y="2000240"/>
              <a:chExt cx="3488797" cy="3349613"/>
            </a:xfrm>
          </p:grpSpPr>
          <p:sp>
            <p:nvSpPr>
              <p:cNvPr id="45" name="Elipsa 44"/>
              <p:cNvSpPr>
                <a:spLocks noChangeAspect="1"/>
              </p:cNvSpPr>
              <p:nvPr/>
            </p:nvSpPr>
            <p:spPr>
              <a:xfrm>
                <a:off x="3000364" y="2000240"/>
                <a:ext cx="3214710" cy="3214710"/>
              </a:xfrm>
              <a:prstGeom prst="ellipse">
                <a:avLst/>
              </a:prstGeom>
              <a:noFill/>
              <a:ln w="38100">
                <a:solidFill>
                  <a:srgbClr val="CC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46" name="Přímá spojovací čára 45"/>
              <p:cNvCxnSpPr/>
              <p:nvPr/>
            </p:nvCxnSpPr>
            <p:spPr>
              <a:xfrm rot="5400000">
                <a:off x="4500000" y="3607595"/>
                <a:ext cx="214314" cy="1588"/>
              </a:xfrm>
              <a:prstGeom prst="line">
                <a:avLst/>
              </a:prstGeom>
              <a:ln w="38100">
                <a:solidFill>
                  <a:srgbClr val="CC00C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Přímá spojovací čára 46"/>
              <p:cNvCxnSpPr/>
              <p:nvPr/>
            </p:nvCxnSpPr>
            <p:spPr>
              <a:xfrm>
                <a:off x="4500562" y="3610800"/>
                <a:ext cx="214314" cy="1588"/>
              </a:xfrm>
              <a:prstGeom prst="line">
                <a:avLst/>
              </a:prstGeom>
              <a:ln w="38100">
                <a:solidFill>
                  <a:srgbClr val="CC00C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8" name="TextovéPole 47"/>
              <p:cNvSpPr txBox="1"/>
              <p:nvPr/>
            </p:nvSpPr>
            <p:spPr>
              <a:xfrm>
                <a:off x="4163308" y="3661585"/>
                <a:ext cx="711684" cy="608394"/>
              </a:xfrm>
              <a:prstGeom prst="rect">
                <a:avLst/>
              </a:prstGeom>
              <a:noFill/>
              <a:ln w="38100"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>
                    <a:solidFill>
                      <a:srgbClr val="CC00CC"/>
                    </a:solidFill>
                  </a:rPr>
                  <a:t>S</a:t>
                </a:r>
                <a:r>
                  <a:rPr lang="cs-CZ" sz="2800" b="1" baseline="-25000" dirty="0" smtClean="0">
                    <a:solidFill>
                      <a:srgbClr val="CC00CC"/>
                    </a:solidFill>
                  </a:rPr>
                  <a:t>1</a:t>
                </a:r>
                <a:endParaRPr lang="cs-CZ" sz="2800" b="1" dirty="0">
                  <a:solidFill>
                    <a:srgbClr val="CC00CC"/>
                  </a:solidFill>
                </a:endParaRPr>
              </a:p>
            </p:txBody>
          </p:sp>
          <p:sp>
            <p:nvSpPr>
              <p:cNvPr id="49" name="TextovéPole 48"/>
              <p:cNvSpPr txBox="1"/>
              <p:nvPr/>
            </p:nvSpPr>
            <p:spPr>
              <a:xfrm>
                <a:off x="5774781" y="4741459"/>
                <a:ext cx="714380" cy="608394"/>
              </a:xfrm>
              <a:prstGeom prst="rect">
                <a:avLst/>
              </a:prstGeom>
              <a:noFill/>
              <a:ln w="38100"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>
                    <a:solidFill>
                      <a:srgbClr val="CC00CC"/>
                    </a:solidFill>
                  </a:rPr>
                  <a:t>k</a:t>
                </a:r>
                <a:r>
                  <a:rPr lang="cs-CZ" sz="2800" b="1" baseline="-25000" dirty="0" smtClean="0">
                    <a:solidFill>
                      <a:srgbClr val="CC00CC"/>
                    </a:solidFill>
                  </a:rPr>
                  <a:t>1</a:t>
                </a:r>
                <a:endParaRPr lang="cs-CZ" sz="2800" b="1" dirty="0">
                  <a:solidFill>
                    <a:srgbClr val="CC00CC"/>
                  </a:solidFill>
                </a:endParaRPr>
              </a:p>
            </p:txBody>
          </p:sp>
        </p:grpSp>
        <p:grpSp>
          <p:nvGrpSpPr>
            <p:cNvPr id="9" name="Skupina 20"/>
            <p:cNvGrpSpPr>
              <a:grpSpLocks noChangeAspect="1"/>
            </p:cNvGrpSpPr>
            <p:nvPr/>
          </p:nvGrpSpPr>
          <p:grpSpPr>
            <a:xfrm>
              <a:off x="6715140" y="4143380"/>
              <a:ext cx="2214544" cy="1855207"/>
              <a:chOff x="3000364" y="1580373"/>
              <a:chExt cx="4338570" cy="3634577"/>
            </a:xfrm>
          </p:grpSpPr>
          <p:sp>
            <p:nvSpPr>
              <p:cNvPr id="51" name="Elipsa 50"/>
              <p:cNvSpPr>
                <a:spLocks noChangeAspect="1"/>
              </p:cNvSpPr>
              <p:nvPr/>
            </p:nvSpPr>
            <p:spPr>
              <a:xfrm>
                <a:off x="3000364" y="2000240"/>
                <a:ext cx="3214710" cy="3214710"/>
              </a:xfrm>
              <a:prstGeom prst="ellipse">
                <a:avLst/>
              </a:prstGeom>
              <a:noFill/>
              <a:ln w="38100">
                <a:solidFill>
                  <a:srgbClr val="FF99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52" name="Přímá spojovací čára 51"/>
              <p:cNvCxnSpPr/>
              <p:nvPr/>
            </p:nvCxnSpPr>
            <p:spPr>
              <a:xfrm rot="5400000">
                <a:off x="4500000" y="3607595"/>
                <a:ext cx="214314" cy="1588"/>
              </a:xfrm>
              <a:prstGeom prst="line">
                <a:avLst/>
              </a:prstGeom>
              <a:ln w="38100">
                <a:solidFill>
                  <a:srgbClr val="FF99C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Přímá spojovací čára 52"/>
              <p:cNvCxnSpPr/>
              <p:nvPr/>
            </p:nvCxnSpPr>
            <p:spPr>
              <a:xfrm>
                <a:off x="4500562" y="3610800"/>
                <a:ext cx="214314" cy="1588"/>
              </a:xfrm>
              <a:prstGeom prst="line">
                <a:avLst/>
              </a:prstGeom>
              <a:ln w="38100">
                <a:solidFill>
                  <a:srgbClr val="FF99C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4" name="TextovéPole 53"/>
              <p:cNvSpPr txBox="1"/>
              <p:nvPr/>
            </p:nvSpPr>
            <p:spPr>
              <a:xfrm>
                <a:off x="4959748" y="3679709"/>
                <a:ext cx="1163942" cy="1025052"/>
              </a:xfrm>
              <a:prstGeom prst="rect">
                <a:avLst/>
              </a:prstGeom>
              <a:noFill/>
              <a:ln w="38100"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>
                    <a:solidFill>
                      <a:srgbClr val="FF99CC"/>
                    </a:solidFill>
                  </a:rPr>
                  <a:t>S</a:t>
                </a:r>
                <a:r>
                  <a:rPr lang="cs-CZ" sz="2800" b="1" baseline="-25000" dirty="0" smtClean="0">
                    <a:solidFill>
                      <a:srgbClr val="FF99CC"/>
                    </a:solidFill>
                  </a:rPr>
                  <a:t>2</a:t>
                </a:r>
                <a:endParaRPr lang="cs-CZ" sz="2800" b="1" dirty="0">
                  <a:solidFill>
                    <a:srgbClr val="FF99CC"/>
                  </a:solidFill>
                </a:endParaRPr>
              </a:p>
            </p:txBody>
          </p:sp>
          <p:sp>
            <p:nvSpPr>
              <p:cNvPr id="55" name="TextovéPole 54"/>
              <p:cNvSpPr txBox="1">
                <a:spLocks noChangeAspect="1"/>
              </p:cNvSpPr>
              <p:nvPr/>
            </p:nvSpPr>
            <p:spPr>
              <a:xfrm>
                <a:off x="5799420" y="1580373"/>
                <a:ext cx="1539514" cy="1025052"/>
              </a:xfrm>
              <a:prstGeom prst="rect">
                <a:avLst/>
              </a:prstGeom>
              <a:noFill/>
              <a:ln w="38100"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>
                    <a:solidFill>
                      <a:srgbClr val="FF99CC"/>
                    </a:solidFill>
                  </a:rPr>
                  <a:t>k</a:t>
                </a:r>
                <a:r>
                  <a:rPr lang="cs-CZ" sz="2800" b="1" baseline="-25000" dirty="0" smtClean="0">
                    <a:solidFill>
                      <a:srgbClr val="FF99CC"/>
                    </a:solidFill>
                  </a:rPr>
                  <a:t>2</a:t>
                </a:r>
                <a:endParaRPr lang="cs-CZ" sz="2800" b="1" dirty="0">
                  <a:solidFill>
                    <a:srgbClr val="FF99CC"/>
                  </a:solidFill>
                </a:endParaRPr>
              </a:p>
            </p:txBody>
          </p:sp>
        </p:grpSp>
      </p:grpSp>
      <p:sp>
        <p:nvSpPr>
          <p:cNvPr id="50" name="TextovéPole 49"/>
          <p:cNvSpPr txBox="1"/>
          <p:nvPr/>
        </p:nvSpPr>
        <p:spPr>
          <a:xfrm>
            <a:off x="4357686" y="4000504"/>
            <a:ext cx="3571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CC00CC"/>
                </a:solidFill>
              </a:rPr>
              <a:t>≡</a:t>
            </a:r>
            <a:endParaRPr lang="cs-CZ" sz="2000" b="1" dirty="0">
              <a:solidFill>
                <a:srgbClr val="CC00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214678" y="6492875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2000232" y="642918"/>
            <a:ext cx="3929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cap="all" dirty="0" smtClean="0"/>
              <a:t>VNĚJŠÍ DOTYK KRUŽNIC</a:t>
            </a:r>
            <a:endParaRPr lang="cs-CZ" sz="2400" b="1" cap="all" dirty="0"/>
          </a:p>
        </p:txBody>
      </p:sp>
      <p:grpSp>
        <p:nvGrpSpPr>
          <p:cNvPr id="24" name="Skupina 20"/>
          <p:cNvGrpSpPr>
            <a:grpSpLocks noChangeAspect="1"/>
          </p:cNvGrpSpPr>
          <p:nvPr/>
        </p:nvGrpSpPr>
        <p:grpSpPr>
          <a:xfrm>
            <a:off x="785785" y="2000237"/>
            <a:ext cx="3421306" cy="3207002"/>
            <a:chOff x="2785536" y="2000240"/>
            <a:chExt cx="3429538" cy="3214710"/>
          </a:xfrm>
        </p:grpSpPr>
        <p:sp>
          <p:nvSpPr>
            <p:cNvPr id="31" name="Elipsa 30"/>
            <p:cNvSpPr>
              <a:spLocks noChangeAspect="1"/>
            </p:cNvSpPr>
            <p:nvPr/>
          </p:nvSpPr>
          <p:spPr>
            <a:xfrm>
              <a:off x="3000364" y="2000240"/>
              <a:ext cx="3214710" cy="3214710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32" name="Přímá spojovací čára 31"/>
            <p:cNvCxnSpPr/>
            <p:nvPr/>
          </p:nvCxnSpPr>
          <p:spPr>
            <a:xfrm rot="5400000">
              <a:off x="4500000" y="3607595"/>
              <a:ext cx="214314" cy="158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Přímá spojovací čára 32"/>
            <p:cNvCxnSpPr/>
            <p:nvPr/>
          </p:nvCxnSpPr>
          <p:spPr>
            <a:xfrm>
              <a:off x="4500562" y="3610800"/>
              <a:ext cx="214314" cy="158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TextovéPole 33"/>
            <p:cNvSpPr txBox="1"/>
            <p:nvPr/>
          </p:nvSpPr>
          <p:spPr>
            <a:xfrm>
              <a:off x="4289344" y="3718876"/>
              <a:ext cx="711684" cy="52447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FF0000"/>
                  </a:solidFill>
                </a:rPr>
                <a:t>S</a:t>
              </a:r>
              <a:r>
                <a:rPr lang="cs-CZ" sz="2800" b="1" baseline="-25000" dirty="0" smtClean="0">
                  <a:solidFill>
                    <a:srgbClr val="FF0000"/>
                  </a:solidFill>
                </a:rPr>
                <a:t>1</a:t>
              </a:r>
              <a:endParaRPr lang="cs-CZ" sz="2800" b="1" dirty="0">
                <a:solidFill>
                  <a:srgbClr val="FF0000"/>
                </a:solidFill>
              </a:endParaRPr>
            </a:p>
          </p:txBody>
        </p:sp>
        <p:sp>
          <p:nvSpPr>
            <p:cNvPr id="35" name="TextovéPole 34"/>
            <p:cNvSpPr txBox="1"/>
            <p:nvPr/>
          </p:nvSpPr>
          <p:spPr>
            <a:xfrm>
              <a:off x="2785536" y="2071853"/>
              <a:ext cx="714380" cy="52447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FF0000"/>
                  </a:solidFill>
                </a:rPr>
                <a:t>k</a:t>
              </a:r>
              <a:r>
                <a:rPr lang="cs-CZ" sz="2800" b="1" baseline="-25000" dirty="0" smtClean="0">
                  <a:solidFill>
                    <a:srgbClr val="FF0000"/>
                  </a:solidFill>
                </a:rPr>
                <a:t>1</a:t>
              </a:r>
              <a:endParaRPr lang="cs-CZ" sz="28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25" name="Skupina 20"/>
          <p:cNvGrpSpPr>
            <a:grpSpLocks noChangeAspect="1"/>
          </p:cNvGrpSpPr>
          <p:nvPr/>
        </p:nvGrpSpPr>
        <p:grpSpPr>
          <a:xfrm>
            <a:off x="4214810" y="2071678"/>
            <a:ext cx="3388256" cy="2838467"/>
            <a:chOff x="3000364" y="1580373"/>
            <a:chExt cx="4338570" cy="3634577"/>
          </a:xfrm>
        </p:grpSpPr>
        <p:sp>
          <p:nvSpPr>
            <p:cNvPr id="26" name="Elipsa 25"/>
            <p:cNvSpPr>
              <a:spLocks noChangeAspect="1"/>
            </p:cNvSpPr>
            <p:nvPr/>
          </p:nvSpPr>
          <p:spPr>
            <a:xfrm>
              <a:off x="3000364" y="2000240"/>
              <a:ext cx="3214710" cy="3214710"/>
            </a:xfrm>
            <a:prstGeom prst="ellipse">
              <a:avLst/>
            </a:prstGeom>
            <a:noFill/>
            <a:ln w="38100"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7" name="Přímá spojovací čára 26"/>
            <p:cNvCxnSpPr/>
            <p:nvPr/>
          </p:nvCxnSpPr>
          <p:spPr>
            <a:xfrm rot="5400000">
              <a:off x="4500000" y="3607595"/>
              <a:ext cx="214314" cy="1588"/>
            </a:xfrm>
            <a:prstGeom prst="line">
              <a:avLst/>
            </a:prstGeom>
            <a:ln w="381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Přímá spojovací čára 27"/>
            <p:cNvCxnSpPr/>
            <p:nvPr/>
          </p:nvCxnSpPr>
          <p:spPr>
            <a:xfrm>
              <a:off x="4500562" y="3610800"/>
              <a:ext cx="214314" cy="1588"/>
            </a:xfrm>
            <a:prstGeom prst="line">
              <a:avLst/>
            </a:prstGeom>
            <a:ln w="381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ovéPole 28"/>
            <p:cNvSpPr txBox="1"/>
            <p:nvPr/>
          </p:nvSpPr>
          <p:spPr>
            <a:xfrm>
              <a:off x="4463955" y="3684283"/>
              <a:ext cx="1163942" cy="66996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0000FF"/>
                  </a:solidFill>
                </a:rPr>
                <a:t>S</a:t>
              </a:r>
              <a:r>
                <a:rPr lang="cs-CZ" sz="2800" b="1" baseline="-25000" dirty="0" smtClean="0">
                  <a:solidFill>
                    <a:srgbClr val="0000FF"/>
                  </a:solidFill>
                </a:rPr>
                <a:t>2</a:t>
              </a:r>
              <a:endParaRPr lang="cs-CZ" sz="2800" b="1" dirty="0">
                <a:solidFill>
                  <a:srgbClr val="0000FF"/>
                </a:solidFill>
              </a:endParaRPr>
            </a:p>
          </p:txBody>
        </p:sp>
        <p:sp>
          <p:nvSpPr>
            <p:cNvPr id="30" name="TextovéPole 29"/>
            <p:cNvSpPr txBox="1">
              <a:spLocks noChangeAspect="1"/>
            </p:cNvSpPr>
            <p:nvPr/>
          </p:nvSpPr>
          <p:spPr>
            <a:xfrm>
              <a:off x="5799420" y="1580373"/>
              <a:ext cx="1539514" cy="66996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0000FF"/>
                  </a:solidFill>
                </a:rPr>
                <a:t>k</a:t>
              </a:r>
              <a:r>
                <a:rPr lang="cs-CZ" sz="2800" b="1" baseline="-25000" dirty="0" smtClean="0">
                  <a:solidFill>
                    <a:srgbClr val="0000FF"/>
                  </a:solidFill>
                </a:rPr>
                <a:t>2</a:t>
              </a:r>
              <a:endParaRPr lang="cs-CZ" sz="2800" b="1" dirty="0">
                <a:solidFill>
                  <a:srgbClr val="0000FF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214678" y="6492875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2000232" y="642918"/>
            <a:ext cx="3929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cap="all" dirty="0" smtClean="0"/>
              <a:t>VNĚJŠÍ DOTYK KRUŽNIC</a:t>
            </a:r>
            <a:endParaRPr lang="cs-CZ" sz="2400" b="1" cap="all" dirty="0"/>
          </a:p>
        </p:txBody>
      </p:sp>
      <p:grpSp>
        <p:nvGrpSpPr>
          <p:cNvPr id="3" name="Skupina 20"/>
          <p:cNvGrpSpPr>
            <a:grpSpLocks noChangeAspect="1"/>
          </p:cNvGrpSpPr>
          <p:nvPr/>
        </p:nvGrpSpPr>
        <p:grpSpPr>
          <a:xfrm>
            <a:off x="785785" y="2000237"/>
            <a:ext cx="3421306" cy="3207002"/>
            <a:chOff x="2785536" y="2000240"/>
            <a:chExt cx="3429538" cy="3214710"/>
          </a:xfrm>
        </p:grpSpPr>
        <p:sp>
          <p:nvSpPr>
            <p:cNvPr id="31" name="Elipsa 30"/>
            <p:cNvSpPr>
              <a:spLocks noChangeAspect="1"/>
            </p:cNvSpPr>
            <p:nvPr/>
          </p:nvSpPr>
          <p:spPr>
            <a:xfrm>
              <a:off x="3000364" y="2000240"/>
              <a:ext cx="3214710" cy="3214710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32" name="Přímá spojovací čára 31"/>
            <p:cNvCxnSpPr/>
            <p:nvPr/>
          </p:nvCxnSpPr>
          <p:spPr>
            <a:xfrm rot="5400000">
              <a:off x="4500000" y="3607595"/>
              <a:ext cx="214314" cy="158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Přímá spojovací čára 32"/>
            <p:cNvCxnSpPr/>
            <p:nvPr/>
          </p:nvCxnSpPr>
          <p:spPr>
            <a:xfrm>
              <a:off x="4500562" y="3610800"/>
              <a:ext cx="214314" cy="158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TextovéPole 33"/>
            <p:cNvSpPr txBox="1"/>
            <p:nvPr/>
          </p:nvSpPr>
          <p:spPr>
            <a:xfrm>
              <a:off x="4289344" y="3718876"/>
              <a:ext cx="711684" cy="52447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FF0000"/>
                  </a:solidFill>
                </a:rPr>
                <a:t>S</a:t>
              </a:r>
              <a:r>
                <a:rPr lang="cs-CZ" sz="2800" b="1" baseline="-25000" dirty="0" smtClean="0">
                  <a:solidFill>
                    <a:srgbClr val="FF0000"/>
                  </a:solidFill>
                </a:rPr>
                <a:t>1</a:t>
              </a:r>
              <a:endParaRPr lang="cs-CZ" sz="2800" b="1" dirty="0">
                <a:solidFill>
                  <a:srgbClr val="FF0000"/>
                </a:solidFill>
              </a:endParaRPr>
            </a:p>
          </p:txBody>
        </p:sp>
        <p:sp>
          <p:nvSpPr>
            <p:cNvPr id="35" name="TextovéPole 34"/>
            <p:cNvSpPr txBox="1"/>
            <p:nvPr/>
          </p:nvSpPr>
          <p:spPr>
            <a:xfrm>
              <a:off x="2785536" y="2071853"/>
              <a:ext cx="714380" cy="52447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FF0000"/>
                  </a:solidFill>
                </a:rPr>
                <a:t>k</a:t>
              </a:r>
              <a:r>
                <a:rPr lang="cs-CZ" sz="2800" b="1" baseline="-25000" dirty="0" smtClean="0">
                  <a:solidFill>
                    <a:srgbClr val="FF0000"/>
                  </a:solidFill>
                </a:rPr>
                <a:t>1</a:t>
              </a:r>
              <a:endParaRPr lang="cs-CZ" sz="28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4" name="Skupina 20"/>
          <p:cNvGrpSpPr>
            <a:grpSpLocks noChangeAspect="1"/>
          </p:cNvGrpSpPr>
          <p:nvPr/>
        </p:nvGrpSpPr>
        <p:grpSpPr>
          <a:xfrm>
            <a:off x="4214810" y="2071678"/>
            <a:ext cx="3388256" cy="2838467"/>
            <a:chOff x="3000364" y="1580373"/>
            <a:chExt cx="4338570" cy="3634577"/>
          </a:xfrm>
        </p:grpSpPr>
        <p:sp>
          <p:nvSpPr>
            <p:cNvPr id="26" name="Elipsa 25"/>
            <p:cNvSpPr>
              <a:spLocks noChangeAspect="1"/>
            </p:cNvSpPr>
            <p:nvPr/>
          </p:nvSpPr>
          <p:spPr>
            <a:xfrm>
              <a:off x="3000364" y="2000240"/>
              <a:ext cx="3214710" cy="3214710"/>
            </a:xfrm>
            <a:prstGeom prst="ellipse">
              <a:avLst/>
            </a:prstGeom>
            <a:noFill/>
            <a:ln w="38100"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7" name="Přímá spojovací čára 26"/>
            <p:cNvCxnSpPr/>
            <p:nvPr/>
          </p:nvCxnSpPr>
          <p:spPr>
            <a:xfrm rot="5400000">
              <a:off x="4500000" y="3607595"/>
              <a:ext cx="214314" cy="1588"/>
            </a:xfrm>
            <a:prstGeom prst="line">
              <a:avLst/>
            </a:prstGeom>
            <a:ln w="381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Přímá spojovací čára 27"/>
            <p:cNvCxnSpPr/>
            <p:nvPr/>
          </p:nvCxnSpPr>
          <p:spPr>
            <a:xfrm>
              <a:off x="4500562" y="3610800"/>
              <a:ext cx="214314" cy="1588"/>
            </a:xfrm>
            <a:prstGeom prst="line">
              <a:avLst/>
            </a:prstGeom>
            <a:ln w="381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ovéPole 28"/>
            <p:cNvSpPr txBox="1"/>
            <p:nvPr/>
          </p:nvSpPr>
          <p:spPr>
            <a:xfrm>
              <a:off x="4463955" y="3684283"/>
              <a:ext cx="1163942" cy="66996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0000FF"/>
                  </a:solidFill>
                </a:rPr>
                <a:t>S</a:t>
              </a:r>
              <a:r>
                <a:rPr lang="cs-CZ" sz="2800" b="1" baseline="-25000" dirty="0" smtClean="0">
                  <a:solidFill>
                    <a:srgbClr val="0000FF"/>
                  </a:solidFill>
                </a:rPr>
                <a:t>2</a:t>
              </a:r>
              <a:endParaRPr lang="cs-CZ" sz="2800" b="1" dirty="0">
                <a:solidFill>
                  <a:srgbClr val="0000FF"/>
                </a:solidFill>
              </a:endParaRPr>
            </a:p>
          </p:txBody>
        </p:sp>
        <p:sp>
          <p:nvSpPr>
            <p:cNvPr id="30" name="TextovéPole 29"/>
            <p:cNvSpPr txBox="1">
              <a:spLocks noChangeAspect="1"/>
            </p:cNvSpPr>
            <p:nvPr/>
          </p:nvSpPr>
          <p:spPr>
            <a:xfrm>
              <a:off x="5799420" y="1580373"/>
              <a:ext cx="1539514" cy="66996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0000FF"/>
                  </a:solidFill>
                </a:rPr>
                <a:t>k</a:t>
              </a:r>
              <a:r>
                <a:rPr lang="cs-CZ" sz="2800" b="1" baseline="-25000" dirty="0" smtClean="0">
                  <a:solidFill>
                    <a:srgbClr val="0000FF"/>
                  </a:solidFill>
                </a:rPr>
                <a:t>2</a:t>
              </a:r>
              <a:endParaRPr lang="cs-CZ" sz="2800" b="1" dirty="0">
                <a:solidFill>
                  <a:srgbClr val="0000FF"/>
                </a:solidFill>
              </a:endParaRPr>
            </a:p>
          </p:txBody>
        </p:sp>
      </p:grpSp>
      <p:cxnSp>
        <p:nvCxnSpPr>
          <p:cNvPr id="18" name="Přímá spojovací čára 17"/>
          <p:cNvCxnSpPr/>
          <p:nvPr/>
        </p:nvCxnSpPr>
        <p:spPr>
          <a:xfrm rot="-60000">
            <a:off x="1643042" y="3571876"/>
            <a:ext cx="4857784" cy="142876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ovéPole 24"/>
          <p:cNvSpPr txBox="1"/>
          <p:nvPr/>
        </p:nvSpPr>
        <p:spPr>
          <a:xfrm>
            <a:off x="3714744" y="3643314"/>
            <a:ext cx="500066" cy="523220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T</a:t>
            </a:r>
            <a:endParaRPr lang="cs-CZ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214678" y="6492875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2000232" y="642918"/>
            <a:ext cx="3929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cap="all" dirty="0" smtClean="0"/>
              <a:t>VNĚJŠÍ DOTYK KRUŽNIC</a:t>
            </a:r>
            <a:endParaRPr lang="cs-CZ" sz="2400" b="1" cap="all" dirty="0"/>
          </a:p>
        </p:txBody>
      </p:sp>
      <p:grpSp>
        <p:nvGrpSpPr>
          <p:cNvPr id="3" name="Skupina 20"/>
          <p:cNvGrpSpPr>
            <a:grpSpLocks noChangeAspect="1"/>
          </p:cNvGrpSpPr>
          <p:nvPr/>
        </p:nvGrpSpPr>
        <p:grpSpPr>
          <a:xfrm>
            <a:off x="785785" y="2000237"/>
            <a:ext cx="3421306" cy="3207002"/>
            <a:chOff x="2785536" y="2000240"/>
            <a:chExt cx="3429538" cy="3214710"/>
          </a:xfrm>
        </p:grpSpPr>
        <p:sp>
          <p:nvSpPr>
            <p:cNvPr id="31" name="Elipsa 30"/>
            <p:cNvSpPr>
              <a:spLocks noChangeAspect="1"/>
            </p:cNvSpPr>
            <p:nvPr/>
          </p:nvSpPr>
          <p:spPr>
            <a:xfrm>
              <a:off x="3000364" y="2000240"/>
              <a:ext cx="3214710" cy="3214710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32" name="Přímá spojovací čára 31"/>
            <p:cNvCxnSpPr/>
            <p:nvPr/>
          </p:nvCxnSpPr>
          <p:spPr>
            <a:xfrm rot="5400000">
              <a:off x="4500000" y="3607595"/>
              <a:ext cx="214314" cy="158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Přímá spojovací čára 32"/>
            <p:cNvCxnSpPr/>
            <p:nvPr/>
          </p:nvCxnSpPr>
          <p:spPr>
            <a:xfrm>
              <a:off x="4500562" y="3610800"/>
              <a:ext cx="214314" cy="158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TextovéPole 33"/>
            <p:cNvSpPr txBox="1"/>
            <p:nvPr/>
          </p:nvSpPr>
          <p:spPr>
            <a:xfrm>
              <a:off x="4289344" y="3718876"/>
              <a:ext cx="711684" cy="52447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FF0000"/>
                  </a:solidFill>
                </a:rPr>
                <a:t>S</a:t>
              </a:r>
              <a:r>
                <a:rPr lang="cs-CZ" sz="2800" b="1" baseline="-25000" dirty="0" smtClean="0">
                  <a:solidFill>
                    <a:srgbClr val="FF0000"/>
                  </a:solidFill>
                </a:rPr>
                <a:t>1</a:t>
              </a:r>
              <a:endParaRPr lang="cs-CZ" sz="2800" b="1" dirty="0">
                <a:solidFill>
                  <a:srgbClr val="FF0000"/>
                </a:solidFill>
              </a:endParaRPr>
            </a:p>
          </p:txBody>
        </p:sp>
        <p:sp>
          <p:nvSpPr>
            <p:cNvPr id="35" name="TextovéPole 34"/>
            <p:cNvSpPr txBox="1"/>
            <p:nvPr/>
          </p:nvSpPr>
          <p:spPr>
            <a:xfrm>
              <a:off x="2785536" y="2071853"/>
              <a:ext cx="714380" cy="52447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FF0000"/>
                  </a:solidFill>
                </a:rPr>
                <a:t>k</a:t>
              </a:r>
              <a:r>
                <a:rPr lang="cs-CZ" sz="2800" b="1" baseline="-25000" dirty="0" smtClean="0">
                  <a:solidFill>
                    <a:srgbClr val="FF0000"/>
                  </a:solidFill>
                </a:rPr>
                <a:t>1</a:t>
              </a:r>
              <a:endParaRPr lang="cs-CZ" sz="28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4" name="Skupina 20"/>
          <p:cNvGrpSpPr>
            <a:grpSpLocks noChangeAspect="1"/>
          </p:cNvGrpSpPr>
          <p:nvPr/>
        </p:nvGrpSpPr>
        <p:grpSpPr>
          <a:xfrm>
            <a:off x="4214810" y="2071678"/>
            <a:ext cx="3388256" cy="2838467"/>
            <a:chOff x="3000364" y="1580373"/>
            <a:chExt cx="4338570" cy="3634577"/>
          </a:xfrm>
        </p:grpSpPr>
        <p:sp>
          <p:nvSpPr>
            <p:cNvPr id="26" name="Elipsa 25"/>
            <p:cNvSpPr>
              <a:spLocks noChangeAspect="1"/>
            </p:cNvSpPr>
            <p:nvPr/>
          </p:nvSpPr>
          <p:spPr>
            <a:xfrm>
              <a:off x="3000364" y="2000240"/>
              <a:ext cx="3214710" cy="3214710"/>
            </a:xfrm>
            <a:prstGeom prst="ellipse">
              <a:avLst/>
            </a:prstGeom>
            <a:noFill/>
            <a:ln w="38100"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7" name="Přímá spojovací čára 26"/>
            <p:cNvCxnSpPr/>
            <p:nvPr/>
          </p:nvCxnSpPr>
          <p:spPr>
            <a:xfrm rot="5400000">
              <a:off x="4500000" y="3607595"/>
              <a:ext cx="214314" cy="1588"/>
            </a:xfrm>
            <a:prstGeom prst="line">
              <a:avLst/>
            </a:prstGeom>
            <a:ln w="381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Přímá spojovací čára 27"/>
            <p:cNvCxnSpPr/>
            <p:nvPr/>
          </p:nvCxnSpPr>
          <p:spPr>
            <a:xfrm>
              <a:off x="4500562" y="3610800"/>
              <a:ext cx="214314" cy="1588"/>
            </a:xfrm>
            <a:prstGeom prst="line">
              <a:avLst/>
            </a:prstGeom>
            <a:ln w="381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ovéPole 28"/>
            <p:cNvSpPr txBox="1"/>
            <p:nvPr/>
          </p:nvSpPr>
          <p:spPr>
            <a:xfrm>
              <a:off x="4463955" y="3684283"/>
              <a:ext cx="1163942" cy="66996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0000FF"/>
                  </a:solidFill>
                </a:rPr>
                <a:t>S</a:t>
              </a:r>
              <a:r>
                <a:rPr lang="cs-CZ" sz="2800" b="1" baseline="-25000" dirty="0" smtClean="0">
                  <a:solidFill>
                    <a:srgbClr val="0000FF"/>
                  </a:solidFill>
                </a:rPr>
                <a:t>2</a:t>
              </a:r>
              <a:endParaRPr lang="cs-CZ" sz="2800" b="1" dirty="0">
                <a:solidFill>
                  <a:srgbClr val="0000FF"/>
                </a:solidFill>
              </a:endParaRPr>
            </a:p>
          </p:txBody>
        </p:sp>
        <p:sp>
          <p:nvSpPr>
            <p:cNvPr id="30" name="TextovéPole 29"/>
            <p:cNvSpPr txBox="1">
              <a:spLocks noChangeAspect="1"/>
            </p:cNvSpPr>
            <p:nvPr/>
          </p:nvSpPr>
          <p:spPr>
            <a:xfrm>
              <a:off x="5799420" y="1580373"/>
              <a:ext cx="1539514" cy="66996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0000FF"/>
                  </a:solidFill>
                </a:rPr>
                <a:t>k</a:t>
              </a:r>
              <a:r>
                <a:rPr lang="cs-CZ" sz="2800" b="1" baseline="-25000" dirty="0" smtClean="0">
                  <a:solidFill>
                    <a:srgbClr val="0000FF"/>
                  </a:solidFill>
                </a:rPr>
                <a:t>2</a:t>
              </a:r>
              <a:endParaRPr lang="cs-CZ" sz="2800" b="1" dirty="0">
                <a:solidFill>
                  <a:srgbClr val="0000FF"/>
                </a:solidFill>
              </a:endParaRPr>
            </a:p>
          </p:txBody>
        </p:sp>
      </p:grpSp>
      <p:cxnSp>
        <p:nvCxnSpPr>
          <p:cNvPr id="18" name="Přímá spojovací čára 17"/>
          <p:cNvCxnSpPr/>
          <p:nvPr/>
        </p:nvCxnSpPr>
        <p:spPr>
          <a:xfrm rot="-60000">
            <a:off x="1643042" y="3571876"/>
            <a:ext cx="4857784" cy="142876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ovéPole 24"/>
          <p:cNvSpPr txBox="1"/>
          <p:nvPr/>
        </p:nvSpPr>
        <p:spPr>
          <a:xfrm>
            <a:off x="3714744" y="3643314"/>
            <a:ext cx="500066" cy="523220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T</a:t>
            </a:r>
            <a:endParaRPr lang="cs-CZ" sz="2800" b="1" dirty="0"/>
          </a:p>
        </p:txBody>
      </p:sp>
      <p:cxnSp>
        <p:nvCxnSpPr>
          <p:cNvPr id="22" name="Přímá spojovací čára 21"/>
          <p:cNvCxnSpPr/>
          <p:nvPr/>
        </p:nvCxnSpPr>
        <p:spPr>
          <a:xfrm rot="60000">
            <a:off x="2620800" y="3643314"/>
            <a:ext cx="1602000" cy="1588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ovéPole 36"/>
          <p:cNvSpPr txBox="1"/>
          <p:nvPr/>
        </p:nvSpPr>
        <p:spPr>
          <a:xfrm>
            <a:off x="3000364" y="3071810"/>
            <a:ext cx="712665" cy="523220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r</a:t>
            </a:r>
            <a:r>
              <a:rPr lang="cs-CZ" sz="2800" b="1" baseline="-25000" dirty="0" smtClean="0">
                <a:solidFill>
                  <a:srgbClr val="FF0000"/>
                </a:solidFill>
              </a:rPr>
              <a:t>1</a:t>
            </a:r>
            <a:endParaRPr lang="cs-CZ" sz="2800" b="1" dirty="0">
              <a:solidFill>
                <a:srgbClr val="FF0000"/>
              </a:solidFill>
            </a:endParaRPr>
          </a:p>
        </p:txBody>
      </p:sp>
      <p:cxnSp>
        <p:nvCxnSpPr>
          <p:cNvPr id="39" name="Přímá spojovací čára 38"/>
          <p:cNvCxnSpPr/>
          <p:nvPr/>
        </p:nvCxnSpPr>
        <p:spPr>
          <a:xfrm>
            <a:off x="4214810" y="3643314"/>
            <a:ext cx="1231200" cy="1588"/>
          </a:xfrm>
          <a:prstGeom prst="line">
            <a:avLst/>
          </a:prstGeom>
          <a:ln w="7620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ovéPole 39"/>
          <p:cNvSpPr txBox="1"/>
          <p:nvPr/>
        </p:nvSpPr>
        <p:spPr>
          <a:xfrm>
            <a:off x="4572000" y="3071810"/>
            <a:ext cx="712665" cy="523220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r</a:t>
            </a:r>
            <a:r>
              <a:rPr lang="cs-CZ" sz="2800" b="1" baseline="-25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2</a:t>
            </a:r>
            <a:endParaRPr lang="cs-CZ" sz="28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214678" y="6492875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2000232" y="642918"/>
            <a:ext cx="3929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cap="all" dirty="0" smtClean="0"/>
              <a:t>VNĚJŠÍ DOTYK KRUŽNIC</a:t>
            </a:r>
            <a:endParaRPr lang="cs-CZ" sz="2400" b="1" cap="all" dirty="0"/>
          </a:p>
        </p:txBody>
      </p:sp>
      <p:grpSp>
        <p:nvGrpSpPr>
          <p:cNvPr id="3" name="Skupina 20"/>
          <p:cNvGrpSpPr>
            <a:grpSpLocks noChangeAspect="1"/>
          </p:cNvGrpSpPr>
          <p:nvPr/>
        </p:nvGrpSpPr>
        <p:grpSpPr>
          <a:xfrm>
            <a:off x="785785" y="2000237"/>
            <a:ext cx="3421306" cy="3207002"/>
            <a:chOff x="2785536" y="2000240"/>
            <a:chExt cx="3429538" cy="3214710"/>
          </a:xfrm>
        </p:grpSpPr>
        <p:sp>
          <p:nvSpPr>
            <p:cNvPr id="31" name="Elipsa 30"/>
            <p:cNvSpPr>
              <a:spLocks noChangeAspect="1"/>
            </p:cNvSpPr>
            <p:nvPr/>
          </p:nvSpPr>
          <p:spPr>
            <a:xfrm>
              <a:off x="3000364" y="2000240"/>
              <a:ext cx="3214710" cy="3214710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32" name="Přímá spojovací čára 31"/>
            <p:cNvCxnSpPr/>
            <p:nvPr/>
          </p:nvCxnSpPr>
          <p:spPr>
            <a:xfrm rot="5400000">
              <a:off x="4500000" y="3607595"/>
              <a:ext cx="214314" cy="158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Přímá spojovací čára 32"/>
            <p:cNvCxnSpPr/>
            <p:nvPr/>
          </p:nvCxnSpPr>
          <p:spPr>
            <a:xfrm>
              <a:off x="4500562" y="3610800"/>
              <a:ext cx="214314" cy="158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TextovéPole 33"/>
            <p:cNvSpPr txBox="1"/>
            <p:nvPr/>
          </p:nvSpPr>
          <p:spPr>
            <a:xfrm>
              <a:off x="4289344" y="3718876"/>
              <a:ext cx="711684" cy="52447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FF0000"/>
                  </a:solidFill>
                </a:rPr>
                <a:t>S</a:t>
              </a:r>
              <a:r>
                <a:rPr lang="cs-CZ" sz="2800" b="1" baseline="-25000" dirty="0" smtClean="0">
                  <a:solidFill>
                    <a:srgbClr val="FF0000"/>
                  </a:solidFill>
                </a:rPr>
                <a:t>1</a:t>
              </a:r>
              <a:endParaRPr lang="cs-CZ" sz="2800" b="1" dirty="0">
                <a:solidFill>
                  <a:srgbClr val="FF0000"/>
                </a:solidFill>
              </a:endParaRPr>
            </a:p>
          </p:txBody>
        </p:sp>
        <p:sp>
          <p:nvSpPr>
            <p:cNvPr id="35" name="TextovéPole 34"/>
            <p:cNvSpPr txBox="1"/>
            <p:nvPr/>
          </p:nvSpPr>
          <p:spPr>
            <a:xfrm>
              <a:off x="2785536" y="2071853"/>
              <a:ext cx="714380" cy="52447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FF0000"/>
                  </a:solidFill>
                </a:rPr>
                <a:t>k</a:t>
              </a:r>
              <a:r>
                <a:rPr lang="cs-CZ" sz="2800" b="1" baseline="-25000" dirty="0" smtClean="0">
                  <a:solidFill>
                    <a:srgbClr val="FF0000"/>
                  </a:solidFill>
                </a:rPr>
                <a:t>1</a:t>
              </a:r>
              <a:endParaRPr lang="cs-CZ" sz="28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4" name="Skupina 20"/>
          <p:cNvGrpSpPr>
            <a:grpSpLocks noChangeAspect="1"/>
          </p:cNvGrpSpPr>
          <p:nvPr/>
        </p:nvGrpSpPr>
        <p:grpSpPr>
          <a:xfrm>
            <a:off x="4214810" y="2071678"/>
            <a:ext cx="3388256" cy="2838467"/>
            <a:chOff x="3000364" y="1580373"/>
            <a:chExt cx="4338570" cy="3634577"/>
          </a:xfrm>
        </p:grpSpPr>
        <p:sp>
          <p:nvSpPr>
            <p:cNvPr id="26" name="Elipsa 25"/>
            <p:cNvSpPr>
              <a:spLocks noChangeAspect="1"/>
            </p:cNvSpPr>
            <p:nvPr/>
          </p:nvSpPr>
          <p:spPr>
            <a:xfrm>
              <a:off x="3000364" y="2000240"/>
              <a:ext cx="3214710" cy="3214710"/>
            </a:xfrm>
            <a:prstGeom prst="ellipse">
              <a:avLst/>
            </a:prstGeom>
            <a:noFill/>
            <a:ln w="38100"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7" name="Přímá spojovací čára 26"/>
            <p:cNvCxnSpPr/>
            <p:nvPr/>
          </p:nvCxnSpPr>
          <p:spPr>
            <a:xfrm rot="5400000">
              <a:off x="4500000" y="3607595"/>
              <a:ext cx="214314" cy="1588"/>
            </a:xfrm>
            <a:prstGeom prst="line">
              <a:avLst/>
            </a:prstGeom>
            <a:ln w="381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Přímá spojovací čára 27"/>
            <p:cNvCxnSpPr/>
            <p:nvPr/>
          </p:nvCxnSpPr>
          <p:spPr>
            <a:xfrm>
              <a:off x="4500562" y="3610800"/>
              <a:ext cx="214314" cy="1588"/>
            </a:xfrm>
            <a:prstGeom prst="line">
              <a:avLst/>
            </a:prstGeom>
            <a:ln w="381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ovéPole 28"/>
            <p:cNvSpPr txBox="1"/>
            <p:nvPr/>
          </p:nvSpPr>
          <p:spPr>
            <a:xfrm>
              <a:off x="4463955" y="3684283"/>
              <a:ext cx="1163942" cy="66996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0000FF"/>
                  </a:solidFill>
                </a:rPr>
                <a:t>S</a:t>
              </a:r>
              <a:r>
                <a:rPr lang="cs-CZ" sz="2800" b="1" baseline="-25000" dirty="0" smtClean="0">
                  <a:solidFill>
                    <a:srgbClr val="0000FF"/>
                  </a:solidFill>
                </a:rPr>
                <a:t>2</a:t>
              </a:r>
              <a:endParaRPr lang="cs-CZ" sz="2800" b="1" dirty="0">
                <a:solidFill>
                  <a:srgbClr val="0000FF"/>
                </a:solidFill>
              </a:endParaRPr>
            </a:p>
          </p:txBody>
        </p:sp>
        <p:sp>
          <p:nvSpPr>
            <p:cNvPr id="30" name="TextovéPole 29"/>
            <p:cNvSpPr txBox="1">
              <a:spLocks noChangeAspect="1"/>
            </p:cNvSpPr>
            <p:nvPr/>
          </p:nvSpPr>
          <p:spPr>
            <a:xfrm>
              <a:off x="5799420" y="1580373"/>
              <a:ext cx="1539514" cy="66996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0000FF"/>
                  </a:solidFill>
                </a:rPr>
                <a:t>k</a:t>
              </a:r>
              <a:r>
                <a:rPr lang="cs-CZ" sz="2800" b="1" baseline="-25000" dirty="0" smtClean="0">
                  <a:solidFill>
                    <a:srgbClr val="0000FF"/>
                  </a:solidFill>
                </a:rPr>
                <a:t>2</a:t>
              </a:r>
              <a:endParaRPr lang="cs-CZ" sz="2800" b="1" dirty="0">
                <a:solidFill>
                  <a:srgbClr val="0000FF"/>
                </a:solidFill>
              </a:endParaRPr>
            </a:p>
          </p:txBody>
        </p:sp>
      </p:grpSp>
      <p:cxnSp>
        <p:nvCxnSpPr>
          <p:cNvPr id="18" name="Přímá spojovací čára 17"/>
          <p:cNvCxnSpPr/>
          <p:nvPr/>
        </p:nvCxnSpPr>
        <p:spPr>
          <a:xfrm rot="-60000">
            <a:off x="1643042" y="3571876"/>
            <a:ext cx="4857784" cy="142876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ovéPole 24"/>
          <p:cNvSpPr txBox="1"/>
          <p:nvPr/>
        </p:nvSpPr>
        <p:spPr>
          <a:xfrm>
            <a:off x="3714744" y="3643314"/>
            <a:ext cx="500066" cy="523220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T</a:t>
            </a:r>
            <a:endParaRPr lang="cs-CZ" sz="2800" b="1" dirty="0"/>
          </a:p>
        </p:txBody>
      </p:sp>
      <p:cxnSp>
        <p:nvCxnSpPr>
          <p:cNvPr id="22" name="Přímá spojovací čára 21"/>
          <p:cNvCxnSpPr/>
          <p:nvPr/>
        </p:nvCxnSpPr>
        <p:spPr>
          <a:xfrm rot="60000">
            <a:off x="2620800" y="3643314"/>
            <a:ext cx="1602000" cy="1588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ovéPole 36"/>
          <p:cNvSpPr txBox="1"/>
          <p:nvPr/>
        </p:nvSpPr>
        <p:spPr>
          <a:xfrm>
            <a:off x="3000364" y="3071810"/>
            <a:ext cx="712665" cy="523220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r</a:t>
            </a:r>
            <a:r>
              <a:rPr lang="cs-CZ" sz="2800" b="1" baseline="-25000" dirty="0" smtClean="0">
                <a:solidFill>
                  <a:srgbClr val="FF0000"/>
                </a:solidFill>
              </a:rPr>
              <a:t>1</a:t>
            </a:r>
            <a:endParaRPr lang="cs-CZ" sz="2800" b="1" dirty="0">
              <a:solidFill>
                <a:srgbClr val="FF0000"/>
              </a:solidFill>
            </a:endParaRPr>
          </a:p>
        </p:txBody>
      </p:sp>
      <p:cxnSp>
        <p:nvCxnSpPr>
          <p:cNvPr id="39" name="Přímá spojovací čára 38"/>
          <p:cNvCxnSpPr/>
          <p:nvPr/>
        </p:nvCxnSpPr>
        <p:spPr>
          <a:xfrm>
            <a:off x="4214810" y="3643314"/>
            <a:ext cx="1231200" cy="1588"/>
          </a:xfrm>
          <a:prstGeom prst="line">
            <a:avLst/>
          </a:prstGeom>
          <a:ln w="7620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ovéPole 39"/>
          <p:cNvSpPr txBox="1"/>
          <p:nvPr/>
        </p:nvSpPr>
        <p:spPr>
          <a:xfrm>
            <a:off x="4572000" y="3071810"/>
            <a:ext cx="712665" cy="523220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r</a:t>
            </a:r>
            <a:r>
              <a:rPr lang="cs-CZ" sz="2800" b="1" baseline="-25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2</a:t>
            </a:r>
            <a:endParaRPr lang="cs-CZ" sz="28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5143504" y="5143512"/>
            <a:ext cx="32147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|S</a:t>
            </a:r>
            <a:r>
              <a:rPr lang="cs-CZ" sz="3200" b="1" baseline="-25000" dirty="0" smtClean="0"/>
              <a:t>1</a:t>
            </a:r>
            <a:r>
              <a:rPr lang="cs-CZ" sz="3200" b="1" dirty="0" smtClean="0"/>
              <a:t>S</a:t>
            </a:r>
            <a:r>
              <a:rPr lang="cs-CZ" sz="3200" b="1" baseline="-25000" dirty="0" smtClean="0"/>
              <a:t>2</a:t>
            </a:r>
            <a:r>
              <a:rPr lang="cs-CZ" sz="3200" b="1" dirty="0" smtClean="0"/>
              <a:t>| = r</a:t>
            </a:r>
            <a:r>
              <a:rPr lang="cs-CZ" sz="3200" b="1" baseline="-25000" dirty="0" smtClean="0"/>
              <a:t>1</a:t>
            </a:r>
            <a:r>
              <a:rPr lang="cs-CZ" sz="3200" b="1" dirty="0" smtClean="0"/>
              <a:t> + r</a:t>
            </a:r>
            <a:r>
              <a:rPr lang="cs-CZ" sz="3200" b="1" baseline="-25000" dirty="0" smtClean="0"/>
              <a:t>2</a:t>
            </a:r>
            <a:endParaRPr lang="cs-CZ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214678" y="6492875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2000232" y="642918"/>
            <a:ext cx="3929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cap="all" dirty="0" smtClean="0"/>
              <a:t>VNĚJŠÍ DOTYK KRUŽNIC</a:t>
            </a:r>
            <a:endParaRPr lang="cs-CZ" sz="2400" b="1" cap="all" dirty="0"/>
          </a:p>
        </p:txBody>
      </p:sp>
      <p:grpSp>
        <p:nvGrpSpPr>
          <p:cNvPr id="3" name="Skupina 20"/>
          <p:cNvGrpSpPr>
            <a:grpSpLocks noChangeAspect="1"/>
          </p:cNvGrpSpPr>
          <p:nvPr/>
        </p:nvGrpSpPr>
        <p:grpSpPr>
          <a:xfrm>
            <a:off x="785785" y="2000237"/>
            <a:ext cx="3421306" cy="3207002"/>
            <a:chOff x="2785536" y="2000240"/>
            <a:chExt cx="3429538" cy="3214710"/>
          </a:xfrm>
        </p:grpSpPr>
        <p:sp>
          <p:nvSpPr>
            <p:cNvPr id="31" name="Elipsa 30"/>
            <p:cNvSpPr>
              <a:spLocks noChangeAspect="1"/>
            </p:cNvSpPr>
            <p:nvPr/>
          </p:nvSpPr>
          <p:spPr>
            <a:xfrm>
              <a:off x="3000364" y="2000240"/>
              <a:ext cx="3214710" cy="3214710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32" name="Přímá spojovací čára 31"/>
            <p:cNvCxnSpPr/>
            <p:nvPr/>
          </p:nvCxnSpPr>
          <p:spPr>
            <a:xfrm rot="5400000">
              <a:off x="4500000" y="3607595"/>
              <a:ext cx="214314" cy="158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Přímá spojovací čára 32"/>
            <p:cNvCxnSpPr/>
            <p:nvPr/>
          </p:nvCxnSpPr>
          <p:spPr>
            <a:xfrm>
              <a:off x="4500562" y="3610800"/>
              <a:ext cx="214314" cy="158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TextovéPole 33"/>
            <p:cNvSpPr txBox="1"/>
            <p:nvPr/>
          </p:nvSpPr>
          <p:spPr>
            <a:xfrm>
              <a:off x="4289344" y="3718876"/>
              <a:ext cx="711684" cy="52447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FF0000"/>
                  </a:solidFill>
                </a:rPr>
                <a:t>S</a:t>
              </a:r>
              <a:r>
                <a:rPr lang="cs-CZ" sz="2800" b="1" baseline="-25000" dirty="0" smtClean="0">
                  <a:solidFill>
                    <a:srgbClr val="FF0000"/>
                  </a:solidFill>
                </a:rPr>
                <a:t>1</a:t>
              </a:r>
              <a:endParaRPr lang="cs-CZ" sz="2800" b="1" dirty="0">
                <a:solidFill>
                  <a:srgbClr val="FF0000"/>
                </a:solidFill>
              </a:endParaRPr>
            </a:p>
          </p:txBody>
        </p:sp>
        <p:sp>
          <p:nvSpPr>
            <p:cNvPr id="35" name="TextovéPole 34"/>
            <p:cNvSpPr txBox="1"/>
            <p:nvPr/>
          </p:nvSpPr>
          <p:spPr>
            <a:xfrm>
              <a:off x="2785536" y="2071853"/>
              <a:ext cx="714380" cy="52447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FF0000"/>
                  </a:solidFill>
                </a:rPr>
                <a:t>k</a:t>
              </a:r>
              <a:r>
                <a:rPr lang="cs-CZ" sz="2800" b="1" baseline="-25000" dirty="0" smtClean="0">
                  <a:solidFill>
                    <a:srgbClr val="FF0000"/>
                  </a:solidFill>
                </a:rPr>
                <a:t>1</a:t>
              </a:r>
              <a:endParaRPr lang="cs-CZ" sz="28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4" name="Skupina 20"/>
          <p:cNvGrpSpPr>
            <a:grpSpLocks noChangeAspect="1"/>
          </p:cNvGrpSpPr>
          <p:nvPr/>
        </p:nvGrpSpPr>
        <p:grpSpPr>
          <a:xfrm>
            <a:off x="4214810" y="2071678"/>
            <a:ext cx="3388256" cy="2838467"/>
            <a:chOff x="3000364" y="1580373"/>
            <a:chExt cx="4338570" cy="3634577"/>
          </a:xfrm>
        </p:grpSpPr>
        <p:sp>
          <p:nvSpPr>
            <p:cNvPr id="26" name="Elipsa 25"/>
            <p:cNvSpPr>
              <a:spLocks noChangeAspect="1"/>
            </p:cNvSpPr>
            <p:nvPr/>
          </p:nvSpPr>
          <p:spPr>
            <a:xfrm>
              <a:off x="3000364" y="2000240"/>
              <a:ext cx="3214710" cy="3214710"/>
            </a:xfrm>
            <a:prstGeom prst="ellipse">
              <a:avLst/>
            </a:prstGeom>
            <a:noFill/>
            <a:ln w="38100"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7" name="Přímá spojovací čára 26"/>
            <p:cNvCxnSpPr/>
            <p:nvPr/>
          </p:nvCxnSpPr>
          <p:spPr>
            <a:xfrm rot="5400000">
              <a:off x="4500000" y="3607595"/>
              <a:ext cx="214314" cy="1588"/>
            </a:xfrm>
            <a:prstGeom prst="line">
              <a:avLst/>
            </a:prstGeom>
            <a:ln w="381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Přímá spojovací čára 27"/>
            <p:cNvCxnSpPr/>
            <p:nvPr/>
          </p:nvCxnSpPr>
          <p:spPr>
            <a:xfrm>
              <a:off x="4500562" y="3610800"/>
              <a:ext cx="214314" cy="1588"/>
            </a:xfrm>
            <a:prstGeom prst="line">
              <a:avLst/>
            </a:prstGeom>
            <a:ln w="381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ovéPole 28"/>
            <p:cNvSpPr txBox="1"/>
            <p:nvPr/>
          </p:nvSpPr>
          <p:spPr>
            <a:xfrm>
              <a:off x="4463955" y="3684283"/>
              <a:ext cx="1163942" cy="66996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0000FF"/>
                  </a:solidFill>
                </a:rPr>
                <a:t>S</a:t>
              </a:r>
              <a:r>
                <a:rPr lang="cs-CZ" sz="2800" b="1" baseline="-25000" dirty="0" smtClean="0">
                  <a:solidFill>
                    <a:srgbClr val="0000FF"/>
                  </a:solidFill>
                </a:rPr>
                <a:t>2</a:t>
              </a:r>
              <a:endParaRPr lang="cs-CZ" sz="2800" b="1" dirty="0">
                <a:solidFill>
                  <a:srgbClr val="0000FF"/>
                </a:solidFill>
              </a:endParaRPr>
            </a:p>
          </p:txBody>
        </p:sp>
        <p:sp>
          <p:nvSpPr>
            <p:cNvPr id="30" name="TextovéPole 29"/>
            <p:cNvSpPr txBox="1">
              <a:spLocks noChangeAspect="1"/>
            </p:cNvSpPr>
            <p:nvPr/>
          </p:nvSpPr>
          <p:spPr>
            <a:xfrm>
              <a:off x="5799420" y="1580373"/>
              <a:ext cx="1539514" cy="66996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0000FF"/>
                  </a:solidFill>
                </a:rPr>
                <a:t>k</a:t>
              </a:r>
              <a:r>
                <a:rPr lang="cs-CZ" sz="2800" b="1" baseline="-25000" dirty="0" smtClean="0">
                  <a:solidFill>
                    <a:srgbClr val="0000FF"/>
                  </a:solidFill>
                </a:rPr>
                <a:t>2</a:t>
              </a:r>
              <a:endParaRPr lang="cs-CZ" sz="2800" b="1" dirty="0">
                <a:solidFill>
                  <a:srgbClr val="0000FF"/>
                </a:solidFill>
              </a:endParaRPr>
            </a:p>
          </p:txBody>
        </p:sp>
      </p:grpSp>
      <p:cxnSp>
        <p:nvCxnSpPr>
          <p:cNvPr id="18" name="Přímá spojovací čára 17"/>
          <p:cNvCxnSpPr/>
          <p:nvPr/>
        </p:nvCxnSpPr>
        <p:spPr>
          <a:xfrm rot="-60000">
            <a:off x="1643042" y="3571876"/>
            <a:ext cx="4857784" cy="142876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ovéPole 24"/>
          <p:cNvSpPr txBox="1"/>
          <p:nvPr/>
        </p:nvSpPr>
        <p:spPr>
          <a:xfrm>
            <a:off x="3714744" y="3643314"/>
            <a:ext cx="500066" cy="523220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T</a:t>
            </a:r>
            <a:endParaRPr lang="cs-CZ" sz="2800" b="1" dirty="0"/>
          </a:p>
        </p:txBody>
      </p:sp>
      <p:cxnSp>
        <p:nvCxnSpPr>
          <p:cNvPr id="22" name="Přímá spojovací čára 21"/>
          <p:cNvCxnSpPr/>
          <p:nvPr/>
        </p:nvCxnSpPr>
        <p:spPr>
          <a:xfrm rot="60000">
            <a:off x="2620800" y="3643314"/>
            <a:ext cx="1602000" cy="1588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ovéPole 36"/>
          <p:cNvSpPr txBox="1"/>
          <p:nvPr/>
        </p:nvSpPr>
        <p:spPr>
          <a:xfrm>
            <a:off x="3000364" y="3071810"/>
            <a:ext cx="712665" cy="523220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r</a:t>
            </a:r>
            <a:r>
              <a:rPr lang="cs-CZ" sz="2800" b="1" baseline="-25000" dirty="0" smtClean="0">
                <a:solidFill>
                  <a:srgbClr val="FF0000"/>
                </a:solidFill>
              </a:rPr>
              <a:t>1</a:t>
            </a:r>
            <a:endParaRPr lang="cs-CZ" sz="2800" b="1" dirty="0">
              <a:solidFill>
                <a:srgbClr val="FF0000"/>
              </a:solidFill>
            </a:endParaRPr>
          </a:p>
        </p:txBody>
      </p:sp>
      <p:cxnSp>
        <p:nvCxnSpPr>
          <p:cNvPr id="39" name="Přímá spojovací čára 38"/>
          <p:cNvCxnSpPr/>
          <p:nvPr/>
        </p:nvCxnSpPr>
        <p:spPr>
          <a:xfrm>
            <a:off x="4214810" y="3643314"/>
            <a:ext cx="1231200" cy="1588"/>
          </a:xfrm>
          <a:prstGeom prst="line">
            <a:avLst/>
          </a:prstGeom>
          <a:ln w="7620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ovéPole 39"/>
          <p:cNvSpPr txBox="1"/>
          <p:nvPr/>
        </p:nvSpPr>
        <p:spPr>
          <a:xfrm>
            <a:off x="4572000" y="3071810"/>
            <a:ext cx="712665" cy="523220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r</a:t>
            </a:r>
            <a:r>
              <a:rPr lang="cs-CZ" sz="2800" b="1" baseline="-25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2</a:t>
            </a:r>
            <a:endParaRPr lang="cs-CZ" sz="28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5143504" y="5143512"/>
            <a:ext cx="32147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|S</a:t>
            </a:r>
            <a:r>
              <a:rPr lang="cs-CZ" sz="3200" b="1" baseline="-25000" dirty="0" smtClean="0"/>
              <a:t>1</a:t>
            </a:r>
            <a:r>
              <a:rPr lang="cs-CZ" sz="3200" b="1" dirty="0" smtClean="0"/>
              <a:t>S</a:t>
            </a:r>
            <a:r>
              <a:rPr lang="cs-CZ" sz="3200" b="1" baseline="-25000" dirty="0" smtClean="0"/>
              <a:t>2</a:t>
            </a:r>
            <a:r>
              <a:rPr lang="cs-CZ" sz="3200" b="1" dirty="0" smtClean="0"/>
              <a:t>| = r</a:t>
            </a:r>
            <a:r>
              <a:rPr lang="cs-CZ" sz="3200" b="1" baseline="-25000" dirty="0" smtClean="0"/>
              <a:t>1</a:t>
            </a:r>
            <a:r>
              <a:rPr lang="cs-CZ" sz="3200" b="1" dirty="0" smtClean="0"/>
              <a:t> + r</a:t>
            </a:r>
            <a:r>
              <a:rPr lang="cs-CZ" sz="3200" b="1" baseline="-25000" dirty="0" smtClean="0"/>
              <a:t>2</a:t>
            </a:r>
            <a:endParaRPr lang="cs-CZ" sz="3200" b="1" dirty="0"/>
          </a:p>
        </p:txBody>
      </p:sp>
      <p:cxnSp>
        <p:nvCxnSpPr>
          <p:cNvPr id="36" name="Přímá spojovací čára 35"/>
          <p:cNvCxnSpPr/>
          <p:nvPr/>
        </p:nvCxnSpPr>
        <p:spPr>
          <a:xfrm rot="5400000">
            <a:off x="1750199" y="3679033"/>
            <a:ext cx="4929222" cy="1588"/>
          </a:xfrm>
          <a:prstGeom prst="line">
            <a:avLst/>
          </a:prstGeom>
          <a:ln w="5715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ovéPole 37"/>
          <p:cNvSpPr txBox="1"/>
          <p:nvPr/>
        </p:nvSpPr>
        <p:spPr>
          <a:xfrm>
            <a:off x="4286248" y="1428736"/>
            <a:ext cx="712665" cy="523220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D4602C"/>
                </a:solidFill>
              </a:rPr>
              <a:t>t</a:t>
            </a:r>
            <a:endParaRPr lang="cs-CZ" sz="2800" b="1" dirty="0">
              <a:solidFill>
                <a:srgbClr val="D4602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214678" y="6492875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2000232" y="642918"/>
            <a:ext cx="3929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cap="all" dirty="0" smtClean="0"/>
              <a:t>VNĚJŠÍ DOTYK KRUŽNIC</a:t>
            </a:r>
            <a:endParaRPr lang="cs-CZ" sz="2400" b="1" cap="all" dirty="0"/>
          </a:p>
        </p:txBody>
      </p:sp>
      <p:grpSp>
        <p:nvGrpSpPr>
          <p:cNvPr id="3" name="Skupina 20"/>
          <p:cNvGrpSpPr>
            <a:grpSpLocks noChangeAspect="1"/>
          </p:cNvGrpSpPr>
          <p:nvPr/>
        </p:nvGrpSpPr>
        <p:grpSpPr>
          <a:xfrm>
            <a:off x="785785" y="2000237"/>
            <a:ext cx="3421306" cy="3207002"/>
            <a:chOff x="2785536" y="2000240"/>
            <a:chExt cx="3429538" cy="3214710"/>
          </a:xfrm>
        </p:grpSpPr>
        <p:sp>
          <p:nvSpPr>
            <p:cNvPr id="31" name="Elipsa 30"/>
            <p:cNvSpPr>
              <a:spLocks noChangeAspect="1"/>
            </p:cNvSpPr>
            <p:nvPr/>
          </p:nvSpPr>
          <p:spPr>
            <a:xfrm>
              <a:off x="3000364" y="2000240"/>
              <a:ext cx="3214710" cy="3214710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32" name="Přímá spojovací čára 31"/>
            <p:cNvCxnSpPr/>
            <p:nvPr/>
          </p:nvCxnSpPr>
          <p:spPr>
            <a:xfrm rot="5400000">
              <a:off x="4500000" y="3607595"/>
              <a:ext cx="214314" cy="158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Přímá spojovací čára 32"/>
            <p:cNvCxnSpPr/>
            <p:nvPr/>
          </p:nvCxnSpPr>
          <p:spPr>
            <a:xfrm>
              <a:off x="4500562" y="3610800"/>
              <a:ext cx="214314" cy="158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TextovéPole 33"/>
            <p:cNvSpPr txBox="1"/>
            <p:nvPr/>
          </p:nvSpPr>
          <p:spPr>
            <a:xfrm>
              <a:off x="4289344" y="3718876"/>
              <a:ext cx="711684" cy="52447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FF0000"/>
                  </a:solidFill>
                </a:rPr>
                <a:t>S</a:t>
              </a:r>
              <a:r>
                <a:rPr lang="cs-CZ" sz="2800" b="1" baseline="-25000" dirty="0" smtClean="0">
                  <a:solidFill>
                    <a:srgbClr val="FF0000"/>
                  </a:solidFill>
                </a:rPr>
                <a:t>1</a:t>
              </a:r>
              <a:endParaRPr lang="cs-CZ" sz="2800" b="1" dirty="0">
                <a:solidFill>
                  <a:srgbClr val="FF0000"/>
                </a:solidFill>
              </a:endParaRPr>
            </a:p>
          </p:txBody>
        </p:sp>
        <p:sp>
          <p:nvSpPr>
            <p:cNvPr id="35" name="TextovéPole 34"/>
            <p:cNvSpPr txBox="1"/>
            <p:nvPr/>
          </p:nvSpPr>
          <p:spPr>
            <a:xfrm>
              <a:off x="2785536" y="2071853"/>
              <a:ext cx="714380" cy="52447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FF0000"/>
                  </a:solidFill>
                </a:rPr>
                <a:t>k</a:t>
              </a:r>
              <a:r>
                <a:rPr lang="cs-CZ" sz="2800" b="1" baseline="-25000" dirty="0" smtClean="0">
                  <a:solidFill>
                    <a:srgbClr val="FF0000"/>
                  </a:solidFill>
                </a:rPr>
                <a:t>1</a:t>
              </a:r>
              <a:endParaRPr lang="cs-CZ" sz="28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4" name="Skupina 20"/>
          <p:cNvGrpSpPr>
            <a:grpSpLocks noChangeAspect="1"/>
          </p:cNvGrpSpPr>
          <p:nvPr/>
        </p:nvGrpSpPr>
        <p:grpSpPr>
          <a:xfrm>
            <a:off x="4214810" y="2071678"/>
            <a:ext cx="3388256" cy="2838467"/>
            <a:chOff x="3000364" y="1580373"/>
            <a:chExt cx="4338570" cy="3634577"/>
          </a:xfrm>
        </p:grpSpPr>
        <p:sp>
          <p:nvSpPr>
            <p:cNvPr id="26" name="Elipsa 25"/>
            <p:cNvSpPr>
              <a:spLocks noChangeAspect="1"/>
            </p:cNvSpPr>
            <p:nvPr/>
          </p:nvSpPr>
          <p:spPr>
            <a:xfrm>
              <a:off x="3000364" y="2000240"/>
              <a:ext cx="3214710" cy="3214710"/>
            </a:xfrm>
            <a:prstGeom prst="ellipse">
              <a:avLst/>
            </a:prstGeom>
            <a:noFill/>
            <a:ln w="38100"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7" name="Přímá spojovací čára 26"/>
            <p:cNvCxnSpPr/>
            <p:nvPr/>
          </p:nvCxnSpPr>
          <p:spPr>
            <a:xfrm rot="5400000">
              <a:off x="4500000" y="3607595"/>
              <a:ext cx="214314" cy="1588"/>
            </a:xfrm>
            <a:prstGeom prst="line">
              <a:avLst/>
            </a:prstGeom>
            <a:ln w="381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Přímá spojovací čára 27"/>
            <p:cNvCxnSpPr/>
            <p:nvPr/>
          </p:nvCxnSpPr>
          <p:spPr>
            <a:xfrm>
              <a:off x="4500562" y="3610800"/>
              <a:ext cx="214314" cy="1588"/>
            </a:xfrm>
            <a:prstGeom prst="line">
              <a:avLst/>
            </a:prstGeom>
            <a:ln w="381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ovéPole 28"/>
            <p:cNvSpPr txBox="1"/>
            <p:nvPr/>
          </p:nvSpPr>
          <p:spPr>
            <a:xfrm>
              <a:off x="4463955" y="3684283"/>
              <a:ext cx="1163942" cy="66996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0000FF"/>
                  </a:solidFill>
                </a:rPr>
                <a:t>S</a:t>
              </a:r>
              <a:r>
                <a:rPr lang="cs-CZ" sz="2800" b="1" baseline="-25000" dirty="0" smtClean="0">
                  <a:solidFill>
                    <a:srgbClr val="0000FF"/>
                  </a:solidFill>
                </a:rPr>
                <a:t>2</a:t>
              </a:r>
              <a:endParaRPr lang="cs-CZ" sz="2800" b="1" dirty="0">
                <a:solidFill>
                  <a:srgbClr val="0000FF"/>
                </a:solidFill>
              </a:endParaRPr>
            </a:p>
          </p:txBody>
        </p:sp>
        <p:sp>
          <p:nvSpPr>
            <p:cNvPr id="30" name="TextovéPole 29"/>
            <p:cNvSpPr txBox="1">
              <a:spLocks noChangeAspect="1"/>
            </p:cNvSpPr>
            <p:nvPr/>
          </p:nvSpPr>
          <p:spPr>
            <a:xfrm>
              <a:off x="5799420" y="1580373"/>
              <a:ext cx="1539514" cy="66996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0000FF"/>
                  </a:solidFill>
                </a:rPr>
                <a:t>k</a:t>
              </a:r>
              <a:r>
                <a:rPr lang="cs-CZ" sz="2800" b="1" baseline="-25000" dirty="0" smtClean="0">
                  <a:solidFill>
                    <a:srgbClr val="0000FF"/>
                  </a:solidFill>
                </a:rPr>
                <a:t>2</a:t>
              </a:r>
              <a:endParaRPr lang="cs-CZ" sz="2800" b="1" dirty="0">
                <a:solidFill>
                  <a:srgbClr val="0000FF"/>
                </a:solidFill>
              </a:endParaRPr>
            </a:p>
          </p:txBody>
        </p:sp>
      </p:grpSp>
      <p:cxnSp>
        <p:nvCxnSpPr>
          <p:cNvPr id="18" name="Přímá spojovací čára 17"/>
          <p:cNvCxnSpPr/>
          <p:nvPr/>
        </p:nvCxnSpPr>
        <p:spPr>
          <a:xfrm rot="-60000">
            <a:off x="1643042" y="3571876"/>
            <a:ext cx="4857784" cy="142876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ovéPole 24"/>
          <p:cNvSpPr txBox="1"/>
          <p:nvPr/>
        </p:nvSpPr>
        <p:spPr>
          <a:xfrm>
            <a:off x="3714744" y="3643314"/>
            <a:ext cx="500066" cy="523220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T</a:t>
            </a:r>
            <a:endParaRPr lang="cs-CZ" sz="2800" b="1" dirty="0"/>
          </a:p>
        </p:txBody>
      </p:sp>
      <p:cxnSp>
        <p:nvCxnSpPr>
          <p:cNvPr id="22" name="Přímá spojovací čára 21"/>
          <p:cNvCxnSpPr/>
          <p:nvPr/>
        </p:nvCxnSpPr>
        <p:spPr>
          <a:xfrm rot="60000">
            <a:off x="2620800" y="3643314"/>
            <a:ext cx="1602000" cy="1588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ovéPole 36"/>
          <p:cNvSpPr txBox="1"/>
          <p:nvPr/>
        </p:nvSpPr>
        <p:spPr>
          <a:xfrm>
            <a:off x="3000364" y="3071810"/>
            <a:ext cx="712665" cy="523220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r</a:t>
            </a:r>
            <a:r>
              <a:rPr lang="cs-CZ" sz="2800" b="1" baseline="-25000" dirty="0" smtClean="0">
                <a:solidFill>
                  <a:srgbClr val="FF0000"/>
                </a:solidFill>
              </a:rPr>
              <a:t>1</a:t>
            </a:r>
            <a:endParaRPr lang="cs-CZ" sz="2800" b="1" dirty="0">
              <a:solidFill>
                <a:srgbClr val="FF0000"/>
              </a:solidFill>
            </a:endParaRPr>
          </a:p>
        </p:txBody>
      </p:sp>
      <p:cxnSp>
        <p:nvCxnSpPr>
          <p:cNvPr id="39" name="Přímá spojovací čára 38"/>
          <p:cNvCxnSpPr/>
          <p:nvPr/>
        </p:nvCxnSpPr>
        <p:spPr>
          <a:xfrm>
            <a:off x="4214810" y="3643314"/>
            <a:ext cx="1231200" cy="1588"/>
          </a:xfrm>
          <a:prstGeom prst="line">
            <a:avLst/>
          </a:prstGeom>
          <a:ln w="7620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ovéPole 39"/>
          <p:cNvSpPr txBox="1"/>
          <p:nvPr/>
        </p:nvSpPr>
        <p:spPr>
          <a:xfrm>
            <a:off x="4572000" y="3071810"/>
            <a:ext cx="712665" cy="523220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r</a:t>
            </a:r>
            <a:r>
              <a:rPr lang="cs-CZ" sz="2800" b="1" baseline="-25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2</a:t>
            </a:r>
            <a:endParaRPr lang="cs-CZ" sz="28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cxnSp>
        <p:nvCxnSpPr>
          <p:cNvPr id="36" name="Přímá spojovací čára 35"/>
          <p:cNvCxnSpPr/>
          <p:nvPr/>
        </p:nvCxnSpPr>
        <p:spPr>
          <a:xfrm rot="5400000">
            <a:off x="1750993" y="3678239"/>
            <a:ext cx="4929222" cy="1588"/>
          </a:xfrm>
          <a:prstGeom prst="line">
            <a:avLst/>
          </a:prstGeom>
          <a:ln w="5715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ovéPole 37"/>
          <p:cNvSpPr txBox="1"/>
          <p:nvPr/>
        </p:nvSpPr>
        <p:spPr>
          <a:xfrm>
            <a:off x="4286248" y="1428736"/>
            <a:ext cx="712665" cy="523220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D4602C"/>
                </a:solidFill>
              </a:rPr>
              <a:t>t</a:t>
            </a:r>
            <a:endParaRPr lang="cs-CZ" sz="2800" b="1" dirty="0">
              <a:solidFill>
                <a:srgbClr val="D4602C"/>
              </a:solidFill>
            </a:endParaRPr>
          </a:p>
        </p:txBody>
      </p:sp>
      <p:sp>
        <p:nvSpPr>
          <p:cNvPr id="41" name="Oblouk 40"/>
          <p:cNvSpPr/>
          <p:nvPr/>
        </p:nvSpPr>
        <p:spPr>
          <a:xfrm rot="16538381">
            <a:off x="3820563" y="3319615"/>
            <a:ext cx="717056" cy="718831"/>
          </a:xfrm>
          <a:prstGeom prst="arc">
            <a:avLst>
              <a:gd name="adj1" fmla="val 16285289"/>
              <a:gd name="adj2" fmla="val 0"/>
            </a:avLst>
          </a:prstGeom>
          <a:ln w="571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Elipsa 41"/>
          <p:cNvSpPr/>
          <p:nvPr/>
        </p:nvSpPr>
        <p:spPr>
          <a:xfrm>
            <a:off x="4032000" y="3448800"/>
            <a:ext cx="71438" cy="7143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44" name="Skupina 43"/>
          <p:cNvGrpSpPr/>
          <p:nvPr/>
        </p:nvGrpSpPr>
        <p:grpSpPr>
          <a:xfrm>
            <a:off x="5143504" y="5143512"/>
            <a:ext cx="3214710" cy="717769"/>
            <a:chOff x="5143504" y="5143512"/>
            <a:chExt cx="3214710" cy="717769"/>
          </a:xfrm>
        </p:grpSpPr>
        <p:sp>
          <p:nvSpPr>
            <p:cNvPr id="23" name="TextovéPole 22"/>
            <p:cNvSpPr txBox="1"/>
            <p:nvPr/>
          </p:nvSpPr>
          <p:spPr>
            <a:xfrm>
              <a:off x="5143504" y="5143512"/>
              <a:ext cx="321471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b="1" dirty="0" smtClean="0"/>
                <a:t>S</a:t>
              </a:r>
              <a:r>
                <a:rPr lang="cs-CZ" sz="3200" b="1" baseline="-25000" dirty="0" smtClean="0"/>
                <a:t>1</a:t>
              </a:r>
              <a:r>
                <a:rPr lang="cs-CZ" sz="3200" b="1" dirty="0" smtClean="0"/>
                <a:t>S</a:t>
              </a:r>
              <a:r>
                <a:rPr lang="cs-CZ" sz="3200" b="1" baseline="-25000" dirty="0" smtClean="0"/>
                <a:t>2         </a:t>
              </a:r>
              <a:r>
                <a:rPr lang="cs-CZ" sz="3200" b="1" dirty="0" smtClean="0"/>
                <a:t>t</a:t>
              </a:r>
              <a:endParaRPr lang="cs-CZ" sz="3200" b="1" dirty="0"/>
            </a:p>
          </p:txBody>
        </p:sp>
        <p:sp>
          <p:nvSpPr>
            <p:cNvPr id="43" name="TextovéPole 42"/>
            <p:cNvSpPr txBox="1"/>
            <p:nvPr/>
          </p:nvSpPr>
          <p:spPr>
            <a:xfrm>
              <a:off x="6143636" y="5214950"/>
              <a:ext cx="57150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600" b="1" dirty="0" smtClean="0"/>
                <a:t>┴</a:t>
              </a:r>
              <a:endParaRPr lang="cs-CZ" sz="3600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214678" y="6492875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2000232" y="642918"/>
            <a:ext cx="47149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cap="all" dirty="0" err="1" smtClean="0"/>
              <a:t>VNitřní</a:t>
            </a:r>
            <a:r>
              <a:rPr lang="cs-CZ" sz="2400" b="1" cap="all" dirty="0" smtClean="0"/>
              <a:t>  DOTYK  KRUŽNIC</a:t>
            </a:r>
            <a:endParaRPr lang="cs-CZ" sz="2400" b="1" cap="all" dirty="0"/>
          </a:p>
        </p:txBody>
      </p:sp>
      <p:grpSp>
        <p:nvGrpSpPr>
          <p:cNvPr id="3" name="Skupina 20"/>
          <p:cNvGrpSpPr>
            <a:grpSpLocks noChangeAspect="1"/>
          </p:cNvGrpSpPr>
          <p:nvPr/>
        </p:nvGrpSpPr>
        <p:grpSpPr>
          <a:xfrm>
            <a:off x="2071670" y="1643050"/>
            <a:ext cx="4062309" cy="4008753"/>
            <a:chOff x="2957405" y="2000240"/>
            <a:chExt cx="3257669" cy="3214710"/>
          </a:xfrm>
        </p:grpSpPr>
        <p:sp>
          <p:nvSpPr>
            <p:cNvPr id="31" name="Elipsa 30"/>
            <p:cNvSpPr>
              <a:spLocks noChangeAspect="1"/>
            </p:cNvSpPr>
            <p:nvPr/>
          </p:nvSpPr>
          <p:spPr>
            <a:xfrm>
              <a:off x="3000364" y="2000240"/>
              <a:ext cx="3214710" cy="3214710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32" name="Přímá spojovací čára 31"/>
            <p:cNvCxnSpPr/>
            <p:nvPr/>
          </p:nvCxnSpPr>
          <p:spPr>
            <a:xfrm rot="5400000">
              <a:off x="4500000" y="3607595"/>
              <a:ext cx="214314" cy="158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Přímá spojovací čára 32"/>
            <p:cNvCxnSpPr/>
            <p:nvPr/>
          </p:nvCxnSpPr>
          <p:spPr>
            <a:xfrm>
              <a:off x="4500562" y="3610800"/>
              <a:ext cx="214314" cy="158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TextovéPole 33"/>
            <p:cNvSpPr txBox="1"/>
            <p:nvPr/>
          </p:nvSpPr>
          <p:spPr>
            <a:xfrm>
              <a:off x="4332316" y="3661585"/>
              <a:ext cx="711684" cy="52447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FF0000"/>
                  </a:solidFill>
                </a:rPr>
                <a:t>S</a:t>
              </a:r>
              <a:r>
                <a:rPr lang="cs-CZ" sz="2800" b="1" baseline="-25000" dirty="0" smtClean="0">
                  <a:solidFill>
                    <a:srgbClr val="FF0000"/>
                  </a:solidFill>
                </a:rPr>
                <a:t>1</a:t>
              </a:r>
              <a:endParaRPr lang="cs-CZ" sz="2800" b="1" dirty="0">
                <a:solidFill>
                  <a:srgbClr val="FF0000"/>
                </a:solidFill>
              </a:endParaRPr>
            </a:p>
          </p:txBody>
        </p:sp>
        <p:sp>
          <p:nvSpPr>
            <p:cNvPr id="35" name="TextovéPole 34"/>
            <p:cNvSpPr txBox="1"/>
            <p:nvPr/>
          </p:nvSpPr>
          <p:spPr>
            <a:xfrm>
              <a:off x="2957405" y="2114816"/>
              <a:ext cx="714380" cy="52447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FF0000"/>
                  </a:solidFill>
                </a:rPr>
                <a:t>k</a:t>
              </a:r>
              <a:r>
                <a:rPr lang="cs-CZ" sz="2800" b="1" baseline="-25000" dirty="0" smtClean="0">
                  <a:solidFill>
                    <a:srgbClr val="FF0000"/>
                  </a:solidFill>
                </a:rPr>
                <a:t>1</a:t>
              </a:r>
              <a:endParaRPr lang="cs-CZ" sz="28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4" name="Skupina 20"/>
          <p:cNvGrpSpPr>
            <a:grpSpLocks noChangeAspect="1"/>
          </p:cNvGrpSpPr>
          <p:nvPr/>
        </p:nvGrpSpPr>
        <p:grpSpPr>
          <a:xfrm>
            <a:off x="2620800" y="2071678"/>
            <a:ext cx="3513256" cy="3138209"/>
            <a:chOff x="2616174" y="2000240"/>
            <a:chExt cx="3598900" cy="3214710"/>
          </a:xfrm>
        </p:grpSpPr>
        <p:sp>
          <p:nvSpPr>
            <p:cNvPr id="26" name="Elipsa 25"/>
            <p:cNvSpPr>
              <a:spLocks noChangeAspect="1"/>
            </p:cNvSpPr>
            <p:nvPr/>
          </p:nvSpPr>
          <p:spPr>
            <a:xfrm>
              <a:off x="3000364" y="2000240"/>
              <a:ext cx="3214710" cy="3214710"/>
            </a:xfrm>
            <a:prstGeom prst="ellipse">
              <a:avLst/>
            </a:prstGeom>
            <a:noFill/>
            <a:ln w="38100"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7" name="Přímá spojovací čára 26"/>
            <p:cNvCxnSpPr/>
            <p:nvPr/>
          </p:nvCxnSpPr>
          <p:spPr>
            <a:xfrm rot="5400000">
              <a:off x="4500000" y="3607595"/>
              <a:ext cx="214314" cy="1588"/>
            </a:xfrm>
            <a:prstGeom prst="line">
              <a:avLst/>
            </a:prstGeom>
            <a:ln w="381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Přímá spojovací čára 27"/>
            <p:cNvCxnSpPr/>
            <p:nvPr/>
          </p:nvCxnSpPr>
          <p:spPr>
            <a:xfrm>
              <a:off x="4500562" y="3610800"/>
              <a:ext cx="214314" cy="1588"/>
            </a:xfrm>
            <a:prstGeom prst="line">
              <a:avLst/>
            </a:prstGeom>
            <a:ln w="381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ovéPole 28"/>
            <p:cNvSpPr txBox="1"/>
            <p:nvPr/>
          </p:nvSpPr>
          <p:spPr>
            <a:xfrm>
              <a:off x="4463955" y="3684283"/>
              <a:ext cx="1163942" cy="66996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0000FF"/>
                  </a:solidFill>
                </a:rPr>
                <a:t>S</a:t>
              </a:r>
              <a:r>
                <a:rPr lang="cs-CZ" sz="2800" b="1" baseline="-25000" dirty="0" smtClean="0">
                  <a:solidFill>
                    <a:srgbClr val="0000FF"/>
                  </a:solidFill>
                </a:rPr>
                <a:t>2</a:t>
              </a:r>
              <a:endParaRPr lang="cs-CZ" sz="2800" b="1" dirty="0">
                <a:solidFill>
                  <a:srgbClr val="0000FF"/>
                </a:solidFill>
              </a:endParaRPr>
            </a:p>
          </p:txBody>
        </p:sp>
        <p:sp>
          <p:nvSpPr>
            <p:cNvPr id="30" name="TextovéPole 29"/>
            <p:cNvSpPr txBox="1">
              <a:spLocks noChangeAspect="1"/>
            </p:cNvSpPr>
            <p:nvPr/>
          </p:nvSpPr>
          <p:spPr>
            <a:xfrm>
              <a:off x="2616174" y="2531705"/>
              <a:ext cx="548849" cy="535975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0000FF"/>
                  </a:solidFill>
                </a:rPr>
                <a:t>k</a:t>
              </a:r>
              <a:r>
                <a:rPr lang="cs-CZ" sz="2800" b="1" baseline="-25000" dirty="0" smtClean="0">
                  <a:solidFill>
                    <a:srgbClr val="0000FF"/>
                  </a:solidFill>
                </a:rPr>
                <a:t>2</a:t>
              </a:r>
              <a:endParaRPr lang="cs-CZ" sz="2800" b="1" dirty="0">
                <a:solidFill>
                  <a:srgbClr val="0000FF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" name="Přímá spojovací čára 17"/>
          <p:cNvCxnSpPr/>
          <p:nvPr/>
        </p:nvCxnSpPr>
        <p:spPr>
          <a:xfrm rot="-60000">
            <a:off x="1643042" y="3571876"/>
            <a:ext cx="4857784" cy="142876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214678" y="6492875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2000232" y="642918"/>
            <a:ext cx="47149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cap="all" dirty="0" err="1" smtClean="0"/>
              <a:t>VNitřní</a:t>
            </a:r>
            <a:r>
              <a:rPr lang="cs-CZ" sz="2400" b="1" cap="all" dirty="0" smtClean="0"/>
              <a:t>  DOTYK  KRUŽNIC</a:t>
            </a:r>
            <a:endParaRPr lang="cs-CZ" sz="2400" b="1" cap="all" dirty="0"/>
          </a:p>
        </p:txBody>
      </p:sp>
      <p:grpSp>
        <p:nvGrpSpPr>
          <p:cNvPr id="3" name="Skupina 20"/>
          <p:cNvGrpSpPr>
            <a:grpSpLocks noChangeAspect="1"/>
          </p:cNvGrpSpPr>
          <p:nvPr/>
        </p:nvGrpSpPr>
        <p:grpSpPr>
          <a:xfrm>
            <a:off x="2071670" y="1643050"/>
            <a:ext cx="4062309" cy="4008753"/>
            <a:chOff x="2957405" y="2000240"/>
            <a:chExt cx="3257669" cy="3214710"/>
          </a:xfrm>
        </p:grpSpPr>
        <p:sp>
          <p:nvSpPr>
            <p:cNvPr id="31" name="Elipsa 30"/>
            <p:cNvSpPr>
              <a:spLocks noChangeAspect="1"/>
            </p:cNvSpPr>
            <p:nvPr/>
          </p:nvSpPr>
          <p:spPr>
            <a:xfrm>
              <a:off x="3000364" y="2000240"/>
              <a:ext cx="3214710" cy="3214710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32" name="Přímá spojovací čára 31"/>
            <p:cNvCxnSpPr/>
            <p:nvPr/>
          </p:nvCxnSpPr>
          <p:spPr>
            <a:xfrm rot="5400000">
              <a:off x="4500000" y="3607595"/>
              <a:ext cx="214314" cy="158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Přímá spojovací čára 32"/>
            <p:cNvCxnSpPr/>
            <p:nvPr/>
          </p:nvCxnSpPr>
          <p:spPr>
            <a:xfrm>
              <a:off x="4500562" y="3610800"/>
              <a:ext cx="214314" cy="158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TextovéPole 33"/>
            <p:cNvSpPr txBox="1"/>
            <p:nvPr/>
          </p:nvSpPr>
          <p:spPr>
            <a:xfrm>
              <a:off x="4333132" y="3661944"/>
              <a:ext cx="711684" cy="52447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FF0000"/>
                  </a:solidFill>
                </a:rPr>
                <a:t>S</a:t>
              </a:r>
              <a:r>
                <a:rPr lang="cs-CZ" sz="2800" b="1" baseline="-25000" dirty="0" smtClean="0">
                  <a:solidFill>
                    <a:srgbClr val="FF0000"/>
                  </a:solidFill>
                </a:rPr>
                <a:t>1</a:t>
              </a:r>
              <a:endParaRPr lang="cs-CZ" sz="2800" b="1" dirty="0">
                <a:solidFill>
                  <a:srgbClr val="FF0000"/>
                </a:solidFill>
              </a:endParaRPr>
            </a:p>
          </p:txBody>
        </p:sp>
        <p:sp>
          <p:nvSpPr>
            <p:cNvPr id="35" name="TextovéPole 34"/>
            <p:cNvSpPr txBox="1"/>
            <p:nvPr/>
          </p:nvSpPr>
          <p:spPr>
            <a:xfrm>
              <a:off x="2957405" y="2114816"/>
              <a:ext cx="714380" cy="52447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FF0000"/>
                  </a:solidFill>
                </a:rPr>
                <a:t>k</a:t>
              </a:r>
              <a:r>
                <a:rPr lang="cs-CZ" sz="2800" b="1" baseline="-25000" dirty="0" smtClean="0">
                  <a:solidFill>
                    <a:srgbClr val="FF0000"/>
                  </a:solidFill>
                </a:rPr>
                <a:t>1</a:t>
              </a:r>
              <a:endParaRPr lang="cs-CZ" sz="28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4" name="Skupina 20"/>
          <p:cNvGrpSpPr>
            <a:grpSpLocks noChangeAspect="1"/>
          </p:cNvGrpSpPr>
          <p:nvPr/>
        </p:nvGrpSpPr>
        <p:grpSpPr>
          <a:xfrm>
            <a:off x="2620800" y="2071678"/>
            <a:ext cx="3513256" cy="3138209"/>
            <a:chOff x="2616174" y="2000240"/>
            <a:chExt cx="3598900" cy="3214710"/>
          </a:xfrm>
        </p:grpSpPr>
        <p:sp>
          <p:nvSpPr>
            <p:cNvPr id="26" name="Elipsa 25"/>
            <p:cNvSpPr>
              <a:spLocks noChangeAspect="1"/>
            </p:cNvSpPr>
            <p:nvPr/>
          </p:nvSpPr>
          <p:spPr>
            <a:xfrm>
              <a:off x="3000364" y="2000240"/>
              <a:ext cx="3214710" cy="3214710"/>
            </a:xfrm>
            <a:prstGeom prst="ellipse">
              <a:avLst/>
            </a:prstGeom>
            <a:noFill/>
            <a:ln w="38100"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7" name="Přímá spojovací čára 26"/>
            <p:cNvCxnSpPr/>
            <p:nvPr/>
          </p:nvCxnSpPr>
          <p:spPr>
            <a:xfrm rot="5400000">
              <a:off x="4500000" y="3607595"/>
              <a:ext cx="214314" cy="1588"/>
            </a:xfrm>
            <a:prstGeom prst="line">
              <a:avLst/>
            </a:prstGeom>
            <a:ln w="381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Přímá spojovací čára 27"/>
            <p:cNvCxnSpPr/>
            <p:nvPr/>
          </p:nvCxnSpPr>
          <p:spPr>
            <a:xfrm>
              <a:off x="4500562" y="3610800"/>
              <a:ext cx="214314" cy="1588"/>
            </a:xfrm>
            <a:prstGeom prst="line">
              <a:avLst/>
            </a:prstGeom>
            <a:ln w="381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ovéPole 28"/>
            <p:cNvSpPr txBox="1"/>
            <p:nvPr/>
          </p:nvSpPr>
          <p:spPr>
            <a:xfrm>
              <a:off x="4463955" y="3684283"/>
              <a:ext cx="1163942" cy="66996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0000FF"/>
                  </a:solidFill>
                </a:rPr>
                <a:t>S</a:t>
              </a:r>
              <a:r>
                <a:rPr lang="cs-CZ" sz="2800" b="1" baseline="-25000" dirty="0" smtClean="0">
                  <a:solidFill>
                    <a:srgbClr val="0000FF"/>
                  </a:solidFill>
                </a:rPr>
                <a:t>2</a:t>
              </a:r>
              <a:endParaRPr lang="cs-CZ" sz="2800" b="1" dirty="0">
                <a:solidFill>
                  <a:srgbClr val="0000FF"/>
                </a:solidFill>
              </a:endParaRPr>
            </a:p>
          </p:txBody>
        </p:sp>
        <p:sp>
          <p:nvSpPr>
            <p:cNvPr id="30" name="TextovéPole 29"/>
            <p:cNvSpPr txBox="1">
              <a:spLocks noChangeAspect="1"/>
            </p:cNvSpPr>
            <p:nvPr/>
          </p:nvSpPr>
          <p:spPr>
            <a:xfrm>
              <a:off x="2616174" y="2531705"/>
              <a:ext cx="548849" cy="535975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0000FF"/>
                  </a:solidFill>
                </a:rPr>
                <a:t>k</a:t>
              </a:r>
              <a:r>
                <a:rPr lang="cs-CZ" sz="2800" b="1" baseline="-25000" dirty="0" smtClean="0">
                  <a:solidFill>
                    <a:srgbClr val="0000FF"/>
                  </a:solidFill>
                </a:rPr>
                <a:t>2</a:t>
              </a:r>
              <a:endParaRPr lang="cs-CZ" sz="2800" b="1" dirty="0">
                <a:solidFill>
                  <a:srgbClr val="0000FF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" name="Přímá spojovací čára 17"/>
          <p:cNvCxnSpPr/>
          <p:nvPr/>
        </p:nvCxnSpPr>
        <p:spPr>
          <a:xfrm rot="-60000">
            <a:off x="1643042" y="3571876"/>
            <a:ext cx="4857784" cy="142876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214678" y="6492875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2000232" y="642918"/>
            <a:ext cx="47149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cap="all" dirty="0" err="1" smtClean="0"/>
              <a:t>VNitřní</a:t>
            </a:r>
            <a:r>
              <a:rPr lang="cs-CZ" sz="2400" b="1" cap="all" dirty="0" smtClean="0"/>
              <a:t>  DOTYK  KRUŽNIC</a:t>
            </a:r>
            <a:endParaRPr lang="cs-CZ" sz="2400" b="1" cap="all" dirty="0"/>
          </a:p>
        </p:txBody>
      </p:sp>
      <p:grpSp>
        <p:nvGrpSpPr>
          <p:cNvPr id="3" name="Skupina 20"/>
          <p:cNvGrpSpPr>
            <a:grpSpLocks noChangeAspect="1"/>
          </p:cNvGrpSpPr>
          <p:nvPr/>
        </p:nvGrpSpPr>
        <p:grpSpPr>
          <a:xfrm>
            <a:off x="2071670" y="1643050"/>
            <a:ext cx="4062309" cy="4008753"/>
            <a:chOff x="2957405" y="2000240"/>
            <a:chExt cx="3257669" cy="3214710"/>
          </a:xfrm>
        </p:grpSpPr>
        <p:sp>
          <p:nvSpPr>
            <p:cNvPr id="31" name="Elipsa 30"/>
            <p:cNvSpPr>
              <a:spLocks noChangeAspect="1"/>
            </p:cNvSpPr>
            <p:nvPr/>
          </p:nvSpPr>
          <p:spPr>
            <a:xfrm>
              <a:off x="3000364" y="2000240"/>
              <a:ext cx="3214710" cy="3214710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32" name="Přímá spojovací čára 31"/>
            <p:cNvCxnSpPr/>
            <p:nvPr/>
          </p:nvCxnSpPr>
          <p:spPr>
            <a:xfrm rot="5400000">
              <a:off x="4500000" y="3607595"/>
              <a:ext cx="214314" cy="158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Přímá spojovací čára 32"/>
            <p:cNvCxnSpPr/>
            <p:nvPr/>
          </p:nvCxnSpPr>
          <p:spPr>
            <a:xfrm>
              <a:off x="4500562" y="3610800"/>
              <a:ext cx="214314" cy="158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TextovéPole 33"/>
            <p:cNvSpPr txBox="1"/>
            <p:nvPr/>
          </p:nvSpPr>
          <p:spPr>
            <a:xfrm>
              <a:off x="4333132" y="3661585"/>
              <a:ext cx="711684" cy="52447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FF0000"/>
                  </a:solidFill>
                </a:rPr>
                <a:t>S</a:t>
              </a:r>
              <a:r>
                <a:rPr lang="cs-CZ" sz="2800" b="1" baseline="-25000" dirty="0" smtClean="0">
                  <a:solidFill>
                    <a:srgbClr val="FF0000"/>
                  </a:solidFill>
                </a:rPr>
                <a:t>1</a:t>
              </a:r>
              <a:endParaRPr lang="cs-CZ" sz="2800" b="1" dirty="0">
                <a:solidFill>
                  <a:srgbClr val="FF0000"/>
                </a:solidFill>
              </a:endParaRPr>
            </a:p>
          </p:txBody>
        </p:sp>
        <p:sp>
          <p:nvSpPr>
            <p:cNvPr id="35" name="TextovéPole 34"/>
            <p:cNvSpPr txBox="1"/>
            <p:nvPr/>
          </p:nvSpPr>
          <p:spPr>
            <a:xfrm>
              <a:off x="2957405" y="2114816"/>
              <a:ext cx="714380" cy="52447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FF0000"/>
                  </a:solidFill>
                </a:rPr>
                <a:t>k</a:t>
              </a:r>
              <a:r>
                <a:rPr lang="cs-CZ" sz="2800" b="1" baseline="-25000" dirty="0" smtClean="0">
                  <a:solidFill>
                    <a:srgbClr val="FF0000"/>
                  </a:solidFill>
                </a:rPr>
                <a:t>1</a:t>
              </a:r>
              <a:endParaRPr lang="cs-CZ" sz="28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4" name="Skupina 20"/>
          <p:cNvGrpSpPr>
            <a:grpSpLocks noChangeAspect="1"/>
          </p:cNvGrpSpPr>
          <p:nvPr/>
        </p:nvGrpSpPr>
        <p:grpSpPr>
          <a:xfrm>
            <a:off x="2620800" y="2071678"/>
            <a:ext cx="3513256" cy="3138209"/>
            <a:chOff x="2616174" y="2000240"/>
            <a:chExt cx="3598900" cy="3214710"/>
          </a:xfrm>
        </p:grpSpPr>
        <p:sp>
          <p:nvSpPr>
            <p:cNvPr id="26" name="Elipsa 25"/>
            <p:cNvSpPr>
              <a:spLocks noChangeAspect="1"/>
            </p:cNvSpPr>
            <p:nvPr/>
          </p:nvSpPr>
          <p:spPr>
            <a:xfrm>
              <a:off x="3000364" y="2000240"/>
              <a:ext cx="3214710" cy="3214710"/>
            </a:xfrm>
            <a:prstGeom prst="ellipse">
              <a:avLst/>
            </a:prstGeom>
            <a:noFill/>
            <a:ln w="38100"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7" name="Přímá spojovací čára 26"/>
            <p:cNvCxnSpPr/>
            <p:nvPr/>
          </p:nvCxnSpPr>
          <p:spPr>
            <a:xfrm rot="5400000">
              <a:off x="4500000" y="3607595"/>
              <a:ext cx="214314" cy="1588"/>
            </a:xfrm>
            <a:prstGeom prst="line">
              <a:avLst/>
            </a:prstGeom>
            <a:ln w="381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Přímá spojovací čára 27"/>
            <p:cNvCxnSpPr/>
            <p:nvPr/>
          </p:nvCxnSpPr>
          <p:spPr>
            <a:xfrm>
              <a:off x="4500562" y="3610800"/>
              <a:ext cx="214314" cy="1588"/>
            </a:xfrm>
            <a:prstGeom prst="line">
              <a:avLst/>
            </a:prstGeom>
            <a:ln w="381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ovéPole 28"/>
            <p:cNvSpPr txBox="1"/>
            <p:nvPr/>
          </p:nvSpPr>
          <p:spPr>
            <a:xfrm>
              <a:off x="4463955" y="3684283"/>
              <a:ext cx="1163942" cy="66996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0000FF"/>
                  </a:solidFill>
                </a:rPr>
                <a:t>S</a:t>
              </a:r>
              <a:r>
                <a:rPr lang="cs-CZ" sz="2800" b="1" baseline="-25000" dirty="0" smtClean="0">
                  <a:solidFill>
                    <a:srgbClr val="0000FF"/>
                  </a:solidFill>
                </a:rPr>
                <a:t>2</a:t>
              </a:r>
              <a:endParaRPr lang="cs-CZ" sz="2800" b="1" dirty="0">
                <a:solidFill>
                  <a:srgbClr val="0000FF"/>
                </a:solidFill>
              </a:endParaRPr>
            </a:p>
          </p:txBody>
        </p:sp>
        <p:sp>
          <p:nvSpPr>
            <p:cNvPr id="30" name="TextovéPole 29"/>
            <p:cNvSpPr txBox="1">
              <a:spLocks noChangeAspect="1"/>
            </p:cNvSpPr>
            <p:nvPr/>
          </p:nvSpPr>
          <p:spPr>
            <a:xfrm>
              <a:off x="2616174" y="2531705"/>
              <a:ext cx="548849" cy="535975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0000FF"/>
                  </a:solidFill>
                </a:rPr>
                <a:t>k</a:t>
              </a:r>
              <a:r>
                <a:rPr lang="cs-CZ" sz="2800" b="1" baseline="-25000" dirty="0" smtClean="0">
                  <a:solidFill>
                    <a:srgbClr val="0000FF"/>
                  </a:solidFill>
                </a:rPr>
                <a:t>2</a:t>
              </a:r>
              <a:endParaRPr lang="cs-CZ" sz="2800" b="1" dirty="0">
                <a:solidFill>
                  <a:srgbClr val="0000FF"/>
                </a:solidFill>
              </a:endParaRPr>
            </a:p>
          </p:txBody>
        </p:sp>
      </p:grpSp>
      <p:sp>
        <p:nvSpPr>
          <p:cNvPr id="19" name="TextovéPole 18"/>
          <p:cNvSpPr txBox="1"/>
          <p:nvPr/>
        </p:nvSpPr>
        <p:spPr>
          <a:xfrm>
            <a:off x="6143636" y="3143248"/>
            <a:ext cx="887469" cy="523220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T</a:t>
            </a:r>
            <a:endParaRPr lang="cs-CZ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" name="Přímá spojovací čára 17"/>
          <p:cNvCxnSpPr/>
          <p:nvPr/>
        </p:nvCxnSpPr>
        <p:spPr>
          <a:xfrm rot="-60000">
            <a:off x="1643042" y="3571876"/>
            <a:ext cx="4857784" cy="142876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214678" y="6492875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2000232" y="642918"/>
            <a:ext cx="47149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cap="all" dirty="0" err="1" smtClean="0"/>
              <a:t>VNitřní</a:t>
            </a:r>
            <a:r>
              <a:rPr lang="cs-CZ" sz="2400" b="1" cap="all" dirty="0" smtClean="0"/>
              <a:t>  DOTYK  KRUŽNIC</a:t>
            </a:r>
            <a:endParaRPr lang="cs-CZ" sz="2400" b="1" cap="all" dirty="0"/>
          </a:p>
        </p:txBody>
      </p:sp>
      <p:grpSp>
        <p:nvGrpSpPr>
          <p:cNvPr id="3" name="Skupina 20"/>
          <p:cNvGrpSpPr>
            <a:grpSpLocks noChangeAspect="1"/>
          </p:cNvGrpSpPr>
          <p:nvPr/>
        </p:nvGrpSpPr>
        <p:grpSpPr>
          <a:xfrm>
            <a:off x="2071670" y="1643050"/>
            <a:ext cx="4062309" cy="4008753"/>
            <a:chOff x="2957405" y="2000240"/>
            <a:chExt cx="3257669" cy="3214710"/>
          </a:xfrm>
        </p:grpSpPr>
        <p:sp>
          <p:nvSpPr>
            <p:cNvPr id="31" name="Elipsa 30"/>
            <p:cNvSpPr>
              <a:spLocks noChangeAspect="1"/>
            </p:cNvSpPr>
            <p:nvPr/>
          </p:nvSpPr>
          <p:spPr>
            <a:xfrm>
              <a:off x="3000364" y="2000240"/>
              <a:ext cx="3214710" cy="3214710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32" name="Přímá spojovací čára 31"/>
            <p:cNvCxnSpPr/>
            <p:nvPr/>
          </p:nvCxnSpPr>
          <p:spPr>
            <a:xfrm rot="5400000">
              <a:off x="4500000" y="3607595"/>
              <a:ext cx="214314" cy="158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Přímá spojovací čára 32"/>
            <p:cNvCxnSpPr/>
            <p:nvPr/>
          </p:nvCxnSpPr>
          <p:spPr>
            <a:xfrm>
              <a:off x="4500562" y="3610800"/>
              <a:ext cx="214314" cy="158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TextovéPole 33"/>
            <p:cNvSpPr txBox="1"/>
            <p:nvPr/>
          </p:nvSpPr>
          <p:spPr>
            <a:xfrm>
              <a:off x="4333132" y="3661585"/>
              <a:ext cx="711684" cy="52447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FF0000"/>
                  </a:solidFill>
                </a:rPr>
                <a:t>S</a:t>
              </a:r>
              <a:r>
                <a:rPr lang="cs-CZ" sz="2800" b="1" baseline="-25000" dirty="0" smtClean="0">
                  <a:solidFill>
                    <a:srgbClr val="FF0000"/>
                  </a:solidFill>
                </a:rPr>
                <a:t>1</a:t>
              </a:r>
              <a:endParaRPr lang="cs-CZ" sz="2800" b="1" dirty="0">
                <a:solidFill>
                  <a:srgbClr val="FF0000"/>
                </a:solidFill>
              </a:endParaRPr>
            </a:p>
          </p:txBody>
        </p:sp>
        <p:sp>
          <p:nvSpPr>
            <p:cNvPr id="35" name="TextovéPole 34"/>
            <p:cNvSpPr txBox="1"/>
            <p:nvPr/>
          </p:nvSpPr>
          <p:spPr>
            <a:xfrm>
              <a:off x="2957405" y="2114816"/>
              <a:ext cx="714380" cy="52447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FF0000"/>
                  </a:solidFill>
                </a:rPr>
                <a:t>k</a:t>
              </a:r>
              <a:r>
                <a:rPr lang="cs-CZ" sz="2800" b="1" baseline="-25000" dirty="0" smtClean="0">
                  <a:solidFill>
                    <a:srgbClr val="FF0000"/>
                  </a:solidFill>
                </a:rPr>
                <a:t>1</a:t>
              </a:r>
              <a:endParaRPr lang="cs-CZ" sz="28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4" name="Skupina 20"/>
          <p:cNvGrpSpPr>
            <a:grpSpLocks noChangeAspect="1"/>
          </p:cNvGrpSpPr>
          <p:nvPr/>
        </p:nvGrpSpPr>
        <p:grpSpPr>
          <a:xfrm>
            <a:off x="2620800" y="2071678"/>
            <a:ext cx="3513256" cy="3138209"/>
            <a:chOff x="2616174" y="2000240"/>
            <a:chExt cx="3598900" cy="3214710"/>
          </a:xfrm>
        </p:grpSpPr>
        <p:sp>
          <p:nvSpPr>
            <p:cNvPr id="26" name="Elipsa 25"/>
            <p:cNvSpPr>
              <a:spLocks noChangeAspect="1"/>
            </p:cNvSpPr>
            <p:nvPr/>
          </p:nvSpPr>
          <p:spPr>
            <a:xfrm>
              <a:off x="3000364" y="2000240"/>
              <a:ext cx="3214710" cy="3214710"/>
            </a:xfrm>
            <a:prstGeom prst="ellipse">
              <a:avLst/>
            </a:prstGeom>
            <a:noFill/>
            <a:ln w="38100"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7" name="Přímá spojovací čára 26"/>
            <p:cNvCxnSpPr/>
            <p:nvPr/>
          </p:nvCxnSpPr>
          <p:spPr>
            <a:xfrm rot="5400000">
              <a:off x="4500000" y="3607595"/>
              <a:ext cx="214314" cy="1588"/>
            </a:xfrm>
            <a:prstGeom prst="line">
              <a:avLst/>
            </a:prstGeom>
            <a:ln w="381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Přímá spojovací čára 27"/>
            <p:cNvCxnSpPr/>
            <p:nvPr/>
          </p:nvCxnSpPr>
          <p:spPr>
            <a:xfrm>
              <a:off x="4500562" y="3610800"/>
              <a:ext cx="214314" cy="1588"/>
            </a:xfrm>
            <a:prstGeom prst="line">
              <a:avLst/>
            </a:prstGeom>
            <a:ln w="381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ovéPole 28"/>
            <p:cNvSpPr txBox="1"/>
            <p:nvPr/>
          </p:nvSpPr>
          <p:spPr>
            <a:xfrm>
              <a:off x="4463955" y="3684283"/>
              <a:ext cx="1163942" cy="66996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0000FF"/>
                  </a:solidFill>
                </a:rPr>
                <a:t>S</a:t>
              </a:r>
              <a:r>
                <a:rPr lang="cs-CZ" sz="2800" b="1" baseline="-25000" dirty="0" smtClean="0">
                  <a:solidFill>
                    <a:srgbClr val="0000FF"/>
                  </a:solidFill>
                </a:rPr>
                <a:t>2</a:t>
              </a:r>
              <a:endParaRPr lang="cs-CZ" sz="2800" b="1" dirty="0">
                <a:solidFill>
                  <a:srgbClr val="0000FF"/>
                </a:solidFill>
              </a:endParaRPr>
            </a:p>
          </p:txBody>
        </p:sp>
        <p:sp>
          <p:nvSpPr>
            <p:cNvPr id="30" name="TextovéPole 29"/>
            <p:cNvSpPr txBox="1">
              <a:spLocks noChangeAspect="1"/>
            </p:cNvSpPr>
            <p:nvPr/>
          </p:nvSpPr>
          <p:spPr>
            <a:xfrm>
              <a:off x="2616174" y="2531705"/>
              <a:ext cx="548849" cy="535975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0000FF"/>
                  </a:solidFill>
                </a:rPr>
                <a:t>k</a:t>
              </a:r>
              <a:r>
                <a:rPr lang="cs-CZ" sz="2800" b="1" baseline="-25000" dirty="0" smtClean="0">
                  <a:solidFill>
                    <a:srgbClr val="0000FF"/>
                  </a:solidFill>
                </a:rPr>
                <a:t>2</a:t>
              </a:r>
              <a:endParaRPr lang="cs-CZ" sz="2800" b="1" dirty="0">
                <a:solidFill>
                  <a:srgbClr val="0000FF"/>
                </a:solidFill>
              </a:endParaRPr>
            </a:p>
          </p:txBody>
        </p:sp>
      </p:grpSp>
      <p:sp>
        <p:nvSpPr>
          <p:cNvPr id="19" name="TextovéPole 18"/>
          <p:cNvSpPr txBox="1"/>
          <p:nvPr/>
        </p:nvSpPr>
        <p:spPr>
          <a:xfrm>
            <a:off x="6143636" y="3143248"/>
            <a:ext cx="887469" cy="523220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T</a:t>
            </a:r>
            <a:endParaRPr lang="cs-CZ" sz="2800" b="1" dirty="0"/>
          </a:p>
        </p:txBody>
      </p:sp>
      <p:cxnSp>
        <p:nvCxnSpPr>
          <p:cNvPr id="23" name="Přímá spojovací čára 22"/>
          <p:cNvCxnSpPr/>
          <p:nvPr/>
        </p:nvCxnSpPr>
        <p:spPr>
          <a:xfrm>
            <a:off x="4143372" y="3636000"/>
            <a:ext cx="2000264" cy="1588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ovéPole 23"/>
          <p:cNvSpPr txBox="1"/>
          <p:nvPr/>
        </p:nvSpPr>
        <p:spPr>
          <a:xfrm>
            <a:off x="4643438" y="3000372"/>
            <a:ext cx="890831" cy="523220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r</a:t>
            </a:r>
            <a:r>
              <a:rPr lang="cs-CZ" sz="2800" b="1" baseline="-25000" dirty="0" smtClean="0">
                <a:solidFill>
                  <a:srgbClr val="C00000"/>
                </a:solidFill>
              </a:rPr>
              <a:t>1</a:t>
            </a:r>
            <a:endParaRPr lang="cs-CZ" sz="2800" b="1" dirty="0">
              <a:solidFill>
                <a:srgbClr val="C00000"/>
              </a:solidFill>
            </a:endParaRPr>
          </a:p>
        </p:txBody>
      </p:sp>
      <p:cxnSp>
        <p:nvCxnSpPr>
          <p:cNvPr id="36" name="Přímá spojovací čára 35"/>
          <p:cNvCxnSpPr/>
          <p:nvPr/>
        </p:nvCxnSpPr>
        <p:spPr>
          <a:xfrm>
            <a:off x="4572000" y="3714752"/>
            <a:ext cx="1548000" cy="1588"/>
          </a:xfrm>
          <a:prstGeom prst="line">
            <a:avLst/>
          </a:prstGeom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ovéPole 36"/>
          <p:cNvSpPr txBox="1"/>
          <p:nvPr/>
        </p:nvSpPr>
        <p:spPr>
          <a:xfrm>
            <a:off x="5214942" y="3714752"/>
            <a:ext cx="890831" cy="523220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r</a:t>
            </a:r>
            <a:r>
              <a:rPr lang="cs-CZ" sz="2800" b="1" baseline="-25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2</a:t>
            </a:r>
            <a:endParaRPr lang="cs-CZ" sz="28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" name="Přímá spojovací čára 17"/>
          <p:cNvCxnSpPr/>
          <p:nvPr/>
        </p:nvCxnSpPr>
        <p:spPr>
          <a:xfrm rot="-60000">
            <a:off x="1643042" y="3571876"/>
            <a:ext cx="4857784" cy="142876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214678" y="6492875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2000232" y="642918"/>
            <a:ext cx="47149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cap="all" dirty="0" err="1" smtClean="0"/>
              <a:t>VNitřní</a:t>
            </a:r>
            <a:r>
              <a:rPr lang="cs-CZ" sz="2400" b="1" cap="all" dirty="0" smtClean="0"/>
              <a:t>  DOTYK  KRUŽNIC</a:t>
            </a:r>
            <a:endParaRPr lang="cs-CZ" sz="2400" b="1" cap="all" dirty="0"/>
          </a:p>
        </p:txBody>
      </p:sp>
      <p:grpSp>
        <p:nvGrpSpPr>
          <p:cNvPr id="3" name="Skupina 20"/>
          <p:cNvGrpSpPr>
            <a:grpSpLocks noChangeAspect="1"/>
          </p:cNvGrpSpPr>
          <p:nvPr/>
        </p:nvGrpSpPr>
        <p:grpSpPr>
          <a:xfrm>
            <a:off x="2071670" y="1643050"/>
            <a:ext cx="4062309" cy="4008753"/>
            <a:chOff x="2957405" y="2000240"/>
            <a:chExt cx="3257669" cy="3214710"/>
          </a:xfrm>
        </p:grpSpPr>
        <p:sp>
          <p:nvSpPr>
            <p:cNvPr id="31" name="Elipsa 30"/>
            <p:cNvSpPr>
              <a:spLocks noChangeAspect="1"/>
            </p:cNvSpPr>
            <p:nvPr/>
          </p:nvSpPr>
          <p:spPr>
            <a:xfrm>
              <a:off x="3000364" y="2000240"/>
              <a:ext cx="3214710" cy="3214710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32" name="Přímá spojovací čára 31"/>
            <p:cNvCxnSpPr/>
            <p:nvPr/>
          </p:nvCxnSpPr>
          <p:spPr>
            <a:xfrm rot="5400000">
              <a:off x="4500000" y="3607595"/>
              <a:ext cx="214314" cy="158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Přímá spojovací čára 32"/>
            <p:cNvCxnSpPr/>
            <p:nvPr/>
          </p:nvCxnSpPr>
          <p:spPr>
            <a:xfrm>
              <a:off x="4500562" y="3610800"/>
              <a:ext cx="214314" cy="158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TextovéPole 33"/>
            <p:cNvSpPr txBox="1"/>
            <p:nvPr/>
          </p:nvSpPr>
          <p:spPr>
            <a:xfrm>
              <a:off x="4333132" y="3661585"/>
              <a:ext cx="711684" cy="52447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FF0000"/>
                  </a:solidFill>
                </a:rPr>
                <a:t>S</a:t>
              </a:r>
              <a:r>
                <a:rPr lang="cs-CZ" sz="2800" b="1" baseline="-25000" dirty="0" smtClean="0">
                  <a:solidFill>
                    <a:srgbClr val="FF0000"/>
                  </a:solidFill>
                </a:rPr>
                <a:t>1</a:t>
              </a:r>
              <a:endParaRPr lang="cs-CZ" sz="2800" b="1" dirty="0">
                <a:solidFill>
                  <a:srgbClr val="FF0000"/>
                </a:solidFill>
              </a:endParaRPr>
            </a:p>
          </p:txBody>
        </p:sp>
        <p:sp>
          <p:nvSpPr>
            <p:cNvPr id="35" name="TextovéPole 34"/>
            <p:cNvSpPr txBox="1"/>
            <p:nvPr/>
          </p:nvSpPr>
          <p:spPr>
            <a:xfrm>
              <a:off x="2957405" y="2114816"/>
              <a:ext cx="714380" cy="52447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FF0000"/>
                  </a:solidFill>
                </a:rPr>
                <a:t>k</a:t>
              </a:r>
              <a:r>
                <a:rPr lang="cs-CZ" sz="2800" b="1" baseline="-25000" dirty="0" smtClean="0">
                  <a:solidFill>
                    <a:srgbClr val="FF0000"/>
                  </a:solidFill>
                </a:rPr>
                <a:t>1</a:t>
              </a:r>
              <a:endParaRPr lang="cs-CZ" sz="28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4" name="Skupina 20"/>
          <p:cNvGrpSpPr>
            <a:grpSpLocks noChangeAspect="1"/>
          </p:cNvGrpSpPr>
          <p:nvPr/>
        </p:nvGrpSpPr>
        <p:grpSpPr>
          <a:xfrm>
            <a:off x="2620800" y="2071678"/>
            <a:ext cx="3513256" cy="3138209"/>
            <a:chOff x="2616174" y="2000240"/>
            <a:chExt cx="3598900" cy="3214710"/>
          </a:xfrm>
        </p:grpSpPr>
        <p:sp>
          <p:nvSpPr>
            <p:cNvPr id="26" name="Elipsa 25"/>
            <p:cNvSpPr>
              <a:spLocks noChangeAspect="1"/>
            </p:cNvSpPr>
            <p:nvPr/>
          </p:nvSpPr>
          <p:spPr>
            <a:xfrm>
              <a:off x="3000364" y="2000240"/>
              <a:ext cx="3214710" cy="3214710"/>
            </a:xfrm>
            <a:prstGeom prst="ellipse">
              <a:avLst/>
            </a:prstGeom>
            <a:noFill/>
            <a:ln w="38100"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7" name="Přímá spojovací čára 26"/>
            <p:cNvCxnSpPr/>
            <p:nvPr/>
          </p:nvCxnSpPr>
          <p:spPr>
            <a:xfrm rot="5400000">
              <a:off x="4500000" y="3607595"/>
              <a:ext cx="214314" cy="1588"/>
            </a:xfrm>
            <a:prstGeom prst="line">
              <a:avLst/>
            </a:prstGeom>
            <a:ln w="381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Přímá spojovací čára 27"/>
            <p:cNvCxnSpPr/>
            <p:nvPr/>
          </p:nvCxnSpPr>
          <p:spPr>
            <a:xfrm>
              <a:off x="4500562" y="3610800"/>
              <a:ext cx="214314" cy="1588"/>
            </a:xfrm>
            <a:prstGeom prst="line">
              <a:avLst/>
            </a:prstGeom>
            <a:ln w="381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ovéPole 28"/>
            <p:cNvSpPr txBox="1"/>
            <p:nvPr/>
          </p:nvSpPr>
          <p:spPr>
            <a:xfrm>
              <a:off x="4463955" y="3684283"/>
              <a:ext cx="1163942" cy="66996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0000FF"/>
                  </a:solidFill>
                </a:rPr>
                <a:t>S</a:t>
              </a:r>
              <a:r>
                <a:rPr lang="cs-CZ" sz="2800" b="1" baseline="-25000" dirty="0" smtClean="0">
                  <a:solidFill>
                    <a:srgbClr val="0000FF"/>
                  </a:solidFill>
                </a:rPr>
                <a:t>2</a:t>
              </a:r>
              <a:endParaRPr lang="cs-CZ" sz="2800" b="1" dirty="0">
                <a:solidFill>
                  <a:srgbClr val="0000FF"/>
                </a:solidFill>
              </a:endParaRPr>
            </a:p>
          </p:txBody>
        </p:sp>
        <p:sp>
          <p:nvSpPr>
            <p:cNvPr id="30" name="TextovéPole 29"/>
            <p:cNvSpPr txBox="1">
              <a:spLocks noChangeAspect="1"/>
            </p:cNvSpPr>
            <p:nvPr/>
          </p:nvSpPr>
          <p:spPr>
            <a:xfrm>
              <a:off x="2616174" y="2531705"/>
              <a:ext cx="548849" cy="535975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0000FF"/>
                  </a:solidFill>
                </a:rPr>
                <a:t>k</a:t>
              </a:r>
              <a:r>
                <a:rPr lang="cs-CZ" sz="2800" b="1" baseline="-25000" dirty="0" smtClean="0">
                  <a:solidFill>
                    <a:srgbClr val="0000FF"/>
                  </a:solidFill>
                </a:rPr>
                <a:t>2</a:t>
              </a:r>
              <a:endParaRPr lang="cs-CZ" sz="2800" b="1" dirty="0">
                <a:solidFill>
                  <a:srgbClr val="0000FF"/>
                </a:solidFill>
              </a:endParaRPr>
            </a:p>
          </p:txBody>
        </p:sp>
      </p:grpSp>
      <p:sp>
        <p:nvSpPr>
          <p:cNvPr id="19" name="TextovéPole 18"/>
          <p:cNvSpPr txBox="1"/>
          <p:nvPr/>
        </p:nvSpPr>
        <p:spPr>
          <a:xfrm>
            <a:off x="6143636" y="3143248"/>
            <a:ext cx="887469" cy="523220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T</a:t>
            </a:r>
            <a:endParaRPr lang="cs-CZ" sz="2800" b="1" dirty="0"/>
          </a:p>
        </p:txBody>
      </p:sp>
      <p:cxnSp>
        <p:nvCxnSpPr>
          <p:cNvPr id="23" name="Přímá spojovací čára 22"/>
          <p:cNvCxnSpPr/>
          <p:nvPr/>
        </p:nvCxnSpPr>
        <p:spPr>
          <a:xfrm>
            <a:off x="4143372" y="3636000"/>
            <a:ext cx="2000264" cy="1588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ovéPole 23"/>
          <p:cNvSpPr txBox="1"/>
          <p:nvPr/>
        </p:nvSpPr>
        <p:spPr>
          <a:xfrm>
            <a:off x="4643438" y="3000372"/>
            <a:ext cx="890831" cy="523220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r</a:t>
            </a:r>
            <a:r>
              <a:rPr lang="cs-CZ" sz="2800" b="1" baseline="-25000" dirty="0" smtClean="0">
                <a:solidFill>
                  <a:srgbClr val="C00000"/>
                </a:solidFill>
              </a:rPr>
              <a:t>1</a:t>
            </a:r>
            <a:endParaRPr lang="cs-CZ" sz="2800" b="1" dirty="0">
              <a:solidFill>
                <a:srgbClr val="C00000"/>
              </a:solidFill>
            </a:endParaRPr>
          </a:p>
        </p:txBody>
      </p:sp>
      <p:cxnSp>
        <p:nvCxnSpPr>
          <p:cNvPr id="36" name="Přímá spojovací čára 35"/>
          <p:cNvCxnSpPr/>
          <p:nvPr/>
        </p:nvCxnSpPr>
        <p:spPr>
          <a:xfrm>
            <a:off x="4572000" y="3714752"/>
            <a:ext cx="1548000" cy="1588"/>
          </a:xfrm>
          <a:prstGeom prst="line">
            <a:avLst/>
          </a:prstGeom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ovéPole 36"/>
          <p:cNvSpPr txBox="1"/>
          <p:nvPr/>
        </p:nvSpPr>
        <p:spPr>
          <a:xfrm>
            <a:off x="5214942" y="3714752"/>
            <a:ext cx="890831" cy="523220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r</a:t>
            </a:r>
            <a:r>
              <a:rPr lang="cs-CZ" sz="2800" b="1" baseline="-25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2</a:t>
            </a:r>
            <a:endParaRPr lang="cs-CZ" sz="28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5357818" y="5572140"/>
            <a:ext cx="32147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|S</a:t>
            </a:r>
            <a:r>
              <a:rPr lang="cs-CZ" sz="3200" b="1" baseline="-25000" dirty="0" smtClean="0"/>
              <a:t>1</a:t>
            </a:r>
            <a:r>
              <a:rPr lang="cs-CZ" sz="3200" b="1" dirty="0" smtClean="0"/>
              <a:t>S</a:t>
            </a:r>
            <a:r>
              <a:rPr lang="cs-CZ" sz="3200" b="1" baseline="-25000" dirty="0" smtClean="0"/>
              <a:t>2</a:t>
            </a:r>
            <a:r>
              <a:rPr lang="cs-CZ" sz="3200" b="1" dirty="0" smtClean="0"/>
              <a:t>| = r</a:t>
            </a:r>
            <a:r>
              <a:rPr lang="cs-CZ" sz="3200" b="1" baseline="-25000" dirty="0" smtClean="0"/>
              <a:t>1</a:t>
            </a:r>
            <a:r>
              <a:rPr lang="cs-CZ" sz="3200" b="1" dirty="0" smtClean="0"/>
              <a:t> - r</a:t>
            </a:r>
            <a:r>
              <a:rPr lang="cs-CZ" sz="3200" b="1" baseline="-25000" dirty="0" smtClean="0"/>
              <a:t>2</a:t>
            </a:r>
            <a:endParaRPr lang="cs-CZ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" name="Přímá spojovací čára 17"/>
          <p:cNvCxnSpPr/>
          <p:nvPr/>
        </p:nvCxnSpPr>
        <p:spPr>
          <a:xfrm>
            <a:off x="1642165" y="3614277"/>
            <a:ext cx="6073107" cy="29037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214678" y="6492875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2000232" y="642918"/>
            <a:ext cx="47149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cap="all" dirty="0" err="1" smtClean="0"/>
              <a:t>VNitřní</a:t>
            </a:r>
            <a:r>
              <a:rPr lang="cs-CZ" sz="2400" b="1" cap="all" dirty="0" smtClean="0"/>
              <a:t>  DOTYK  KRUŽNIC</a:t>
            </a:r>
            <a:endParaRPr lang="cs-CZ" sz="2400" b="1" cap="all" dirty="0"/>
          </a:p>
        </p:txBody>
      </p:sp>
      <p:grpSp>
        <p:nvGrpSpPr>
          <p:cNvPr id="3" name="Skupina 20"/>
          <p:cNvGrpSpPr>
            <a:grpSpLocks noChangeAspect="1"/>
          </p:cNvGrpSpPr>
          <p:nvPr/>
        </p:nvGrpSpPr>
        <p:grpSpPr>
          <a:xfrm>
            <a:off x="2071670" y="1643050"/>
            <a:ext cx="4062309" cy="4008753"/>
            <a:chOff x="2957405" y="2000240"/>
            <a:chExt cx="3257669" cy="3214710"/>
          </a:xfrm>
        </p:grpSpPr>
        <p:sp>
          <p:nvSpPr>
            <p:cNvPr id="31" name="Elipsa 30"/>
            <p:cNvSpPr>
              <a:spLocks noChangeAspect="1"/>
            </p:cNvSpPr>
            <p:nvPr/>
          </p:nvSpPr>
          <p:spPr>
            <a:xfrm>
              <a:off x="3000364" y="2000240"/>
              <a:ext cx="3214710" cy="3214710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32" name="Přímá spojovací čára 31"/>
            <p:cNvCxnSpPr/>
            <p:nvPr/>
          </p:nvCxnSpPr>
          <p:spPr>
            <a:xfrm rot="5400000">
              <a:off x="4500000" y="3607595"/>
              <a:ext cx="214314" cy="158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Přímá spojovací čára 32"/>
            <p:cNvCxnSpPr/>
            <p:nvPr/>
          </p:nvCxnSpPr>
          <p:spPr>
            <a:xfrm>
              <a:off x="4500562" y="3610800"/>
              <a:ext cx="214314" cy="158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TextovéPole 33"/>
            <p:cNvSpPr txBox="1"/>
            <p:nvPr/>
          </p:nvSpPr>
          <p:spPr>
            <a:xfrm>
              <a:off x="4333132" y="3661585"/>
              <a:ext cx="711684" cy="52447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FF0000"/>
                  </a:solidFill>
                </a:rPr>
                <a:t>S</a:t>
              </a:r>
              <a:r>
                <a:rPr lang="cs-CZ" sz="2800" b="1" baseline="-25000" dirty="0" smtClean="0">
                  <a:solidFill>
                    <a:srgbClr val="FF0000"/>
                  </a:solidFill>
                </a:rPr>
                <a:t>1</a:t>
              </a:r>
              <a:endParaRPr lang="cs-CZ" sz="2800" b="1" dirty="0">
                <a:solidFill>
                  <a:srgbClr val="FF0000"/>
                </a:solidFill>
              </a:endParaRPr>
            </a:p>
          </p:txBody>
        </p:sp>
        <p:sp>
          <p:nvSpPr>
            <p:cNvPr id="35" name="TextovéPole 34"/>
            <p:cNvSpPr txBox="1"/>
            <p:nvPr/>
          </p:nvSpPr>
          <p:spPr>
            <a:xfrm>
              <a:off x="2957405" y="2114816"/>
              <a:ext cx="714380" cy="52447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FF0000"/>
                  </a:solidFill>
                </a:rPr>
                <a:t>k</a:t>
              </a:r>
              <a:r>
                <a:rPr lang="cs-CZ" sz="2800" b="1" baseline="-25000" dirty="0" smtClean="0">
                  <a:solidFill>
                    <a:srgbClr val="FF0000"/>
                  </a:solidFill>
                </a:rPr>
                <a:t>1</a:t>
              </a:r>
              <a:endParaRPr lang="cs-CZ" sz="28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4" name="Skupina 20"/>
          <p:cNvGrpSpPr>
            <a:grpSpLocks noChangeAspect="1"/>
          </p:cNvGrpSpPr>
          <p:nvPr/>
        </p:nvGrpSpPr>
        <p:grpSpPr>
          <a:xfrm>
            <a:off x="2620800" y="2071678"/>
            <a:ext cx="3513256" cy="3138209"/>
            <a:chOff x="2616174" y="2000240"/>
            <a:chExt cx="3598900" cy="3214710"/>
          </a:xfrm>
        </p:grpSpPr>
        <p:sp>
          <p:nvSpPr>
            <p:cNvPr id="26" name="Elipsa 25"/>
            <p:cNvSpPr>
              <a:spLocks noChangeAspect="1"/>
            </p:cNvSpPr>
            <p:nvPr/>
          </p:nvSpPr>
          <p:spPr>
            <a:xfrm>
              <a:off x="3000364" y="2000240"/>
              <a:ext cx="3214710" cy="3214710"/>
            </a:xfrm>
            <a:prstGeom prst="ellipse">
              <a:avLst/>
            </a:prstGeom>
            <a:noFill/>
            <a:ln w="38100"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7" name="Přímá spojovací čára 26"/>
            <p:cNvCxnSpPr/>
            <p:nvPr/>
          </p:nvCxnSpPr>
          <p:spPr>
            <a:xfrm rot="5400000">
              <a:off x="4500000" y="3607595"/>
              <a:ext cx="214314" cy="1588"/>
            </a:xfrm>
            <a:prstGeom prst="line">
              <a:avLst/>
            </a:prstGeom>
            <a:ln w="381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Přímá spojovací čára 27"/>
            <p:cNvCxnSpPr/>
            <p:nvPr/>
          </p:nvCxnSpPr>
          <p:spPr>
            <a:xfrm>
              <a:off x="4500562" y="3610800"/>
              <a:ext cx="214314" cy="1588"/>
            </a:xfrm>
            <a:prstGeom prst="line">
              <a:avLst/>
            </a:prstGeom>
            <a:ln w="381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ovéPole 28"/>
            <p:cNvSpPr txBox="1"/>
            <p:nvPr/>
          </p:nvSpPr>
          <p:spPr>
            <a:xfrm>
              <a:off x="4463955" y="3684283"/>
              <a:ext cx="1163942" cy="66996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0000FF"/>
                  </a:solidFill>
                </a:rPr>
                <a:t>S</a:t>
              </a:r>
              <a:r>
                <a:rPr lang="cs-CZ" sz="2800" b="1" baseline="-25000" dirty="0" smtClean="0">
                  <a:solidFill>
                    <a:srgbClr val="0000FF"/>
                  </a:solidFill>
                </a:rPr>
                <a:t>2</a:t>
              </a:r>
              <a:endParaRPr lang="cs-CZ" sz="2800" b="1" dirty="0">
                <a:solidFill>
                  <a:srgbClr val="0000FF"/>
                </a:solidFill>
              </a:endParaRPr>
            </a:p>
          </p:txBody>
        </p:sp>
        <p:sp>
          <p:nvSpPr>
            <p:cNvPr id="30" name="TextovéPole 29"/>
            <p:cNvSpPr txBox="1">
              <a:spLocks noChangeAspect="1"/>
            </p:cNvSpPr>
            <p:nvPr/>
          </p:nvSpPr>
          <p:spPr>
            <a:xfrm>
              <a:off x="2616174" y="2531705"/>
              <a:ext cx="548849" cy="535975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0000FF"/>
                  </a:solidFill>
                </a:rPr>
                <a:t>k</a:t>
              </a:r>
              <a:r>
                <a:rPr lang="cs-CZ" sz="2800" b="1" baseline="-25000" dirty="0" smtClean="0">
                  <a:solidFill>
                    <a:srgbClr val="0000FF"/>
                  </a:solidFill>
                </a:rPr>
                <a:t>2</a:t>
              </a:r>
              <a:endParaRPr lang="cs-CZ" sz="2800" b="1" dirty="0">
                <a:solidFill>
                  <a:srgbClr val="0000FF"/>
                </a:solidFill>
              </a:endParaRPr>
            </a:p>
          </p:txBody>
        </p:sp>
      </p:grpSp>
      <p:sp>
        <p:nvSpPr>
          <p:cNvPr id="19" name="TextovéPole 18"/>
          <p:cNvSpPr txBox="1"/>
          <p:nvPr/>
        </p:nvSpPr>
        <p:spPr>
          <a:xfrm>
            <a:off x="6143636" y="3143248"/>
            <a:ext cx="887469" cy="523220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T</a:t>
            </a:r>
            <a:endParaRPr lang="cs-CZ" sz="2800" b="1" dirty="0"/>
          </a:p>
        </p:txBody>
      </p:sp>
      <p:cxnSp>
        <p:nvCxnSpPr>
          <p:cNvPr id="23" name="Přímá spojovací čára 22"/>
          <p:cNvCxnSpPr/>
          <p:nvPr/>
        </p:nvCxnSpPr>
        <p:spPr>
          <a:xfrm>
            <a:off x="4143372" y="3636000"/>
            <a:ext cx="2000264" cy="1588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ovéPole 23"/>
          <p:cNvSpPr txBox="1"/>
          <p:nvPr/>
        </p:nvSpPr>
        <p:spPr>
          <a:xfrm>
            <a:off x="4643438" y="3000372"/>
            <a:ext cx="890831" cy="523220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r</a:t>
            </a:r>
            <a:r>
              <a:rPr lang="cs-CZ" sz="2800" b="1" baseline="-25000" dirty="0" smtClean="0">
                <a:solidFill>
                  <a:srgbClr val="C00000"/>
                </a:solidFill>
              </a:rPr>
              <a:t>1</a:t>
            </a:r>
            <a:endParaRPr lang="cs-CZ" sz="2800" b="1" dirty="0">
              <a:solidFill>
                <a:srgbClr val="C00000"/>
              </a:solidFill>
            </a:endParaRPr>
          </a:p>
        </p:txBody>
      </p:sp>
      <p:cxnSp>
        <p:nvCxnSpPr>
          <p:cNvPr id="36" name="Přímá spojovací čára 35"/>
          <p:cNvCxnSpPr/>
          <p:nvPr/>
        </p:nvCxnSpPr>
        <p:spPr>
          <a:xfrm>
            <a:off x="4572000" y="3714752"/>
            <a:ext cx="1548000" cy="1588"/>
          </a:xfrm>
          <a:prstGeom prst="line">
            <a:avLst/>
          </a:prstGeom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ovéPole 36"/>
          <p:cNvSpPr txBox="1"/>
          <p:nvPr/>
        </p:nvSpPr>
        <p:spPr>
          <a:xfrm>
            <a:off x="5214942" y="3714752"/>
            <a:ext cx="890831" cy="523220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r</a:t>
            </a:r>
            <a:r>
              <a:rPr lang="cs-CZ" sz="2800" b="1" baseline="-25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2</a:t>
            </a:r>
            <a:endParaRPr lang="cs-CZ" sz="28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cxnSp>
        <p:nvCxnSpPr>
          <p:cNvPr id="39" name="Přímá spojovací čára 38"/>
          <p:cNvCxnSpPr/>
          <p:nvPr/>
        </p:nvCxnSpPr>
        <p:spPr>
          <a:xfrm rot="5400000">
            <a:off x="3965571" y="3392487"/>
            <a:ext cx="4357718" cy="1588"/>
          </a:xfrm>
          <a:prstGeom prst="line">
            <a:avLst/>
          </a:prstGeom>
          <a:ln w="57150">
            <a:solidFill>
              <a:srgbClr val="D4602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ovéPole 39"/>
          <p:cNvSpPr txBox="1"/>
          <p:nvPr/>
        </p:nvSpPr>
        <p:spPr>
          <a:xfrm>
            <a:off x="6286512" y="1285860"/>
            <a:ext cx="890831" cy="523220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D4602C"/>
                </a:solidFill>
              </a:rPr>
              <a:t>t</a:t>
            </a:r>
            <a:endParaRPr lang="cs-CZ" sz="2800" b="1" dirty="0">
              <a:solidFill>
                <a:srgbClr val="D4602C"/>
              </a:solidFill>
            </a:endParaRPr>
          </a:p>
        </p:txBody>
      </p:sp>
      <p:grpSp>
        <p:nvGrpSpPr>
          <p:cNvPr id="43" name="Skupina 42"/>
          <p:cNvGrpSpPr/>
          <p:nvPr/>
        </p:nvGrpSpPr>
        <p:grpSpPr>
          <a:xfrm>
            <a:off x="6215074" y="5357826"/>
            <a:ext cx="3214710" cy="717769"/>
            <a:chOff x="5143504" y="5143512"/>
            <a:chExt cx="3214710" cy="717769"/>
          </a:xfrm>
        </p:grpSpPr>
        <p:sp>
          <p:nvSpPr>
            <p:cNvPr id="44" name="TextovéPole 43"/>
            <p:cNvSpPr txBox="1"/>
            <p:nvPr/>
          </p:nvSpPr>
          <p:spPr>
            <a:xfrm>
              <a:off x="5143504" y="5143512"/>
              <a:ext cx="321471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b="1" dirty="0" smtClean="0"/>
                <a:t>S</a:t>
              </a:r>
              <a:r>
                <a:rPr lang="cs-CZ" sz="3200" b="1" baseline="-25000" dirty="0" smtClean="0"/>
                <a:t>1</a:t>
              </a:r>
              <a:r>
                <a:rPr lang="cs-CZ" sz="3200" b="1" dirty="0" smtClean="0"/>
                <a:t>S</a:t>
              </a:r>
              <a:r>
                <a:rPr lang="cs-CZ" sz="3200" b="1" baseline="-25000" dirty="0" smtClean="0"/>
                <a:t>2         </a:t>
              </a:r>
              <a:r>
                <a:rPr lang="cs-CZ" sz="3200" b="1" dirty="0" smtClean="0"/>
                <a:t>t</a:t>
              </a:r>
              <a:endParaRPr lang="cs-CZ" sz="3200" b="1" dirty="0"/>
            </a:p>
          </p:txBody>
        </p:sp>
        <p:sp>
          <p:nvSpPr>
            <p:cNvPr id="45" name="TextovéPole 44"/>
            <p:cNvSpPr txBox="1"/>
            <p:nvPr/>
          </p:nvSpPr>
          <p:spPr>
            <a:xfrm>
              <a:off x="6143636" y="5214950"/>
              <a:ext cx="57150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600" b="1" dirty="0" smtClean="0"/>
                <a:t>┴</a:t>
              </a:r>
              <a:endParaRPr lang="cs-CZ" sz="3600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" name="Přímá spojovací čára 17"/>
          <p:cNvCxnSpPr/>
          <p:nvPr/>
        </p:nvCxnSpPr>
        <p:spPr>
          <a:xfrm>
            <a:off x="1642165" y="3614277"/>
            <a:ext cx="6073107" cy="29037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214678" y="6492875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2000232" y="642918"/>
            <a:ext cx="47149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cap="all" dirty="0" err="1" smtClean="0"/>
              <a:t>VNitřní</a:t>
            </a:r>
            <a:r>
              <a:rPr lang="cs-CZ" sz="2400" b="1" cap="all" dirty="0" smtClean="0"/>
              <a:t>  DOTYK  KRUŽNIC</a:t>
            </a:r>
            <a:endParaRPr lang="cs-CZ" sz="2400" b="1" cap="all" dirty="0"/>
          </a:p>
        </p:txBody>
      </p:sp>
      <p:grpSp>
        <p:nvGrpSpPr>
          <p:cNvPr id="3" name="Skupina 20"/>
          <p:cNvGrpSpPr>
            <a:grpSpLocks noChangeAspect="1"/>
          </p:cNvGrpSpPr>
          <p:nvPr/>
        </p:nvGrpSpPr>
        <p:grpSpPr>
          <a:xfrm>
            <a:off x="2071670" y="1643050"/>
            <a:ext cx="4062309" cy="4008753"/>
            <a:chOff x="2957405" y="2000240"/>
            <a:chExt cx="3257669" cy="3214710"/>
          </a:xfrm>
        </p:grpSpPr>
        <p:sp>
          <p:nvSpPr>
            <p:cNvPr id="31" name="Elipsa 30"/>
            <p:cNvSpPr>
              <a:spLocks noChangeAspect="1"/>
            </p:cNvSpPr>
            <p:nvPr/>
          </p:nvSpPr>
          <p:spPr>
            <a:xfrm>
              <a:off x="3000364" y="2000240"/>
              <a:ext cx="3214710" cy="3214710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32" name="Přímá spojovací čára 31"/>
            <p:cNvCxnSpPr/>
            <p:nvPr/>
          </p:nvCxnSpPr>
          <p:spPr>
            <a:xfrm rot="5400000">
              <a:off x="4500000" y="3607595"/>
              <a:ext cx="214314" cy="158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Přímá spojovací čára 32"/>
            <p:cNvCxnSpPr/>
            <p:nvPr/>
          </p:nvCxnSpPr>
          <p:spPr>
            <a:xfrm>
              <a:off x="4500562" y="3610800"/>
              <a:ext cx="214314" cy="158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TextovéPole 33"/>
            <p:cNvSpPr txBox="1"/>
            <p:nvPr/>
          </p:nvSpPr>
          <p:spPr>
            <a:xfrm>
              <a:off x="4333132" y="3661585"/>
              <a:ext cx="711684" cy="52447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FF0000"/>
                  </a:solidFill>
                </a:rPr>
                <a:t>S</a:t>
              </a:r>
              <a:r>
                <a:rPr lang="cs-CZ" sz="2800" b="1" baseline="-25000" dirty="0" smtClean="0">
                  <a:solidFill>
                    <a:srgbClr val="FF0000"/>
                  </a:solidFill>
                </a:rPr>
                <a:t>1</a:t>
              </a:r>
              <a:endParaRPr lang="cs-CZ" sz="2800" b="1" dirty="0">
                <a:solidFill>
                  <a:srgbClr val="FF0000"/>
                </a:solidFill>
              </a:endParaRPr>
            </a:p>
          </p:txBody>
        </p:sp>
        <p:sp>
          <p:nvSpPr>
            <p:cNvPr id="35" name="TextovéPole 34"/>
            <p:cNvSpPr txBox="1"/>
            <p:nvPr/>
          </p:nvSpPr>
          <p:spPr>
            <a:xfrm>
              <a:off x="2957405" y="2114816"/>
              <a:ext cx="714380" cy="52447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FF0000"/>
                  </a:solidFill>
                </a:rPr>
                <a:t>k</a:t>
              </a:r>
              <a:r>
                <a:rPr lang="cs-CZ" sz="2800" b="1" baseline="-25000" dirty="0" smtClean="0">
                  <a:solidFill>
                    <a:srgbClr val="FF0000"/>
                  </a:solidFill>
                </a:rPr>
                <a:t>1</a:t>
              </a:r>
              <a:endParaRPr lang="cs-CZ" sz="28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4" name="Skupina 20"/>
          <p:cNvGrpSpPr>
            <a:grpSpLocks noChangeAspect="1"/>
          </p:cNvGrpSpPr>
          <p:nvPr/>
        </p:nvGrpSpPr>
        <p:grpSpPr>
          <a:xfrm>
            <a:off x="2620800" y="2071678"/>
            <a:ext cx="3513256" cy="3138209"/>
            <a:chOff x="2616174" y="2000240"/>
            <a:chExt cx="3598900" cy="3214710"/>
          </a:xfrm>
        </p:grpSpPr>
        <p:sp>
          <p:nvSpPr>
            <p:cNvPr id="26" name="Elipsa 25"/>
            <p:cNvSpPr>
              <a:spLocks noChangeAspect="1"/>
            </p:cNvSpPr>
            <p:nvPr/>
          </p:nvSpPr>
          <p:spPr>
            <a:xfrm>
              <a:off x="3000364" y="2000240"/>
              <a:ext cx="3214710" cy="3214710"/>
            </a:xfrm>
            <a:prstGeom prst="ellipse">
              <a:avLst/>
            </a:prstGeom>
            <a:noFill/>
            <a:ln w="38100"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7" name="Přímá spojovací čára 26"/>
            <p:cNvCxnSpPr/>
            <p:nvPr/>
          </p:nvCxnSpPr>
          <p:spPr>
            <a:xfrm rot="5400000">
              <a:off x="4500000" y="3607595"/>
              <a:ext cx="214314" cy="1588"/>
            </a:xfrm>
            <a:prstGeom prst="line">
              <a:avLst/>
            </a:prstGeom>
            <a:ln w="381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Přímá spojovací čára 27"/>
            <p:cNvCxnSpPr/>
            <p:nvPr/>
          </p:nvCxnSpPr>
          <p:spPr>
            <a:xfrm>
              <a:off x="4500562" y="3610800"/>
              <a:ext cx="214314" cy="1588"/>
            </a:xfrm>
            <a:prstGeom prst="line">
              <a:avLst/>
            </a:prstGeom>
            <a:ln w="381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ovéPole 28"/>
            <p:cNvSpPr txBox="1"/>
            <p:nvPr/>
          </p:nvSpPr>
          <p:spPr>
            <a:xfrm>
              <a:off x="4463955" y="3684283"/>
              <a:ext cx="1163942" cy="66996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0000FF"/>
                  </a:solidFill>
                </a:rPr>
                <a:t>S</a:t>
              </a:r>
              <a:r>
                <a:rPr lang="cs-CZ" sz="2800" b="1" baseline="-25000" dirty="0" smtClean="0">
                  <a:solidFill>
                    <a:srgbClr val="0000FF"/>
                  </a:solidFill>
                </a:rPr>
                <a:t>2</a:t>
              </a:r>
              <a:endParaRPr lang="cs-CZ" sz="2800" b="1" dirty="0">
                <a:solidFill>
                  <a:srgbClr val="0000FF"/>
                </a:solidFill>
              </a:endParaRPr>
            </a:p>
          </p:txBody>
        </p:sp>
        <p:sp>
          <p:nvSpPr>
            <p:cNvPr id="30" name="TextovéPole 29"/>
            <p:cNvSpPr txBox="1">
              <a:spLocks noChangeAspect="1"/>
            </p:cNvSpPr>
            <p:nvPr/>
          </p:nvSpPr>
          <p:spPr>
            <a:xfrm>
              <a:off x="2616174" y="2531705"/>
              <a:ext cx="548849" cy="535975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0000FF"/>
                  </a:solidFill>
                </a:rPr>
                <a:t>k</a:t>
              </a:r>
              <a:r>
                <a:rPr lang="cs-CZ" sz="2800" b="1" baseline="-25000" dirty="0" smtClean="0">
                  <a:solidFill>
                    <a:srgbClr val="0000FF"/>
                  </a:solidFill>
                </a:rPr>
                <a:t>2</a:t>
              </a:r>
              <a:endParaRPr lang="cs-CZ" sz="2800" b="1" dirty="0">
                <a:solidFill>
                  <a:srgbClr val="0000FF"/>
                </a:solidFill>
              </a:endParaRPr>
            </a:p>
          </p:txBody>
        </p:sp>
      </p:grpSp>
      <p:sp>
        <p:nvSpPr>
          <p:cNvPr id="19" name="TextovéPole 18"/>
          <p:cNvSpPr txBox="1"/>
          <p:nvPr/>
        </p:nvSpPr>
        <p:spPr>
          <a:xfrm>
            <a:off x="6143636" y="3143248"/>
            <a:ext cx="887469" cy="523220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T</a:t>
            </a:r>
            <a:endParaRPr lang="cs-CZ" sz="2800" b="1" dirty="0"/>
          </a:p>
        </p:txBody>
      </p:sp>
      <p:cxnSp>
        <p:nvCxnSpPr>
          <p:cNvPr id="23" name="Přímá spojovací čára 22"/>
          <p:cNvCxnSpPr/>
          <p:nvPr/>
        </p:nvCxnSpPr>
        <p:spPr>
          <a:xfrm>
            <a:off x="4143372" y="3636000"/>
            <a:ext cx="2000264" cy="1588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ovéPole 23"/>
          <p:cNvSpPr txBox="1"/>
          <p:nvPr/>
        </p:nvSpPr>
        <p:spPr>
          <a:xfrm>
            <a:off x="4643438" y="3000372"/>
            <a:ext cx="890831" cy="523220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r</a:t>
            </a:r>
            <a:r>
              <a:rPr lang="cs-CZ" sz="2800" b="1" baseline="-25000" dirty="0" smtClean="0">
                <a:solidFill>
                  <a:srgbClr val="C00000"/>
                </a:solidFill>
              </a:rPr>
              <a:t>1</a:t>
            </a:r>
            <a:endParaRPr lang="cs-CZ" sz="2800" b="1" dirty="0">
              <a:solidFill>
                <a:srgbClr val="C00000"/>
              </a:solidFill>
            </a:endParaRPr>
          </a:p>
        </p:txBody>
      </p:sp>
      <p:cxnSp>
        <p:nvCxnSpPr>
          <p:cNvPr id="36" name="Přímá spojovací čára 35"/>
          <p:cNvCxnSpPr/>
          <p:nvPr/>
        </p:nvCxnSpPr>
        <p:spPr>
          <a:xfrm>
            <a:off x="4572000" y="3714752"/>
            <a:ext cx="1548000" cy="1588"/>
          </a:xfrm>
          <a:prstGeom prst="line">
            <a:avLst/>
          </a:prstGeom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ovéPole 36"/>
          <p:cNvSpPr txBox="1"/>
          <p:nvPr/>
        </p:nvSpPr>
        <p:spPr>
          <a:xfrm>
            <a:off x="5214942" y="3714752"/>
            <a:ext cx="890831" cy="523220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r</a:t>
            </a:r>
            <a:r>
              <a:rPr lang="cs-CZ" sz="2800" b="1" baseline="-25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2</a:t>
            </a:r>
            <a:endParaRPr lang="cs-CZ" sz="28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cxnSp>
        <p:nvCxnSpPr>
          <p:cNvPr id="39" name="Přímá spojovací čára 38"/>
          <p:cNvCxnSpPr/>
          <p:nvPr/>
        </p:nvCxnSpPr>
        <p:spPr>
          <a:xfrm rot="5400000">
            <a:off x="3965571" y="3392487"/>
            <a:ext cx="4357718" cy="1588"/>
          </a:xfrm>
          <a:prstGeom prst="line">
            <a:avLst/>
          </a:prstGeom>
          <a:ln w="57150">
            <a:solidFill>
              <a:srgbClr val="D4602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ovéPole 39"/>
          <p:cNvSpPr txBox="1"/>
          <p:nvPr/>
        </p:nvSpPr>
        <p:spPr>
          <a:xfrm>
            <a:off x="6286512" y="1285860"/>
            <a:ext cx="890831" cy="523220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D4602C"/>
                </a:solidFill>
              </a:rPr>
              <a:t>t</a:t>
            </a:r>
            <a:endParaRPr lang="cs-CZ" sz="2800" b="1" dirty="0">
              <a:solidFill>
                <a:srgbClr val="D4602C"/>
              </a:solidFill>
            </a:endParaRPr>
          </a:p>
        </p:txBody>
      </p:sp>
      <p:sp>
        <p:nvSpPr>
          <p:cNvPr id="38" name="Oblouk 37"/>
          <p:cNvSpPr/>
          <p:nvPr/>
        </p:nvSpPr>
        <p:spPr>
          <a:xfrm rot="5592526">
            <a:off x="5806839" y="3233354"/>
            <a:ext cx="717056" cy="718831"/>
          </a:xfrm>
          <a:prstGeom prst="arc">
            <a:avLst>
              <a:gd name="adj1" fmla="val 16285289"/>
              <a:gd name="adj2" fmla="val 0"/>
            </a:avLst>
          </a:prstGeom>
          <a:ln w="571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Elipsa 41"/>
          <p:cNvSpPr/>
          <p:nvPr/>
        </p:nvSpPr>
        <p:spPr>
          <a:xfrm>
            <a:off x="6286512" y="3714752"/>
            <a:ext cx="71438" cy="7143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5" name="Skupina 42"/>
          <p:cNvGrpSpPr/>
          <p:nvPr/>
        </p:nvGrpSpPr>
        <p:grpSpPr>
          <a:xfrm>
            <a:off x="6215074" y="5357826"/>
            <a:ext cx="3214710" cy="717769"/>
            <a:chOff x="5143504" y="5143512"/>
            <a:chExt cx="3214710" cy="717769"/>
          </a:xfrm>
        </p:grpSpPr>
        <p:sp>
          <p:nvSpPr>
            <p:cNvPr id="44" name="TextovéPole 43"/>
            <p:cNvSpPr txBox="1"/>
            <p:nvPr/>
          </p:nvSpPr>
          <p:spPr>
            <a:xfrm>
              <a:off x="5143504" y="5143512"/>
              <a:ext cx="321471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b="1" dirty="0" smtClean="0"/>
                <a:t>S</a:t>
              </a:r>
              <a:r>
                <a:rPr lang="cs-CZ" sz="3200" b="1" baseline="-25000" dirty="0" smtClean="0"/>
                <a:t>1</a:t>
              </a:r>
              <a:r>
                <a:rPr lang="cs-CZ" sz="3200" b="1" dirty="0" smtClean="0"/>
                <a:t>S</a:t>
              </a:r>
              <a:r>
                <a:rPr lang="cs-CZ" sz="3200" b="1" baseline="-25000" dirty="0" smtClean="0"/>
                <a:t>2         </a:t>
              </a:r>
              <a:r>
                <a:rPr lang="cs-CZ" sz="3200" b="1" dirty="0" smtClean="0"/>
                <a:t>t</a:t>
              </a:r>
              <a:endParaRPr lang="cs-CZ" sz="3200" b="1" dirty="0"/>
            </a:p>
          </p:txBody>
        </p:sp>
        <p:sp>
          <p:nvSpPr>
            <p:cNvPr id="45" name="TextovéPole 44"/>
            <p:cNvSpPr txBox="1"/>
            <p:nvPr/>
          </p:nvSpPr>
          <p:spPr>
            <a:xfrm>
              <a:off x="6143636" y="5214950"/>
              <a:ext cx="57150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600" b="1" dirty="0" smtClean="0"/>
                <a:t>┴</a:t>
              </a:r>
              <a:endParaRPr lang="cs-CZ" sz="3600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ovéPole 7"/>
          <p:cNvSpPr txBox="1"/>
          <p:nvPr/>
        </p:nvSpPr>
        <p:spPr>
          <a:xfrm>
            <a:off x="857224" y="714356"/>
            <a:ext cx="364333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Použitá literatura:</a:t>
            </a:r>
          </a:p>
          <a:p>
            <a:r>
              <a:rPr lang="cs-CZ" dirty="0" smtClean="0"/>
              <a:t>vlastní práce autora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UM-PPT-šablona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DUM-PPT-šablona</Template>
  <TotalTime>349</TotalTime>
  <Words>321</Words>
  <Application>Microsoft Office PowerPoint</Application>
  <PresentationFormat>Předvádění na obrazovce (4:3)</PresentationFormat>
  <Paragraphs>156</Paragraphs>
  <Slides>19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DUM-PPT-šablona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učebního materiálu</dc:title>
  <dc:creator>Zdeňka Botková</dc:creator>
  <cp:lastModifiedBy>Rumcajs</cp:lastModifiedBy>
  <cp:revision>50</cp:revision>
  <dcterms:created xsi:type="dcterms:W3CDTF">2010-10-19T08:27:42Z</dcterms:created>
  <dcterms:modified xsi:type="dcterms:W3CDTF">2012-01-04T20:12:08Z</dcterms:modified>
</cp:coreProperties>
</file>