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83" r:id="rId3"/>
    <p:sldId id="284" r:id="rId4"/>
    <p:sldId id="286" r:id="rId5"/>
    <p:sldId id="287" r:id="rId6"/>
    <p:sldId id="288" r:id="rId7"/>
    <p:sldId id="290" r:id="rId8"/>
    <p:sldId id="296" r:id="rId9"/>
    <p:sldId id="289" r:id="rId10"/>
    <p:sldId id="291" r:id="rId11"/>
    <p:sldId id="297" r:id="rId12"/>
    <p:sldId id="292" r:id="rId13"/>
    <p:sldId id="293" r:id="rId14"/>
    <p:sldId id="298" r:id="rId15"/>
    <p:sldId id="294" r:id="rId16"/>
    <p:sldId id="295" r:id="rId17"/>
    <p:sldId id="300" r:id="rId18"/>
    <p:sldId id="301" r:id="rId19"/>
    <p:sldId id="302" r:id="rId20"/>
    <p:sldId id="304" r:id="rId21"/>
    <p:sldId id="306" r:id="rId22"/>
    <p:sldId id="270" r:id="rId2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CCFF"/>
    <a:srgbClr val="00FFFF"/>
    <a:srgbClr val="0066FF"/>
    <a:srgbClr val="0000FF"/>
    <a:srgbClr val="9933FF"/>
    <a:srgbClr val="D4602C"/>
    <a:srgbClr val="CC00CC"/>
    <a:srgbClr val="FF99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9" autoAdjust="0"/>
    <p:restoredTop sz="94640" autoAdjust="0"/>
  </p:normalViewPr>
  <p:slideViewPr>
    <p:cSldViewPr>
      <p:cViewPr varScale="1">
        <p:scale>
          <a:sx n="67" d="100"/>
          <a:sy n="67" d="100"/>
        </p:scale>
        <p:origin x="-60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C8C85E9-3854-4EC7-A1ED-8AD9378C6527}" type="datetimeFigureOut">
              <a:rPr lang="cs-CZ"/>
              <a:pPr>
                <a:defRPr/>
              </a:pPr>
              <a:t>4.1.2012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B00CC3C-07A8-49A0-B3D5-CA0ADA9AFEB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2739B-75B5-4A18-A8FD-97ED8DF5D270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14392D-29C6-4206-8713-DB120C8AE57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32AFFB-9EAD-44E6-86B6-39DC6D04F29D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2D2B51-1CB6-47A3-B03F-93759F6D24F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BF220F-F73E-4FD0-BFE9-081683D177BF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858718-BDB9-455F-A88E-D444C13C68C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6B4400-26E1-495D-8EAE-3A74F68793D1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602491-AA8D-42F1-A97B-9B72AE96D67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5502A9-0B78-4AE8-BC9D-D04CEA717CD1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375706-23DA-4121-A7DC-D90D85F0393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92C2F6-B071-41E6-836A-CCCCC8B773AF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242A4E-BFA4-4FA0-AEE1-40F66C8EC16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19502E-E0A1-4938-8D26-0CA4B14281F4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8E4D62-AC8E-4D9F-9C1B-F0F1154D84B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D29E80-562B-4808-92DB-6573CFC005E0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B31731-D9BF-46C3-BA5A-58AB172DEBE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cs-CZ" noProof="0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AEB9A6-1BDC-47EA-B8D1-00B563636FB1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275CD1-1E15-4ADB-97B0-7E9DB99442A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7DE15-1C1B-4013-8970-7626D00B622F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BE8CB1-955B-4134-A086-8CE09E73983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00FE4-5C06-4F7D-8287-20F9D2C501D0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4F2A28-8A49-4403-98E8-3706B6AB46D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23FB2FF-5AE1-45E6-A93A-C2567A797542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A917373-EE4D-464E-B8AD-9D014A18A97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428596" y="3929066"/>
            <a:ext cx="80724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b="1" dirty="0" smtClean="0"/>
              <a:t>Anotace</a:t>
            </a:r>
            <a:r>
              <a:rPr lang="cs-CZ" b="1" smtClean="0"/>
              <a:t>: </a:t>
            </a:r>
            <a:r>
              <a:rPr lang="cs-CZ" smtClean="0"/>
              <a:t>Prezentace </a:t>
            </a:r>
            <a:r>
              <a:rPr lang="cs-CZ" dirty="0" smtClean="0"/>
              <a:t>je určena pro 7. ročník, výklad učiva hranol, povrch a síť hranolu. Žáci pracují v sešitech a pracovních listech (snímky 4, 6, 8, 10, 12) souběžně s promítanou prezentací.</a:t>
            </a:r>
          </a:p>
          <a:p>
            <a:r>
              <a:rPr lang="cs-CZ" b="1" dirty="0" smtClean="0"/>
              <a:t>Období: </a:t>
            </a:r>
            <a:r>
              <a:rPr lang="cs-CZ" dirty="0" smtClean="0"/>
              <a:t>září – prosinec 2011</a:t>
            </a:r>
            <a:endParaRPr lang="cs-CZ" b="1" dirty="0"/>
          </a:p>
        </p:txBody>
      </p:sp>
      <p:grpSp>
        <p:nvGrpSpPr>
          <p:cNvPr id="8" name="Skupina 7"/>
          <p:cNvGrpSpPr/>
          <p:nvPr/>
        </p:nvGrpSpPr>
        <p:grpSpPr>
          <a:xfrm>
            <a:off x="214282" y="285728"/>
            <a:ext cx="8715436" cy="2543229"/>
            <a:chOff x="285721" y="428625"/>
            <a:chExt cx="8715436" cy="2543229"/>
          </a:xfrm>
        </p:grpSpPr>
        <p:sp>
          <p:nvSpPr>
            <p:cNvPr id="9" name="TextovéPole 5"/>
            <p:cNvSpPr txBox="1">
              <a:spLocks noChangeArrowheads="1"/>
            </p:cNvSpPr>
            <p:nvPr/>
          </p:nvSpPr>
          <p:spPr bwMode="auto">
            <a:xfrm>
              <a:off x="285721" y="428625"/>
              <a:ext cx="8715436" cy="1754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defPPr>
                <a:defRPr lang="cs-CZ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cs-CZ" b="1" dirty="0" smtClean="0"/>
                <a:t>Škola</a:t>
              </a:r>
              <a:r>
                <a:rPr lang="cs-CZ" dirty="0" smtClean="0"/>
                <a:t>: Základní škola Varnsdorf, Edisonova 2821, okres Děčín,</a:t>
              </a:r>
            </a:p>
            <a:p>
              <a:r>
                <a:rPr lang="cs-CZ" dirty="0" smtClean="0"/>
                <a:t>příspěvková organizace</a:t>
              </a:r>
            </a:p>
            <a:p>
              <a:r>
                <a:rPr lang="cs-CZ" b="1" dirty="0" smtClean="0">
                  <a:latin typeface="Arial" pitchFamily="34" charset="0"/>
                  <a:cs typeface="Arial" pitchFamily="34" charset="0"/>
                </a:rPr>
                <a:t>Matematika a její aplikace, matematika, geometrie v rovině a v prostoru, s</a:t>
              </a:r>
              <a:r>
                <a:rPr lang="cs-CZ" b="1" dirty="0" smtClean="0"/>
                <a:t>íť </a:t>
              </a:r>
            </a:p>
            <a:p>
              <a:r>
                <a:rPr lang="cs-CZ" b="1" smtClean="0"/>
                <a:t>a povrch hranolu </a:t>
              </a:r>
            </a:p>
            <a:p>
              <a:r>
                <a:rPr lang="cs-CZ" b="1" smtClean="0"/>
                <a:t>Autor</a:t>
              </a:r>
              <a:r>
                <a:rPr lang="cs-CZ" dirty="0" smtClean="0"/>
                <a:t>: Ing. Zdeňka Botková</a:t>
              </a:r>
            </a:p>
            <a:p>
              <a:r>
                <a:rPr lang="cs-CZ" b="1" dirty="0" smtClean="0"/>
                <a:t>Název pomůcky</a:t>
              </a:r>
              <a:r>
                <a:rPr lang="cs-CZ" dirty="0" smtClean="0"/>
                <a:t>: </a:t>
              </a:r>
              <a:r>
                <a:rPr lang="cs-CZ" b="1" dirty="0" smtClean="0">
                  <a:latin typeface="Arial" pitchFamily="34" charset="0"/>
                  <a:cs typeface="Arial" pitchFamily="34" charset="0"/>
                </a:rPr>
                <a:t>VY_42_INOVACE_11/IV. SADA</a:t>
              </a:r>
            </a:p>
          </p:txBody>
        </p:sp>
        <p:sp>
          <p:nvSpPr>
            <p:cNvPr id="10" name="TextovéPole 7"/>
            <p:cNvSpPr txBox="1"/>
            <p:nvPr/>
          </p:nvSpPr>
          <p:spPr>
            <a:xfrm>
              <a:off x="2928926" y="2571744"/>
              <a:ext cx="271464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cs-CZ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endParaRPr lang="cs-CZ" sz="2000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3643306" y="642918"/>
            <a:ext cx="30003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cap="all" dirty="0" smtClean="0"/>
              <a:t>SÍŤ HRANOLU</a:t>
            </a:r>
            <a:endParaRPr lang="cs-CZ" sz="3200" b="1" cap="all" dirty="0"/>
          </a:p>
        </p:txBody>
      </p:sp>
      <p:sp>
        <p:nvSpPr>
          <p:cNvPr id="13" name="Pravoúhlý trojúhelník 12"/>
          <p:cNvSpPr/>
          <p:nvPr/>
        </p:nvSpPr>
        <p:spPr>
          <a:xfrm rot="9739673">
            <a:off x="1335132" y="1950794"/>
            <a:ext cx="2762703" cy="1701753"/>
          </a:xfrm>
          <a:prstGeom prst="rtTriangle">
            <a:avLst/>
          </a:prstGeom>
          <a:solidFill>
            <a:srgbClr val="00CCFF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Kosoúhelník 13"/>
          <p:cNvSpPr/>
          <p:nvPr/>
        </p:nvSpPr>
        <p:spPr>
          <a:xfrm rot="5400000">
            <a:off x="1136046" y="2432614"/>
            <a:ext cx="3168000" cy="3154139"/>
          </a:xfrm>
          <a:prstGeom prst="parallelogram">
            <a:avLst/>
          </a:prstGeom>
          <a:solidFill>
            <a:srgbClr val="00CCFF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6" name="Přímá spojovací čára 15"/>
          <p:cNvCxnSpPr/>
          <p:nvPr/>
        </p:nvCxnSpPr>
        <p:spPr>
          <a:xfrm flipV="1">
            <a:off x="1142977" y="3925881"/>
            <a:ext cx="2631371" cy="854072"/>
          </a:xfrm>
          <a:prstGeom prst="line">
            <a:avLst/>
          </a:prstGeom>
          <a:ln w="571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 rot="16200000" flipH="1">
            <a:off x="3222188" y="4489876"/>
            <a:ext cx="1639890" cy="511901"/>
          </a:xfrm>
          <a:prstGeom prst="line">
            <a:avLst/>
          </a:prstGeom>
          <a:ln w="571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Volný tvar 22"/>
          <p:cNvSpPr/>
          <p:nvPr/>
        </p:nvSpPr>
        <p:spPr>
          <a:xfrm>
            <a:off x="1146875" y="3967566"/>
            <a:ext cx="3115159" cy="1596326"/>
          </a:xfrm>
          <a:custGeom>
            <a:avLst/>
            <a:gdLst>
              <a:gd name="connsiteX0" fmla="*/ 0 w 3115159"/>
              <a:gd name="connsiteY0" fmla="*/ 821410 h 1596326"/>
              <a:gd name="connsiteX1" fmla="*/ 30996 w 3115159"/>
              <a:gd name="connsiteY1" fmla="*/ 821410 h 1596326"/>
              <a:gd name="connsiteX2" fmla="*/ 2634711 w 3115159"/>
              <a:gd name="connsiteY2" fmla="*/ 0 h 1596326"/>
              <a:gd name="connsiteX3" fmla="*/ 3115159 w 3115159"/>
              <a:gd name="connsiteY3" fmla="*/ 1596326 h 1596326"/>
              <a:gd name="connsiteX4" fmla="*/ 0 w 3115159"/>
              <a:gd name="connsiteY4" fmla="*/ 821410 h 1596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15159" h="1596326">
                <a:moveTo>
                  <a:pt x="0" y="821410"/>
                </a:moveTo>
                <a:lnTo>
                  <a:pt x="30996" y="821410"/>
                </a:lnTo>
                <a:lnTo>
                  <a:pt x="2634711" y="0"/>
                </a:lnTo>
                <a:lnTo>
                  <a:pt x="3115159" y="1596326"/>
                </a:lnTo>
                <a:lnTo>
                  <a:pt x="0" y="821410"/>
                </a:lnTo>
                <a:close/>
              </a:path>
            </a:pathLst>
          </a:cu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olný tvar 23"/>
          <p:cNvSpPr/>
          <p:nvPr/>
        </p:nvSpPr>
        <p:spPr>
          <a:xfrm>
            <a:off x="1208868" y="1611824"/>
            <a:ext cx="3068664" cy="1565329"/>
          </a:xfrm>
          <a:custGeom>
            <a:avLst/>
            <a:gdLst>
              <a:gd name="connsiteX0" fmla="*/ 92990 w 3068664"/>
              <a:gd name="connsiteY0" fmla="*/ 790413 h 1565329"/>
              <a:gd name="connsiteX1" fmla="*/ 2526224 w 3068664"/>
              <a:gd name="connsiteY1" fmla="*/ 0 h 1565329"/>
              <a:gd name="connsiteX2" fmla="*/ 3068664 w 3068664"/>
              <a:gd name="connsiteY2" fmla="*/ 1565329 h 1565329"/>
              <a:gd name="connsiteX3" fmla="*/ 0 w 3068664"/>
              <a:gd name="connsiteY3" fmla="*/ 805912 h 1565329"/>
              <a:gd name="connsiteX4" fmla="*/ 92990 w 3068664"/>
              <a:gd name="connsiteY4" fmla="*/ 790413 h 1565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68664" h="1565329">
                <a:moveTo>
                  <a:pt x="92990" y="790413"/>
                </a:moveTo>
                <a:lnTo>
                  <a:pt x="2526224" y="0"/>
                </a:lnTo>
                <a:lnTo>
                  <a:pt x="3068664" y="1565329"/>
                </a:lnTo>
                <a:lnTo>
                  <a:pt x="0" y="805912"/>
                </a:lnTo>
                <a:lnTo>
                  <a:pt x="92990" y="790413"/>
                </a:lnTo>
                <a:close/>
              </a:path>
            </a:pathLst>
          </a:cu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Čárový popisek 1 18"/>
          <p:cNvSpPr/>
          <p:nvPr/>
        </p:nvSpPr>
        <p:spPr>
          <a:xfrm>
            <a:off x="5072066" y="1785926"/>
            <a:ext cx="2857520" cy="642942"/>
          </a:xfrm>
          <a:prstGeom prst="borderCallout1">
            <a:avLst>
              <a:gd name="adj1" fmla="val 47676"/>
              <a:gd name="adj2" fmla="val -740"/>
              <a:gd name="adj3" fmla="val 57057"/>
              <a:gd name="adj4" fmla="val -67079"/>
            </a:avLst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PODSTAVA</a:t>
            </a:r>
            <a:endParaRPr lang="cs-CZ" sz="2800" b="1" dirty="0">
              <a:solidFill>
                <a:schemeClr val="tx1"/>
              </a:solidFill>
            </a:endParaRPr>
          </a:p>
        </p:txBody>
      </p:sp>
      <p:cxnSp>
        <p:nvCxnSpPr>
          <p:cNvPr id="22" name="Přímá spojovací čára 21"/>
          <p:cNvCxnSpPr>
            <a:stCxn id="13" idx="2"/>
          </p:cNvCxnSpPr>
          <p:nvPr/>
        </p:nvCxnSpPr>
        <p:spPr>
          <a:xfrm rot="16200000" flipH="1">
            <a:off x="2567411" y="2778548"/>
            <a:ext cx="2425708" cy="11835"/>
          </a:xfrm>
          <a:prstGeom prst="line">
            <a:avLst/>
          </a:prstGeom>
          <a:ln w="571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Čárový popisek 1 24"/>
          <p:cNvSpPr/>
          <p:nvPr/>
        </p:nvSpPr>
        <p:spPr>
          <a:xfrm>
            <a:off x="5072400" y="4665600"/>
            <a:ext cx="2857520" cy="642942"/>
          </a:xfrm>
          <a:prstGeom prst="borderCallout1">
            <a:avLst>
              <a:gd name="adj1" fmla="val 47676"/>
              <a:gd name="adj2" fmla="val -740"/>
              <a:gd name="adj3" fmla="val 64289"/>
              <a:gd name="adj4" fmla="val -67079"/>
            </a:avLst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PODSTAVA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6" name="Čárový popisek 1 25"/>
          <p:cNvSpPr/>
          <p:nvPr/>
        </p:nvSpPr>
        <p:spPr>
          <a:xfrm>
            <a:off x="5072400" y="3225600"/>
            <a:ext cx="2857520" cy="642942"/>
          </a:xfrm>
          <a:prstGeom prst="borderCallout1">
            <a:avLst>
              <a:gd name="adj1" fmla="val 47676"/>
              <a:gd name="adj2" fmla="val -740"/>
              <a:gd name="adj3" fmla="val 69110"/>
              <a:gd name="adj4" fmla="val -67621"/>
            </a:avLst>
          </a:prstGeom>
          <a:solidFill>
            <a:srgbClr val="00CC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PLÁŠŤ HRANOLU</a:t>
            </a:r>
            <a:endParaRPr lang="cs-CZ" sz="28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3643306" y="642918"/>
            <a:ext cx="30003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cap="all" dirty="0" smtClean="0"/>
              <a:t>SÍŤ HRANOLU</a:t>
            </a:r>
            <a:endParaRPr lang="cs-CZ" sz="3200" b="1" cap="all" dirty="0"/>
          </a:p>
        </p:txBody>
      </p:sp>
      <p:sp>
        <p:nvSpPr>
          <p:cNvPr id="27" name="Volný tvar 26"/>
          <p:cNvSpPr/>
          <p:nvPr/>
        </p:nvSpPr>
        <p:spPr>
          <a:xfrm rot="21431971">
            <a:off x="1142976" y="1285860"/>
            <a:ext cx="2887067" cy="1666826"/>
          </a:xfrm>
          <a:custGeom>
            <a:avLst/>
            <a:gdLst>
              <a:gd name="connsiteX0" fmla="*/ 0 w 2836190"/>
              <a:gd name="connsiteY0" fmla="*/ 1038386 h 1627322"/>
              <a:gd name="connsiteX1" fmla="*/ 1534333 w 2836190"/>
              <a:gd name="connsiteY1" fmla="*/ 0 h 1627322"/>
              <a:gd name="connsiteX2" fmla="*/ 2836190 w 2836190"/>
              <a:gd name="connsiteY2" fmla="*/ 697424 h 1627322"/>
              <a:gd name="connsiteX3" fmla="*/ 666428 w 2836190"/>
              <a:gd name="connsiteY3" fmla="*/ 1627322 h 1627322"/>
              <a:gd name="connsiteX4" fmla="*/ 0 w 2836190"/>
              <a:gd name="connsiteY4" fmla="*/ 1038386 h 1627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36190" h="1627322">
                <a:moveTo>
                  <a:pt x="0" y="1038386"/>
                </a:moveTo>
                <a:lnTo>
                  <a:pt x="1534333" y="0"/>
                </a:lnTo>
                <a:lnTo>
                  <a:pt x="2836190" y="697424"/>
                </a:lnTo>
                <a:lnTo>
                  <a:pt x="666428" y="1627322"/>
                </a:lnTo>
                <a:lnTo>
                  <a:pt x="0" y="1038386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Kosoúhelník 27"/>
          <p:cNvSpPr/>
          <p:nvPr/>
        </p:nvSpPr>
        <p:spPr>
          <a:xfrm rot="9242007">
            <a:off x="1185050" y="2601181"/>
            <a:ext cx="3528000" cy="2449704"/>
          </a:xfrm>
          <a:prstGeom prst="parallelogram">
            <a:avLst>
              <a:gd name="adj" fmla="val 48794"/>
            </a:avLst>
          </a:prstGeom>
          <a:solidFill>
            <a:schemeClr val="tx2">
              <a:lumMod val="60000"/>
              <a:lumOff val="40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9" name="Přímá spojovací čára 28"/>
          <p:cNvCxnSpPr/>
          <p:nvPr/>
        </p:nvCxnSpPr>
        <p:spPr>
          <a:xfrm rot="21540000" flipH="1">
            <a:off x="2664000" y="1309590"/>
            <a:ext cx="30954" cy="2718817"/>
          </a:xfrm>
          <a:prstGeom prst="line">
            <a:avLst/>
          </a:prstGeom>
          <a:solidFill>
            <a:schemeClr val="tx2">
              <a:lumMod val="60000"/>
              <a:lumOff val="40000"/>
            </a:schemeClr>
          </a:solidFill>
          <a:ln w="571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čára 29"/>
          <p:cNvCxnSpPr/>
          <p:nvPr/>
        </p:nvCxnSpPr>
        <p:spPr>
          <a:xfrm>
            <a:off x="2711716" y="3881294"/>
            <a:ext cx="1285884" cy="785818"/>
          </a:xfrm>
          <a:prstGeom prst="line">
            <a:avLst/>
          </a:prstGeom>
          <a:solidFill>
            <a:schemeClr val="tx2">
              <a:lumMod val="60000"/>
              <a:lumOff val="40000"/>
            </a:schemeClr>
          </a:solidFill>
          <a:ln w="571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Volný tvar 30"/>
          <p:cNvSpPr/>
          <p:nvPr/>
        </p:nvSpPr>
        <p:spPr>
          <a:xfrm>
            <a:off x="1162836" y="2401352"/>
            <a:ext cx="732032" cy="3276000"/>
          </a:xfrm>
          <a:custGeom>
            <a:avLst/>
            <a:gdLst>
              <a:gd name="connsiteX0" fmla="*/ 0 w 732032"/>
              <a:gd name="connsiteY0" fmla="*/ 0 h 3351328"/>
              <a:gd name="connsiteX1" fmla="*/ 46495 w 732032"/>
              <a:gd name="connsiteY1" fmla="*/ 2634712 h 3351328"/>
              <a:gd name="connsiteX2" fmla="*/ 728420 w 732032"/>
              <a:gd name="connsiteY2" fmla="*/ 3347634 h 3351328"/>
              <a:gd name="connsiteX3" fmla="*/ 728420 w 732032"/>
              <a:gd name="connsiteY3" fmla="*/ 3332136 h 3351328"/>
              <a:gd name="connsiteX4" fmla="*/ 712922 w 732032"/>
              <a:gd name="connsiteY4" fmla="*/ 588936 h 3351328"/>
              <a:gd name="connsiteX5" fmla="*/ 0 w 732032"/>
              <a:gd name="connsiteY5" fmla="*/ 0 h 33513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32032" h="3351328">
                <a:moveTo>
                  <a:pt x="0" y="0"/>
                </a:moveTo>
                <a:lnTo>
                  <a:pt x="46495" y="2634712"/>
                </a:lnTo>
                <a:cubicBezTo>
                  <a:pt x="273803" y="2872353"/>
                  <a:pt x="498515" y="3112504"/>
                  <a:pt x="728420" y="3347634"/>
                </a:cubicBezTo>
                <a:cubicBezTo>
                  <a:pt x="732032" y="3351328"/>
                  <a:pt x="728420" y="3337302"/>
                  <a:pt x="728420" y="3332136"/>
                </a:cubicBezTo>
                <a:lnTo>
                  <a:pt x="712922" y="588936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2" name="Přímá spojovací čára 31"/>
          <p:cNvCxnSpPr/>
          <p:nvPr/>
        </p:nvCxnSpPr>
        <p:spPr>
          <a:xfrm flipH="1">
            <a:off x="1211518" y="3881294"/>
            <a:ext cx="1481767" cy="1112110"/>
          </a:xfrm>
          <a:prstGeom prst="line">
            <a:avLst/>
          </a:prstGeom>
          <a:solidFill>
            <a:schemeClr val="tx2">
              <a:lumMod val="60000"/>
              <a:lumOff val="40000"/>
            </a:schemeClr>
          </a:solidFill>
          <a:ln w="571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Čárový popisek 1 18"/>
          <p:cNvSpPr/>
          <p:nvPr/>
        </p:nvSpPr>
        <p:spPr>
          <a:xfrm>
            <a:off x="5072066" y="1785926"/>
            <a:ext cx="2857520" cy="642942"/>
          </a:xfrm>
          <a:prstGeom prst="borderCallout1">
            <a:avLst>
              <a:gd name="adj1" fmla="val 47676"/>
              <a:gd name="adj2" fmla="val -740"/>
              <a:gd name="adj3" fmla="val 35362"/>
              <a:gd name="adj4" fmla="val -74130"/>
            </a:avLst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PODSTAVA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6" name="Čárový popisek 1 25"/>
          <p:cNvSpPr/>
          <p:nvPr/>
        </p:nvSpPr>
        <p:spPr>
          <a:xfrm>
            <a:off x="5072400" y="3225600"/>
            <a:ext cx="2857520" cy="642942"/>
          </a:xfrm>
          <a:prstGeom prst="borderCallout1">
            <a:avLst>
              <a:gd name="adj1" fmla="val 47676"/>
              <a:gd name="adj2" fmla="val -740"/>
              <a:gd name="adj3" fmla="val 69110"/>
              <a:gd name="adj4" fmla="val -67621"/>
            </a:avLst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PLÁŠŤ HRANOLU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33" name="Volný tvar 32"/>
          <p:cNvSpPr/>
          <p:nvPr/>
        </p:nvSpPr>
        <p:spPr>
          <a:xfrm>
            <a:off x="1255363" y="3921071"/>
            <a:ext cx="2681206" cy="1720312"/>
          </a:xfrm>
          <a:custGeom>
            <a:avLst/>
            <a:gdLst>
              <a:gd name="connsiteX0" fmla="*/ 0 w 2681206"/>
              <a:gd name="connsiteY0" fmla="*/ 1053885 h 1720312"/>
              <a:gd name="connsiteX1" fmla="*/ 1425844 w 2681206"/>
              <a:gd name="connsiteY1" fmla="*/ 0 h 1720312"/>
              <a:gd name="connsiteX2" fmla="*/ 2681206 w 2681206"/>
              <a:gd name="connsiteY2" fmla="*/ 743919 h 1720312"/>
              <a:gd name="connsiteX3" fmla="*/ 697423 w 2681206"/>
              <a:gd name="connsiteY3" fmla="*/ 1720312 h 1720312"/>
              <a:gd name="connsiteX4" fmla="*/ 0 w 2681206"/>
              <a:gd name="connsiteY4" fmla="*/ 1053885 h 1720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1206" h="1720312">
                <a:moveTo>
                  <a:pt x="0" y="1053885"/>
                </a:moveTo>
                <a:lnTo>
                  <a:pt x="1425844" y="0"/>
                </a:lnTo>
                <a:lnTo>
                  <a:pt x="2681206" y="743919"/>
                </a:lnTo>
                <a:lnTo>
                  <a:pt x="697423" y="1720312"/>
                </a:lnTo>
                <a:lnTo>
                  <a:pt x="0" y="1053885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5" name="Přímá spojovací čára 34"/>
          <p:cNvCxnSpPr>
            <a:stCxn id="31" idx="4"/>
            <a:endCxn id="33" idx="3"/>
          </p:cNvCxnSpPr>
          <p:nvPr/>
        </p:nvCxnSpPr>
        <p:spPr>
          <a:xfrm>
            <a:off x="1875758" y="2977051"/>
            <a:ext cx="77028" cy="2664332"/>
          </a:xfrm>
          <a:prstGeom prst="line">
            <a:avLst/>
          </a:prstGeom>
          <a:ln w="571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Čárový popisek 1 24"/>
          <p:cNvSpPr/>
          <p:nvPr/>
        </p:nvSpPr>
        <p:spPr>
          <a:xfrm>
            <a:off x="5072400" y="4665600"/>
            <a:ext cx="2857520" cy="642942"/>
          </a:xfrm>
          <a:prstGeom prst="borderCallout1">
            <a:avLst>
              <a:gd name="adj1" fmla="val 47676"/>
              <a:gd name="adj2" fmla="val -740"/>
              <a:gd name="adj3" fmla="val 16078"/>
              <a:gd name="adj4" fmla="val -76299"/>
            </a:avLst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PODSTAVA</a:t>
            </a:r>
            <a:endParaRPr lang="cs-CZ" sz="28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Volný tvar 123"/>
          <p:cNvSpPr/>
          <p:nvPr/>
        </p:nvSpPr>
        <p:spPr>
          <a:xfrm>
            <a:off x="7702658" y="4293031"/>
            <a:ext cx="201478" cy="1162372"/>
          </a:xfrm>
          <a:custGeom>
            <a:avLst/>
            <a:gdLst>
              <a:gd name="connsiteX0" fmla="*/ 15498 w 201478"/>
              <a:gd name="connsiteY0" fmla="*/ 356461 h 1162372"/>
              <a:gd name="connsiteX1" fmla="*/ 0 w 201478"/>
              <a:gd name="connsiteY1" fmla="*/ 759416 h 1162372"/>
              <a:gd name="connsiteX2" fmla="*/ 201478 w 201478"/>
              <a:gd name="connsiteY2" fmla="*/ 1162372 h 1162372"/>
              <a:gd name="connsiteX3" fmla="*/ 201478 w 201478"/>
              <a:gd name="connsiteY3" fmla="*/ 0 h 1162372"/>
              <a:gd name="connsiteX4" fmla="*/ 15498 w 201478"/>
              <a:gd name="connsiteY4" fmla="*/ 356461 h 11623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1478" h="1162372">
                <a:moveTo>
                  <a:pt x="15498" y="356461"/>
                </a:moveTo>
                <a:lnTo>
                  <a:pt x="0" y="759416"/>
                </a:lnTo>
                <a:lnTo>
                  <a:pt x="201478" y="1162372"/>
                </a:lnTo>
                <a:lnTo>
                  <a:pt x="201478" y="0"/>
                </a:lnTo>
                <a:lnTo>
                  <a:pt x="15498" y="356461"/>
                </a:lnTo>
                <a:close/>
              </a:path>
            </a:pathLst>
          </a:cu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3" name="Volný tvar 122"/>
          <p:cNvSpPr/>
          <p:nvPr/>
        </p:nvSpPr>
        <p:spPr>
          <a:xfrm>
            <a:off x="6121831" y="4633993"/>
            <a:ext cx="1534332" cy="418454"/>
          </a:xfrm>
          <a:custGeom>
            <a:avLst/>
            <a:gdLst>
              <a:gd name="connsiteX0" fmla="*/ 0 w 1534332"/>
              <a:gd name="connsiteY0" fmla="*/ 46495 h 418454"/>
              <a:gd name="connsiteX1" fmla="*/ 15498 w 1534332"/>
              <a:gd name="connsiteY1" fmla="*/ 402956 h 418454"/>
              <a:gd name="connsiteX2" fmla="*/ 1518833 w 1534332"/>
              <a:gd name="connsiteY2" fmla="*/ 418454 h 418454"/>
              <a:gd name="connsiteX3" fmla="*/ 1534332 w 1534332"/>
              <a:gd name="connsiteY3" fmla="*/ 0 h 418454"/>
              <a:gd name="connsiteX4" fmla="*/ 0 w 1534332"/>
              <a:gd name="connsiteY4" fmla="*/ 46495 h 4184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34332" h="418454">
                <a:moveTo>
                  <a:pt x="0" y="46495"/>
                </a:moveTo>
                <a:lnTo>
                  <a:pt x="15498" y="402956"/>
                </a:lnTo>
                <a:lnTo>
                  <a:pt x="1518833" y="418454"/>
                </a:lnTo>
                <a:lnTo>
                  <a:pt x="1534332" y="0"/>
                </a:lnTo>
                <a:lnTo>
                  <a:pt x="0" y="46495"/>
                </a:lnTo>
                <a:close/>
              </a:path>
            </a:pathLst>
          </a:cu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2" name="Volný tvar 121"/>
          <p:cNvSpPr/>
          <p:nvPr/>
        </p:nvSpPr>
        <p:spPr>
          <a:xfrm>
            <a:off x="5858359" y="4293031"/>
            <a:ext cx="232475" cy="1239864"/>
          </a:xfrm>
          <a:custGeom>
            <a:avLst/>
            <a:gdLst>
              <a:gd name="connsiteX0" fmla="*/ 15499 w 232475"/>
              <a:gd name="connsiteY0" fmla="*/ 0 h 1239864"/>
              <a:gd name="connsiteX1" fmla="*/ 0 w 232475"/>
              <a:gd name="connsiteY1" fmla="*/ 1239864 h 1239864"/>
              <a:gd name="connsiteX2" fmla="*/ 232475 w 232475"/>
              <a:gd name="connsiteY2" fmla="*/ 759416 h 1239864"/>
              <a:gd name="connsiteX3" fmla="*/ 216977 w 232475"/>
              <a:gd name="connsiteY3" fmla="*/ 340962 h 1239864"/>
              <a:gd name="connsiteX4" fmla="*/ 15499 w 232475"/>
              <a:gd name="connsiteY4" fmla="*/ 0 h 12398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2475" h="1239864">
                <a:moveTo>
                  <a:pt x="15499" y="0"/>
                </a:moveTo>
                <a:lnTo>
                  <a:pt x="0" y="1239864"/>
                </a:lnTo>
                <a:lnTo>
                  <a:pt x="232475" y="759416"/>
                </a:lnTo>
                <a:lnTo>
                  <a:pt x="216977" y="340962"/>
                </a:lnTo>
                <a:lnTo>
                  <a:pt x="15499" y="0"/>
                </a:lnTo>
                <a:close/>
              </a:path>
            </a:pathLst>
          </a:cu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Skupina 21"/>
          <p:cNvGrpSpPr/>
          <p:nvPr/>
        </p:nvGrpSpPr>
        <p:grpSpPr>
          <a:xfrm>
            <a:off x="785786" y="1357298"/>
            <a:ext cx="2093770" cy="1416098"/>
            <a:chOff x="4286248" y="1428736"/>
            <a:chExt cx="3230430" cy="4166152"/>
          </a:xfrm>
          <a:solidFill>
            <a:schemeClr val="bg1"/>
          </a:solidFill>
        </p:grpSpPr>
        <p:sp>
          <p:nvSpPr>
            <p:cNvPr id="23" name="Pravidelný pětiúhelník 22"/>
            <p:cNvSpPr/>
            <p:nvPr/>
          </p:nvSpPr>
          <p:spPr>
            <a:xfrm>
              <a:off x="4286248" y="1428736"/>
              <a:ext cx="3214710" cy="1571636"/>
            </a:xfrm>
            <a:prstGeom prst="pentagon">
              <a:avLst/>
            </a:prstGeom>
            <a:grp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7" name="Obdélník 26"/>
            <p:cNvSpPr/>
            <p:nvPr/>
          </p:nvSpPr>
          <p:spPr>
            <a:xfrm>
              <a:off x="4929190" y="3000372"/>
              <a:ext cx="1980000" cy="2571768"/>
            </a:xfrm>
            <a:prstGeom prst="rect">
              <a:avLst/>
            </a:prstGeom>
            <a:grp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9" name="Volný tvar 28"/>
            <p:cNvSpPr/>
            <p:nvPr/>
          </p:nvSpPr>
          <p:spPr>
            <a:xfrm>
              <a:off x="6896746" y="2030278"/>
              <a:ext cx="619932" cy="3564610"/>
            </a:xfrm>
            <a:custGeom>
              <a:avLst/>
              <a:gdLst>
                <a:gd name="connsiteX0" fmla="*/ 619932 w 619932"/>
                <a:gd name="connsiteY0" fmla="*/ 0 h 3564610"/>
                <a:gd name="connsiteX1" fmla="*/ 604434 w 619932"/>
                <a:gd name="connsiteY1" fmla="*/ 2557220 h 3564610"/>
                <a:gd name="connsiteX2" fmla="*/ 15498 w 619932"/>
                <a:gd name="connsiteY2" fmla="*/ 3564610 h 3564610"/>
                <a:gd name="connsiteX3" fmla="*/ 0 w 619932"/>
                <a:gd name="connsiteY3" fmla="*/ 945397 h 3564610"/>
                <a:gd name="connsiteX4" fmla="*/ 619932 w 619932"/>
                <a:gd name="connsiteY4" fmla="*/ 0 h 3564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9932" h="3564610">
                  <a:moveTo>
                    <a:pt x="619932" y="0"/>
                  </a:moveTo>
                  <a:lnTo>
                    <a:pt x="604434" y="2557220"/>
                  </a:lnTo>
                  <a:lnTo>
                    <a:pt x="15498" y="3564610"/>
                  </a:lnTo>
                  <a:lnTo>
                    <a:pt x="0" y="945397"/>
                  </a:lnTo>
                  <a:lnTo>
                    <a:pt x="619932" y="0"/>
                  </a:lnTo>
                  <a:close/>
                </a:path>
              </a:pathLst>
            </a:custGeom>
            <a:grp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" name="Volný tvar 33"/>
            <p:cNvSpPr/>
            <p:nvPr/>
          </p:nvSpPr>
          <p:spPr>
            <a:xfrm flipH="1">
              <a:off x="4286248" y="2071678"/>
              <a:ext cx="642942" cy="3500462"/>
            </a:xfrm>
            <a:custGeom>
              <a:avLst/>
              <a:gdLst>
                <a:gd name="connsiteX0" fmla="*/ 619932 w 619932"/>
                <a:gd name="connsiteY0" fmla="*/ 0 h 3564610"/>
                <a:gd name="connsiteX1" fmla="*/ 604434 w 619932"/>
                <a:gd name="connsiteY1" fmla="*/ 2557220 h 3564610"/>
                <a:gd name="connsiteX2" fmla="*/ 15498 w 619932"/>
                <a:gd name="connsiteY2" fmla="*/ 3564610 h 3564610"/>
                <a:gd name="connsiteX3" fmla="*/ 0 w 619932"/>
                <a:gd name="connsiteY3" fmla="*/ 945397 h 3564610"/>
                <a:gd name="connsiteX4" fmla="*/ 619932 w 619932"/>
                <a:gd name="connsiteY4" fmla="*/ 0 h 3564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9932" h="3564610">
                  <a:moveTo>
                    <a:pt x="619932" y="0"/>
                  </a:moveTo>
                  <a:lnTo>
                    <a:pt x="604434" y="2557220"/>
                  </a:lnTo>
                  <a:lnTo>
                    <a:pt x="15498" y="3564610"/>
                  </a:lnTo>
                  <a:lnTo>
                    <a:pt x="0" y="945397"/>
                  </a:lnTo>
                  <a:lnTo>
                    <a:pt x="619932" y="0"/>
                  </a:lnTo>
                  <a:close/>
                </a:path>
              </a:pathLst>
            </a:custGeom>
            <a:grp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36" name="Přímá spojovací čára 35"/>
            <p:cNvCxnSpPr/>
            <p:nvPr/>
          </p:nvCxnSpPr>
          <p:spPr>
            <a:xfrm rot="10800000" flipH="1">
              <a:off x="4357686" y="3929066"/>
              <a:ext cx="1607355" cy="642942"/>
            </a:xfrm>
            <a:prstGeom prst="line">
              <a:avLst/>
            </a:prstGeom>
            <a:grpFill/>
            <a:ln w="571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Přímá spojovací čára 36"/>
            <p:cNvCxnSpPr/>
            <p:nvPr/>
          </p:nvCxnSpPr>
          <p:spPr>
            <a:xfrm rot="16200000" flipH="1">
              <a:off x="6368651" y="3489739"/>
              <a:ext cx="601542" cy="1623075"/>
            </a:xfrm>
            <a:prstGeom prst="line">
              <a:avLst/>
            </a:prstGeom>
            <a:grpFill/>
            <a:ln w="571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Přímá spojovací čára 37"/>
            <p:cNvCxnSpPr>
              <a:stCxn id="23" idx="0"/>
            </p:cNvCxnSpPr>
            <p:nvPr/>
          </p:nvCxnSpPr>
          <p:spPr>
            <a:xfrm rot="16200000" flipH="1" flipV="1">
              <a:off x="4589860" y="2696760"/>
              <a:ext cx="2571768" cy="35719"/>
            </a:xfrm>
            <a:prstGeom prst="line">
              <a:avLst/>
            </a:prstGeom>
            <a:grpFill/>
            <a:ln w="571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" name="Skupina 119"/>
          <p:cNvGrpSpPr/>
          <p:nvPr/>
        </p:nvGrpSpPr>
        <p:grpSpPr>
          <a:xfrm>
            <a:off x="1081651" y="3251883"/>
            <a:ext cx="1481823" cy="3097679"/>
            <a:chOff x="4500562" y="1357298"/>
            <a:chExt cx="3295669" cy="1143008"/>
          </a:xfrm>
          <a:solidFill>
            <a:schemeClr val="bg1"/>
          </a:solidFill>
        </p:grpSpPr>
        <p:sp>
          <p:nvSpPr>
            <p:cNvPr id="50" name="Krychle 49"/>
            <p:cNvSpPr/>
            <p:nvPr/>
          </p:nvSpPr>
          <p:spPr>
            <a:xfrm>
              <a:off x="4500562" y="1357298"/>
              <a:ext cx="3286148" cy="1143008"/>
            </a:xfrm>
            <a:prstGeom prst="cube">
              <a:avLst/>
            </a:prstGeom>
            <a:grp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52" name="Přímá spojovací čára 51"/>
            <p:cNvCxnSpPr/>
            <p:nvPr/>
          </p:nvCxnSpPr>
          <p:spPr>
            <a:xfrm>
              <a:off x="5431366" y="2345245"/>
              <a:ext cx="2364865" cy="1588"/>
            </a:xfrm>
            <a:prstGeom prst="line">
              <a:avLst/>
            </a:prstGeom>
            <a:grpFill/>
            <a:ln w="571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Přímá spojovací čára 56"/>
            <p:cNvCxnSpPr/>
            <p:nvPr/>
          </p:nvCxnSpPr>
          <p:spPr>
            <a:xfrm rot="5400000">
              <a:off x="4944503" y="1856795"/>
              <a:ext cx="975313" cy="1588"/>
            </a:xfrm>
            <a:prstGeom prst="line">
              <a:avLst/>
            </a:prstGeom>
            <a:grpFill/>
            <a:ln w="571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Přímá spojovací čára 58"/>
            <p:cNvCxnSpPr/>
            <p:nvPr/>
          </p:nvCxnSpPr>
          <p:spPr>
            <a:xfrm rot="5400000">
              <a:off x="4888435" y="1957374"/>
              <a:ext cx="155061" cy="930804"/>
            </a:xfrm>
            <a:prstGeom prst="line">
              <a:avLst/>
            </a:prstGeom>
            <a:grpFill/>
            <a:ln w="571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Skupina 92"/>
          <p:cNvGrpSpPr/>
          <p:nvPr/>
        </p:nvGrpSpPr>
        <p:grpSpPr>
          <a:xfrm>
            <a:off x="3571868" y="1857364"/>
            <a:ext cx="1571636" cy="1571636"/>
            <a:chOff x="5790901" y="3318922"/>
            <a:chExt cx="1571636" cy="1571636"/>
          </a:xfrm>
          <a:solidFill>
            <a:schemeClr val="bg1"/>
          </a:solidFill>
        </p:grpSpPr>
        <p:sp>
          <p:nvSpPr>
            <p:cNvPr id="62" name="Krychle 61"/>
            <p:cNvSpPr/>
            <p:nvPr/>
          </p:nvSpPr>
          <p:spPr>
            <a:xfrm>
              <a:off x="5790901" y="3318922"/>
              <a:ext cx="1571636" cy="1571636"/>
            </a:xfrm>
            <a:prstGeom prst="cube">
              <a:avLst/>
            </a:prstGeom>
            <a:grp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64" name="Přímá spojovací čára 63"/>
            <p:cNvCxnSpPr/>
            <p:nvPr/>
          </p:nvCxnSpPr>
          <p:spPr>
            <a:xfrm rot="5400000">
              <a:off x="5648819" y="3889632"/>
              <a:ext cx="1143008" cy="1588"/>
            </a:xfrm>
            <a:prstGeom prst="line">
              <a:avLst/>
            </a:prstGeom>
            <a:grpFill/>
            <a:ln w="571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Přímá spojovací čára 65"/>
            <p:cNvCxnSpPr/>
            <p:nvPr/>
          </p:nvCxnSpPr>
          <p:spPr>
            <a:xfrm rot="10800000" flipV="1">
              <a:off x="5790901" y="4533368"/>
              <a:ext cx="428628" cy="357190"/>
            </a:xfrm>
            <a:prstGeom prst="line">
              <a:avLst/>
            </a:prstGeom>
            <a:grpFill/>
            <a:ln w="571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Přímá spojovací čára 68"/>
            <p:cNvCxnSpPr/>
            <p:nvPr/>
          </p:nvCxnSpPr>
          <p:spPr>
            <a:xfrm>
              <a:off x="6219529" y="4461930"/>
              <a:ext cx="1143008" cy="1588"/>
            </a:xfrm>
            <a:prstGeom prst="line">
              <a:avLst/>
            </a:prstGeom>
            <a:grpFill/>
            <a:ln w="571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Skupina 52"/>
          <p:cNvGrpSpPr/>
          <p:nvPr/>
        </p:nvGrpSpPr>
        <p:grpSpPr>
          <a:xfrm>
            <a:off x="6286512" y="1071546"/>
            <a:ext cx="1800000" cy="1800000"/>
            <a:chOff x="4286248" y="1428736"/>
            <a:chExt cx="3230430" cy="4166152"/>
          </a:xfrm>
          <a:solidFill>
            <a:schemeClr val="bg1"/>
          </a:solidFill>
        </p:grpSpPr>
        <p:sp>
          <p:nvSpPr>
            <p:cNvPr id="54" name="Pravidelný pětiúhelník 53"/>
            <p:cNvSpPr/>
            <p:nvPr/>
          </p:nvSpPr>
          <p:spPr>
            <a:xfrm>
              <a:off x="4286248" y="1428736"/>
              <a:ext cx="3214710" cy="1571636"/>
            </a:xfrm>
            <a:prstGeom prst="pentagon">
              <a:avLst/>
            </a:prstGeom>
            <a:grp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5" name="Obdélník 54"/>
            <p:cNvSpPr/>
            <p:nvPr/>
          </p:nvSpPr>
          <p:spPr>
            <a:xfrm>
              <a:off x="4929190" y="3000372"/>
              <a:ext cx="1980000" cy="2571768"/>
            </a:xfrm>
            <a:prstGeom prst="rect">
              <a:avLst/>
            </a:prstGeom>
            <a:grp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6" name="Volný tvar 55"/>
            <p:cNvSpPr/>
            <p:nvPr/>
          </p:nvSpPr>
          <p:spPr>
            <a:xfrm>
              <a:off x="6896746" y="2030278"/>
              <a:ext cx="619932" cy="3564610"/>
            </a:xfrm>
            <a:custGeom>
              <a:avLst/>
              <a:gdLst>
                <a:gd name="connsiteX0" fmla="*/ 619932 w 619932"/>
                <a:gd name="connsiteY0" fmla="*/ 0 h 3564610"/>
                <a:gd name="connsiteX1" fmla="*/ 604434 w 619932"/>
                <a:gd name="connsiteY1" fmla="*/ 2557220 h 3564610"/>
                <a:gd name="connsiteX2" fmla="*/ 15498 w 619932"/>
                <a:gd name="connsiteY2" fmla="*/ 3564610 h 3564610"/>
                <a:gd name="connsiteX3" fmla="*/ 0 w 619932"/>
                <a:gd name="connsiteY3" fmla="*/ 945397 h 3564610"/>
                <a:gd name="connsiteX4" fmla="*/ 619932 w 619932"/>
                <a:gd name="connsiteY4" fmla="*/ 0 h 3564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9932" h="3564610">
                  <a:moveTo>
                    <a:pt x="619932" y="0"/>
                  </a:moveTo>
                  <a:lnTo>
                    <a:pt x="604434" y="2557220"/>
                  </a:lnTo>
                  <a:lnTo>
                    <a:pt x="15498" y="3564610"/>
                  </a:lnTo>
                  <a:lnTo>
                    <a:pt x="0" y="945397"/>
                  </a:lnTo>
                  <a:lnTo>
                    <a:pt x="619932" y="0"/>
                  </a:lnTo>
                  <a:close/>
                </a:path>
              </a:pathLst>
            </a:custGeom>
            <a:grp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8" name="Volný tvar 57"/>
            <p:cNvSpPr/>
            <p:nvPr/>
          </p:nvSpPr>
          <p:spPr>
            <a:xfrm flipH="1">
              <a:off x="4286248" y="2071678"/>
              <a:ext cx="642942" cy="3500462"/>
            </a:xfrm>
            <a:custGeom>
              <a:avLst/>
              <a:gdLst>
                <a:gd name="connsiteX0" fmla="*/ 619932 w 619932"/>
                <a:gd name="connsiteY0" fmla="*/ 0 h 3564610"/>
                <a:gd name="connsiteX1" fmla="*/ 604434 w 619932"/>
                <a:gd name="connsiteY1" fmla="*/ 2557220 h 3564610"/>
                <a:gd name="connsiteX2" fmla="*/ 15498 w 619932"/>
                <a:gd name="connsiteY2" fmla="*/ 3564610 h 3564610"/>
                <a:gd name="connsiteX3" fmla="*/ 0 w 619932"/>
                <a:gd name="connsiteY3" fmla="*/ 945397 h 3564610"/>
                <a:gd name="connsiteX4" fmla="*/ 619932 w 619932"/>
                <a:gd name="connsiteY4" fmla="*/ 0 h 3564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9932" h="3564610">
                  <a:moveTo>
                    <a:pt x="619932" y="0"/>
                  </a:moveTo>
                  <a:lnTo>
                    <a:pt x="604434" y="2557220"/>
                  </a:lnTo>
                  <a:lnTo>
                    <a:pt x="15498" y="3564610"/>
                  </a:lnTo>
                  <a:lnTo>
                    <a:pt x="0" y="945397"/>
                  </a:lnTo>
                  <a:lnTo>
                    <a:pt x="619932" y="0"/>
                  </a:lnTo>
                  <a:close/>
                </a:path>
              </a:pathLst>
            </a:custGeom>
            <a:grp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61" name="Přímá spojovací čára 60"/>
            <p:cNvCxnSpPr/>
            <p:nvPr/>
          </p:nvCxnSpPr>
          <p:spPr>
            <a:xfrm rot="10800000" flipH="1">
              <a:off x="4357686" y="3929066"/>
              <a:ext cx="1607355" cy="642942"/>
            </a:xfrm>
            <a:prstGeom prst="line">
              <a:avLst/>
            </a:prstGeom>
            <a:grpFill/>
            <a:ln w="571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Přímá spojovací čára 62"/>
            <p:cNvCxnSpPr/>
            <p:nvPr/>
          </p:nvCxnSpPr>
          <p:spPr>
            <a:xfrm rot="16200000" flipH="1">
              <a:off x="6368651" y="3489739"/>
              <a:ext cx="601542" cy="1623075"/>
            </a:xfrm>
            <a:prstGeom prst="line">
              <a:avLst/>
            </a:prstGeom>
            <a:grpFill/>
            <a:ln w="571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Přímá spojovací čára 64"/>
            <p:cNvCxnSpPr>
              <a:stCxn id="54" idx="0"/>
            </p:cNvCxnSpPr>
            <p:nvPr/>
          </p:nvCxnSpPr>
          <p:spPr>
            <a:xfrm rot="16200000" flipH="1" flipV="1">
              <a:off x="4589860" y="2696760"/>
              <a:ext cx="2571768" cy="35719"/>
            </a:xfrm>
            <a:prstGeom prst="line">
              <a:avLst/>
            </a:prstGeom>
            <a:grpFill/>
            <a:ln w="571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9" name="Šestiúhelník 78"/>
          <p:cNvSpPr/>
          <p:nvPr/>
        </p:nvSpPr>
        <p:spPr>
          <a:xfrm>
            <a:off x="5857884" y="3643314"/>
            <a:ext cx="2071702" cy="1000132"/>
          </a:xfrm>
          <a:prstGeom prst="hexagon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1" name="Šestiúhelník 80"/>
          <p:cNvSpPr/>
          <p:nvPr/>
        </p:nvSpPr>
        <p:spPr>
          <a:xfrm>
            <a:off x="5857884" y="5072074"/>
            <a:ext cx="2071702" cy="1000132"/>
          </a:xfrm>
          <a:prstGeom prst="hexagon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85" name="Přímá spojovací čára 84"/>
          <p:cNvCxnSpPr>
            <a:stCxn id="81" idx="3"/>
            <a:endCxn id="81" idx="2"/>
          </p:cNvCxnSpPr>
          <p:nvPr/>
        </p:nvCxnSpPr>
        <p:spPr>
          <a:xfrm rot="10800000" flipH="1" flipV="1">
            <a:off x="5857883" y="5572140"/>
            <a:ext cx="250033" cy="50006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Přímá spojovací čára 88"/>
          <p:cNvCxnSpPr>
            <a:stCxn id="81" idx="2"/>
            <a:endCxn id="81" idx="1"/>
          </p:cNvCxnSpPr>
          <p:nvPr/>
        </p:nvCxnSpPr>
        <p:spPr>
          <a:xfrm rot="16200000" flipH="1">
            <a:off x="6893735" y="5286388"/>
            <a:ext cx="1588" cy="157163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Přímá spojovací čára 91"/>
          <p:cNvCxnSpPr>
            <a:stCxn id="81" idx="1"/>
            <a:endCxn id="81" idx="0"/>
          </p:cNvCxnSpPr>
          <p:nvPr/>
        </p:nvCxnSpPr>
        <p:spPr>
          <a:xfrm rot="5400000" flipH="1" flipV="1">
            <a:off x="7554536" y="5697156"/>
            <a:ext cx="500066" cy="25003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Přímá spojovací čára 95"/>
          <p:cNvCxnSpPr>
            <a:stCxn id="81" idx="0"/>
            <a:endCxn id="81" idx="5"/>
          </p:cNvCxnSpPr>
          <p:nvPr/>
        </p:nvCxnSpPr>
        <p:spPr>
          <a:xfrm flipH="1" flipV="1">
            <a:off x="7679553" y="5072074"/>
            <a:ext cx="250033" cy="500066"/>
          </a:xfrm>
          <a:prstGeom prst="line">
            <a:avLst/>
          </a:prstGeom>
          <a:ln w="571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Přímá spojovací čára 99"/>
          <p:cNvCxnSpPr>
            <a:stCxn id="81" idx="5"/>
            <a:endCxn id="81" idx="4"/>
          </p:cNvCxnSpPr>
          <p:nvPr/>
        </p:nvCxnSpPr>
        <p:spPr>
          <a:xfrm rot="16200000" flipV="1">
            <a:off x="6893735" y="4286256"/>
            <a:ext cx="1588" cy="1571636"/>
          </a:xfrm>
          <a:prstGeom prst="line">
            <a:avLst/>
          </a:prstGeom>
          <a:ln w="571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Přímá spojovací čára 103"/>
          <p:cNvCxnSpPr>
            <a:stCxn id="81" idx="4"/>
            <a:endCxn id="81" idx="3"/>
          </p:cNvCxnSpPr>
          <p:nvPr/>
        </p:nvCxnSpPr>
        <p:spPr>
          <a:xfrm rot="16200000" flipH="1" flipV="1">
            <a:off x="5732868" y="5197090"/>
            <a:ext cx="500066" cy="250033"/>
          </a:xfrm>
          <a:prstGeom prst="line">
            <a:avLst/>
          </a:prstGeom>
          <a:ln w="571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Přímá spojovací čára 107"/>
          <p:cNvCxnSpPr>
            <a:stCxn id="79" idx="3"/>
            <a:endCxn id="81" idx="3"/>
          </p:cNvCxnSpPr>
          <p:nvPr/>
        </p:nvCxnSpPr>
        <p:spPr>
          <a:xfrm rot="10800000" flipV="1">
            <a:off x="5857884" y="4143380"/>
            <a:ext cx="1588" cy="142876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Přímá spojovací čára 111"/>
          <p:cNvCxnSpPr>
            <a:stCxn id="79" idx="2"/>
            <a:endCxn id="81" idx="2"/>
          </p:cNvCxnSpPr>
          <p:nvPr/>
        </p:nvCxnSpPr>
        <p:spPr>
          <a:xfrm rot="5400000">
            <a:off x="5393537" y="5357826"/>
            <a:ext cx="1428760" cy="158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Přímá spojovací čára 115"/>
          <p:cNvCxnSpPr>
            <a:stCxn id="79" idx="1"/>
            <a:endCxn id="81" idx="1"/>
          </p:cNvCxnSpPr>
          <p:nvPr/>
        </p:nvCxnSpPr>
        <p:spPr>
          <a:xfrm rot="5400000">
            <a:off x="6965173" y="5357826"/>
            <a:ext cx="1428760" cy="158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Přímá spojovací čára 119"/>
          <p:cNvCxnSpPr>
            <a:stCxn id="79" idx="0"/>
            <a:endCxn id="81" idx="0"/>
          </p:cNvCxnSpPr>
          <p:nvPr/>
        </p:nvCxnSpPr>
        <p:spPr>
          <a:xfrm>
            <a:off x="7929586" y="4143380"/>
            <a:ext cx="1588" cy="142876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Skupina 125"/>
          <p:cNvGrpSpPr/>
          <p:nvPr/>
        </p:nvGrpSpPr>
        <p:grpSpPr>
          <a:xfrm>
            <a:off x="3143240" y="3857628"/>
            <a:ext cx="2286016" cy="2011206"/>
            <a:chOff x="1500165" y="1250634"/>
            <a:chExt cx="3155107" cy="4346235"/>
          </a:xfrm>
          <a:solidFill>
            <a:schemeClr val="bg1"/>
          </a:solidFill>
        </p:grpSpPr>
        <p:sp>
          <p:nvSpPr>
            <p:cNvPr id="127" name="Pravoúhlý trojúhelník 126"/>
            <p:cNvSpPr/>
            <p:nvPr/>
          </p:nvSpPr>
          <p:spPr>
            <a:xfrm rot="9975753">
              <a:off x="1607615" y="1770442"/>
              <a:ext cx="2947782" cy="1972892"/>
            </a:xfrm>
            <a:prstGeom prst="rtTriangle">
              <a:avLst/>
            </a:prstGeom>
            <a:grp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8" name="Kosoúhelník 127"/>
            <p:cNvSpPr/>
            <p:nvPr/>
          </p:nvSpPr>
          <p:spPr>
            <a:xfrm rot="5400000">
              <a:off x="1493235" y="2435799"/>
              <a:ext cx="3168000" cy="3154139"/>
            </a:xfrm>
            <a:prstGeom prst="parallelogram">
              <a:avLst/>
            </a:prstGeom>
            <a:grp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29" name="Přímá spojovací čára 128"/>
            <p:cNvCxnSpPr/>
            <p:nvPr/>
          </p:nvCxnSpPr>
          <p:spPr>
            <a:xfrm flipV="1">
              <a:off x="1500166" y="3929066"/>
              <a:ext cx="2631371" cy="854072"/>
            </a:xfrm>
            <a:prstGeom prst="line">
              <a:avLst/>
            </a:prstGeom>
            <a:grpFill/>
            <a:ln w="571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Přímá spojovací čára 129"/>
            <p:cNvCxnSpPr/>
            <p:nvPr/>
          </p:nvCxnSpPr>
          <p:spPr>
            <a:xfrm rot="16200000" flipH="1">
              <a:off x="3579377" y="4493061"/>
              <a:ext cx="1639890" cy="511901"/>
            </a:xfrm>
            <a:prstGeom prst="line">
              <a:avLst/>
            </a:prstGeom>
            <a:grpFill/>
            <a:ln w="571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Přímá spojovací čára 130"/>
            <p:cNvCxnSpPr>
              <a:stCxn id="127" idx="2"/>
            </p:cNvCxnSpPr>
            <p:nvPr/>
          </p:nvCxnSpPr>
          <p:spPr>
            <a:xfrm rot="16200000" flipH="1" flipV="1">
              <a:off x="3000001" y="2473546"/>
              <a:ext cx="2586534" cy="140709"/>
            </a:xfrm>
            <a:prstGeom prst="line">
              <a:avLst/>
            </a:prstGeom>
            <a:grpFill/>
            <a:ln w="571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3" name="TextovéPole 52"/>
          <p:cNvSpPr txBox="1"/>
          <p:nvPr/>
        </p:nvSpPr>
        <p:spPr>
          <a:xfrm>
            <a:off x="642910" y="500042"/>
            <a:ext cx="5572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Barevně vyznač podstavy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Volný tvar 123"/>
          <p:cNvSpPr/>
          <p:nvPr/>
        </p:nvSpPr>
        <p:spPr>
          <a:xfrm>
            <a:off x="7702658" y="4293031"/>
            <a:ext cx="201478" cy="1162372"/>
          </a:xfrm>
          <a:custGeom>
            <a:avLst/>
            <a:gdLst>
              <a:gd name="connsiteX0" fmla="*/ 15498 w 201478"/>
              <a:gd name="connsiteY0" fmla="*/ 356461 h 1162372"/>
              <a:gd name="connsiteX1" fmla="*/ 0 w 201478"/>
              <a:gd name="connsiteY1" fmla="*/ 759416 h 1162372"/>
              <a:gd name="connsiteX2" fmla="*/ 201478 w 201478"/>
              <a:gd name="connsiteY2" fmla="*/ 1162372 h 1162372"/>
              <a:gd name="connsiteX3" fmla="*/ 201478 w 201478"/>
              <a:gd name="connsiteY3" fmla="*/ 0 h 1162372"/>
              <a:gd name="connsiteX4" fmla="*/ 15498 w 201478"/>
              <a:gd name="connsiteY4" fmla="*/ 356461 h 11623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1478" h="1162372">
                <a:moveTo>
                  <a:pt x="15498" y="356461"/>
                </a:moveTo>
                <a:lnTo>
                  <a:pt x="0" y="759416"/>
                </a:lnTo>
                <a:lnTo>
                  <a:pt x="201478" y="1162372"/>
                </a:lnTo>
                <a:lnTo>
                  <a:pt x="201478" y="0"/>
                </a:lnTo>
                <a:lnTo>
                  <a:pt x="15498" y="356461"/>
                </a:lnTo>
                <a:close/>
              </a:path>
            </a:pathLst>
          </a:cu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3" name="Volný tvar 122"/>
          <p:cNvSpPr/>
          <p:nvPr/>
        </p:nvSpPr>
        <p:spPr>
          <a:xfrm>
            <a:off x="6121831" y="4633993"/>
            <a:ext cx="1534332" cy="418454"/>
          </a:xfrm>
          <a:custGeom>
            <a:avLst/>
            <a:gdLst>
              <a:gd name="connsiteX0" fmla="*/ 0 w 1534332"/>
              <a:gd name="connsiteY0" fmla="*/ 46495 h 418454"/>
              <a:gd name="connsiteX1" fmla="*/ 15498 w 1534332"/>
              <a:gd name="connsiteY1" fmla="*/ 402956 h 418454"/>
              <a:gd name="connsiteX2" fmla="*/ 1518833 w 1534332"/>
              <a:gd name="connsiteY2" fmla="*/ 418454 h 418454"/>
              <a:gd name="connsiteX3" fmla="*/ 1534332 w 1534332"/>
              <a:gd name="connsiteY3" fmla="*/ 0 h 418454"/>
              <a:gd name="connsiteX4" fmla="*/ 0 w 1534332"/>
              <a:gd name="connsiteY4" fmla="*/ 46495 h 4184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34332" h="418454">
                <a:moveTo>
                  <a:pt x="0" y="46495"/>
                </a:moveTo>
                <a:lnTo>
                  <a:pt x="15498" y="402956"/>
                </a:lnTo>
                <a:lnTo>
                  <a:pt x="1518833" y="418454"/>
                </a:lnTo>
                <a:lnTo>
                  <a:pt x="1534332" y="0"/>
                </a:lnTo>
                <a:lnTo>
                  <a:pt x="0" y="46495"/>
                </a:lnTo>
                <a:close/>
              </a:path>
            </a:pathLst>
          </a:cu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2" name="Volný tvar 121"/>
          <p:cNvSpPr/>
          <p:nvPr/>
        </p:nvSpPr>
        <p:spPr>
          <a:xfrm>
            <a:off x="5858359" y="4293031"/>
            <a:ext cx="232475" cy="1239864"/>
          </a:xfrm>
          <a:custGeom>
            <a:avLst/>
            <a:gdLst>
              <a:gd name="connsiteX0" fmla="*/ 15499 w 232475"/>
              <a:gd name="connsiteY0" fmla="*/ 0 h 1239864"/>
              <a:gd name="connsiteX1" fmla="*/ 0 w 232475"/>
              <a:gd name="connsiteY1" fmla="*/ 1239864 h 1239864"/>
              <a:gd name="connsiteX2" fmla="*/ 232475 w 232475"/>
              <a:gd name="connsiteY2" fmla="*/ 759416 h 1239864"/>
              <a:gd name="connsiteX3" fmla="*/ 216977 w 232475"/>
              <a:gd name="connsiteY3" fmla="*/ 340962 h 1239864"/>
              <a:gd name="connsiteX4" fmla="*/ 15499 w 232475"/>
              <a:gd name="connsiteY4" fmla="*/ 0 h 12398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2475" h="1239864">
                <a:moveTo>
                  <a:pt x="15499" y="0"/>
                </a:moveTo>
                <a:lnTo>
                  <a:pt x="0" y="1239864"/>
                </a:lnTo>
                <a:lnTo>
                  <a:pt x="232475" y="759416"/>
                </a:lnTo>
                <a:lnTo>
                  <a:pt x="216977" y="340962"/>
                </a:lnTo>
                <a:lnTo>
                  <a:pt x="15499" y="0"/>
                </a:lnTo>
                <a:close/>
              </a:path>
            </a:pathLst>
          </a:cu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Pravidelný pětiúhelník 22"/>
          <p:cNvSpPr/>
          <p:nvPr/>
        </p:nvSpPr>
        <p:spPr>
          <a:xfrm>
            <a:off x="785786" y="1357298"/>
            <a:ext cx="2083581" cy="534208"/>
          </a:xfrm>
          <a:prstGeom prst="pentagon">
            <a:avLst/>
          </a:prstGeom>
          <a:solidFill>
            <a:srgbClr val="0066FF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1202502" y="1891506"/>
            <a:ext cx="1283317" cy="874158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olný tvar 28"/>
          <p:cNvSpPr/>
          <p:nvPr/>
        </p:nvSpPr>
        <p:spPr>
          <a:xfrm>
            <a:off x="2477753" y="1561765"/>
            <a:ext cx="401803" cy="1211631"/>
          </a:xfrm>
          <a:custGeom>
            <a:avLst/>
            <a:gdLst>
              <a:gd name="connsiteX0" fmla="*/ 619932 w 619932"/>
              <a:gd name="connsiteY0" fmla="*/ 0 h 3564610"/>
              <a:gd name="connsiteX1" fmla="*/ 604434 w 619932"/>
              <a:gd name="connsiteY1" fmla="*/ 2557220 h 3564610"/>
              <a:gd name="connsiteX2" fmla="*/ 15498 w 619932"/>
              <a:gd name="connsiteY2" fmla="*/ 3564610 h 3564610"/>
              <a:gd name="connsiteX3" fmla="*/ 0 w 619932"/>
              <a:gd name="connsiteY3" fmla="*/ 945397 h 3564610"/>
              <a:gd name="connsiteX4" fmla="*/ 619932 w 619932"/>
              <a:gd name="connsiteY4" fmla="*/ 0 h 3564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9932" h="3564610">
                <a:moveTo>
                  <a:pt x="619932" y="0"/>
                </a:moveTo>
                <a:lnTo>
                  <a:pt x="604434" y="2557220"/>
                </a:lnTo>
                <a:lnTo>
                  <a:pt x="15498" y="3564610"/>
                </a:lnTo>
                <a:lnTo>
                  <a:pt x="0" y="945397"/>
                </a:lnTo>
                <a:lnTo>
                  <a:pt x="619932" y="0"/>
                </a:lnTo>
                <a:close/>
              </a:path>
            </a:pathLst>
          </a:cu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Volný tvar 33"/>
          <p:cNvSpPr/>
          <p:nvPr/>
        </p:nvSpPr>
        <p:spPr>
          <a:xfrm flipH="1">
            <a:off x="785786" y="1575838"/>
            <a:ext cx="416716" cy="1189826"/>
          </a:xfrm>
          <a:custGeom>
            <a:avLst/>
            <a:gdLst>
              <a:gd name="connsiteX0" fmla="*/ 619932 w 619932"/>
              <a:gd name="connsiteY0" fmla="*/ 0 h 3564610"/>
              <a:gd name="connsiteX1" fmla="*/ 604434 w 619932"/>
              <a:gd name="connsiteY1" fmla="*/ 2557220 h 3564610"/>
              <a:gd name="connsiteX2" fmla="*/ 15498 w 619932"/>
              <a:gd name="connsiteY2" fmla="*/ 3564610 h 3564610"/>
              <a:gd name="connsiteX3" fmla="*/ 0 w 619932"/>
              <a:gd name="connsiteY3" fmla="*/ 945397 h 3564610"/>
              <a:gd name="connsiteX4" fmla="*/ 619932 w 619932"/>
              <a:gd name="connsiteY4" fmla="*/ 0 h 3564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9932" h="3564610">
                <a:moveTo>
                  <a:pt x="619932" y="0"/>
                </a:moveTo>
                <a:lnTo>
                  <a:pt x="604434" y="2557220"/>
                </a:lnTo>
                <a:lnTo>
                  <a:pt x="15498" y="3564610"/>
                </a:lnTo>
                <a:lnTo>
                  <a:pt x="0" y="945397"/>
                </a:lnTo>
                <a:lnTo>
                  <a:pt x="619932" y="0"/>
                </a:lnTo>
                <a:close/>
              </a:path>
            </a:pathLst>
          </a:cu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6" name="Přímá spojovací čára 35"/>
          <p:cNvCxnSpPr/>
          <p:nvPr/>
        </p:nvCxnSpPr>
        <p:spPr>
          <a:xfrm rot="10800000" flipH="1">
            <a:off x="832088" y="2207174"/>
            <a:ext cx="1041791" cy="218540"/>
          </a:xfrm>
          <a:prstGeom prst="line">
            <a:avLst/>
          </a:prstGeom>
          <a:solidFill>
            <a:srgbClr val="0066FF"/>
          </a:solidFill>
          <a:ln w="571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ovací čára 36"/>
          <p:cNvCxnSpPr/>
          <p:nvPr/>
        </p:nvCxnSpPr>
        <p:spPr>
          <a:xfrm rot="16200000" flipH="1">
            <a:off x="2228182" y="1807701"/>
            <a:ext cx="204467" cy="1051979"/>
          </a:xfrm>
          <a:prstGeom prst="line">
            <a:avLst/>
          </a:prstGeom>
          <a:solidFill>
            <a:srgbClr val="0066FF"/>
          </a:solidFill>
          <a:ln w="571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ovací čára 37"/>
          <p:cNvCxnSpPr>
            <a:stCxn id="23" idx="0"/>
          </p:cNvCxnSpPr>
          <p:nvPr/>
        </p:nvCxnSpPr>
        <p:spPr>
          <a:xfrm rot="16200000" flipH="1" flipV="1">
            <a:off x="1378922" y="1782801"/>
            <a:ext cx="874158" cy="23151"/>
          </a:xfrm>
          <a:prstGeom prst="line">
            <a:avLst/>
          </a:prstGeom>
          <a:solidFill>
            <a:srgbClr val="0066FF"/>
          </a:solidFill>
          <a:ln w="571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Skupina 119"/>
          <p:cNvGrpSpPr/>
          <p:nvPr/>
        </p:nvGrpSpPr>
        <p:grpSpPr>
          <a:xfrm>
            <a:off x="1081651" y="3251883"/>
            <a:ext cx="1481823" cy="3097679"/>
            <a:chOff x="4500562" y="1357298"/>
            <a:chExt cx="3295669" cy="1143008"/>
          </a:xfrm>
        </p:grpSpPr>
        <p:sp>
          <p:nvSpPr>
            <p:cNvPr id="50" name="Krychle 49"/>
            <p:cNvSpPr/>
            <p:nvPr/>
          </p:nvSpPr>
          <p:spPr>
            <a:xfrm>
              <a:off x="4500562" y="1357298"/>
              <a:ext cx="3286148" cy="1143008"/>
            </a:xfrm>
            <a:prstGeom prst="cube">
              <a:avLst/>
            </a:prstGeom>
            <a:solidFill>
              <a:srgbClr val="FFC000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52" name="Přímá spojovací čára 51"/>
            <p:cNvCxnSpPr/>
            <p:nvPr/>
          </p:nvCxnSpPr>
          <p:spPr>
            <a:xfrm>
              <a:off x="5431366" y="2345245"/>
              <a:ext cx="2364865" cy="1588"/>
            </a:xfrm>
            <a:prstGeom prst="line">
              <a:avLst/>
            </a:prstGeom>
            <a:ln w="571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Přímá spojovací čára 56"/>
            <p:cNvCxnSpPr/>
            <p:nvPr/>
          </p:nvCxnSpPr>
          <p:spPr>
            <a:xfrm rot="5400000">
              <a:off x="4944503" y="1856795"/>
              <a:ext cx="975313" cy="1588"/>
            </a:xfrm>
            <a:prstGeom prst="line">
              <a:avLst/>
            </a:prstGeom>
            <a:ln w="571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Přímá spojovací čára 58"/>
            <p:cNvCxnSpPr/>
            <p:nvPr/>
          </p:nvCxnSpPr>
          <p:spPr>
            <a:xfrm rot="5400000">
              <a:off x="4888435" y="1957374"/>
              <a:ext cx="155061" cy="930804"/>
            </a:xfrm>
            <a:prstGeom prst="line">
              <a:avLst/>
            </a:prstGeom>
            <a:ln w="571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2" name="Krychle 61"/>
          <p:cNvSpPr/>
          <p:nvPr/>
        </p:nvSpPr>
        <p:spPr>
          <a:xfrm>
            <a:off x="3571868" y="1857364"/>
            <a:ext cx="1571636" cy="1571636"/>
          </a:xfrm>
          <a:prstGeom prst="cube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4" name="Přímá spojovací čára 63"/>
          <p:cNvCxnSpPr/>
          <p:nvPr/>
        </p:nvCxnSpPr>
        <p:spPr>
          <a:xfrm rot="5400000">
            <a:off x="3429786" y="2428074"/>
            <a:ext cx="1143008" cy="1588"/>
          </a:xfrm>
          <a:prstGeom prst="line">
            <a:avLst/>
          </a:prstGeom>
          <a:ln w="571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Přímá spojovací čára 65"/>
          <p:cNvCxnSpPr/>
          <p:nvPr/>
        </p:nvCxnSpPr>
        <p:spPr>
          <a:xfrm rot="10800000" flipV="1">
            <a:off x="3571868" y="3071810"/>
            <a:ext cx="428628" cy="357190"/>
          </a:xfrm>
          <a:prstGeom prst="line">
            <a:avLst/>
          </a:prstGeom>
          <a:ln w="571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Přímá spojovací čára 68"/>
          <p:cNvCxnSpPr/>
          <p:nvPr/>
        </p:nvCxnSpPr>
        <p:spPr>
          <a:xfrm>
            <a:off x="4000496" y="3000372"/>
            <a:ext cx="1143008" cy="1588"/>
          </a:xfrm>
          <a:prstGeom prst="line">
            <a:avLst/>
          </a:prstGeom>
          <a:ln w="571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Pravidelný pětiúhelník 53"/>
          <p:cNvSpPr/>
          <p:nvPr/>
        </p:nvSpPr>
        <p:spPr>
          <a:xfrm>
            <a:off x="6286512" y="1071546"/>
            <a:ext cx="1791241" cy="679031"/>
          </a:xfrm>
          <a:prstGeom prst="pentagon">
            <a:avLst/>
          </a:prstGeom>
          <a:solidFill>
            <a:schemeClr val="accent2">
              <a:lumMod val="60000"/>
              <a:lumOff val="40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Obdélník 54"/>
          <p:cNvSpPr/>
          <p:nvPr/>
        </p:nvSpPr>
        <p:spPr>
          <a:xfrm>
            <a:off x="6644760" y="1750577"/>
            <a:ext cx="1103259" cy="111114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olný tvar 55"/>
          <p:cNvSpPr/>
          <p:nvPr/>
        </p:nvSpPr>
        <p:spPr>
          <a:xfrm>
            <a:off x="7741085" y="1331444"/>
            <a:ext cx="345427" cy="1540102"/>
          </a:xfrm>
          <a:custGeom>
            <a:avLst/>
            <a:gdLst>
              <a:gd name="connsiteX0" fmla="*/ 619932 w 619932"/>
              <a:gd name="connsiteY0" fmla="*/ 0 h 3564610"/>
              <a:gd name="connsiteX1" fmla="*/ 604434 w 619932"/>
              <a:gd name="connsiteY1" fmla="*/ 2557220 h 3564610"/>
              <a:gd name="connsiteX2" fmla="*/ 15498 w 619932"/>
              <a:gd name="connsiteY2" fmla="*/ 3564610 h 3564610"/>
              <a:gd name="connsiteX3" fmla="*/ 0 w 619932"/>
              <a:gd name="connsiteY3" fmla="*/ 945397 h 3564610"/>
              <a:gd name="connsiteX4" fmla="*/ 619932 w 619932"/>
              <a:gd name="connsiteY4" fmla="*/ 0 h 3564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9932" h="3564610">
                <a:moveTo>
                  <a:pt x="619932" y="0"/>
                </a:moveTo>
                <a:lnTo>
                  <a:pt x="604434" y="2557220"/>
                </a:lnTo>
                <a:lnTo>
                  <a:pt x="15498" y="3564610"/>
                </a:lnTo>
                <a:lnTo>
                  <a:pt x="0" y="945397"/>
                </a:lnTo>
                <a:lnTo>
                  <a:pt x="619932" y="0"/>
                </a:lnTo>
                <a:close/>
              </a:path>
            </a:pathLst>
          </a:cu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Volný tvar 57"/>
          <p:cNvSpPr/>
          <p:nvPr/>
        </p:nvSpPr>
        <p:spPr>
          <a:xfrm flipH="1">
            <a:off x="6286512" y="1349331"/>
            <a:ext cx="358248" cy="1512386"/>
          </a:xfrm>
          <a:custGeom>
            <a:avLst/>
            <a:gdLst>
              <a:gd name="connsiteX0" fmla="*/ 619932 w 619932"/>
              <a:gd name="connsiteY0" fmla="*/ 0 h 3564610"/>
              <a:gd name="connsiteX1" fmla="*/ 604434 w 619932"/>
              <a:gd name="connsiteY1" fmla="*/ 2557220 h 3564610"/>
              <a:gd name="connsiteX2" fmla="*/ 15498 w 619932"/>
              <a:gd name="connsiteY2" fmla="*/ 3564610 h 3564610"/>
              <a:gd name="connsiteX3" fmla="*/ 0 w 619932"/>
              <a:gd name="connsiteY3" fmla="*/ 945397 h 3564610"/>
              <a:gd name="connsiteX4" fmla="*/ 619932 w 619932"/>
              <a:gd name="connsiteY4" fmla="*/ 0 h 3564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9932" h="3564610">
                <a:moveTo>
                  <a:pt x="619932" y="0"/>
                </a:moveTo>
                <a:lnTo>
                  <a:pt x="604434" y="2557220"/>
                </a:lnTo>
                <a:lnTo>
                  <a:pt x="15498" y="3564610"/>
                </a:lnTo>
                <a:lnTo>
                  <a:pt x="0" y="945397"/>
                </a:lnTo>
                <a:lnTo>
                  <a:pt x="619932" y="0"/>
                </a:lnTo>
                <a:close/>
              </a:path>
            </a:pathLst>
          </a:cu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1" name="Přímá spojovací čára 60"/>
          <p:cNvCxnSpPr/>
          <p:nvPr/>
        </p:nvCxnSpPr>
        <p:spPr>
          <a:xfrm rot="10800000" flipH="1">
            <a:off x="6326317" y="2151822"/>
            <a:ext cx="895620" cy="277785"/>
          </a:xfrm>
          <a:prstGeom prst="line">
            <a:avLst/>
          </a:prstGeom>
          <a:ln w="571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Přímá spojovací čára 62"/>
          <p:cNvCxnSpPr/>
          <p:nvPr/>
        </p:nvCxnSpPr>
        <p:spPr>
          <a:xfrm rot="16200000" flipH="1">
            <a:off x="7484471" y="1860447"/>
            <a:ext cx="259898" cy="904380"/>
          </a:xfrm>
          <a:prstGeom prst="line">
            <a:avLst/>
          </a:prstGeom>
          <a:ln w="571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ovací čára 64"/>
          <p:cNvCxnSpPr>
            <a:stCxn id="54" idx="0"/>
          </p:cNvCxnSpPr>
          <p:nvPr/>
        </p:nvCxnSpPr>
        <p:spPr>
          <a:xfrm rot="16200000" flipH="1" flipV="1">
            <a:off x="6616611" y="1617165"/>
            <a:ext cx="1111141" cy="19903"/>
          </a:xfrm>
          <a:prstGeom prst="line">
            <a:avLst/>
          </a:prstGeom>
          <a:ln w="571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Šestiúhelník 78"/>
          <p:cNvSpPr/>
          <p:nvPr/>
        </p:nvSpPr>
        <p:spPr>
          <a:xfrm>
            <a:off x="5857884" y="3643314"/>
            <a:ext cx="2071702" cy="1000132"/>
          </a:xfrm>
          <a:prstGeom prst="hexagon">
            <a:avLst/>
          </a:prstGeom>
          <a:solidFill>
            <a:srgbClr val="92D05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1" name="Šestiúhelník 80"/>
          <p:cNvSpPr/>
          <p:nvPr/>
        </p:nvSpPr>
        <p:spPr>
          <a:xfrm>
            <a:off x="5857884" y="5072074"/>
            <a:ext cx="2071702" cy="1000132"/>
          </a:xfrm>
          <a:prstGeom prst="hexagon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85" name="Přímá spojovací čára 84"/>
          <p:cNvCxnSpPr>
            <a:stCxn id="81" idx="3"/>
            <a:endCxn id="81" idx="2"/>
          </p:cNvCxnSpPr>
          <p:nvPr/>
        </p:nvCxnSpPr>
        <p:spPr>
          <a:xfrm rot="10800000" flipH="1" flipV="1">
            <a:off x="5857883" y="5572140"/>
            <a:ext cx="250033" cy="50006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Přímá spojovací čára 88"/>
          <p:cNvCxnSpPr>
            <a:stCxn id="81" idx="2"/>
            <a:endCxn id="81" idx="1"/>
          </p:cNvCxnSpPr>
          <p:nvPr/>
        </p:nvCxnSpPr>
        <p:spPr>
          <a:xfrm rot="16200000" flipH="1">
            <a:off x="6893735" y="5286388"/>
            <a:ext cx="1588" cy="157163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Přímá spojovací čára 91"/>
          <p:cNvCxnSpPr>
            <a:stCxn id="81" idx="1"/>
            <a:endCxn id="81" idx="0"/>
          </p:cNvCxnSpPr>
          <p:nvPr/>
        </p:nvCxnSpPr>
        <p:spPr>
          <a:xfrm rot="5400000" flipH="1" flipV="1">
            <a:off x="7554536" y="5697156"/>
            <a:ext cx="500066" cy="25003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Přímá spojovací čára 95"/>
          <p:cNvCxnSpPr>
            <a:stCxn id="81" idx="0"/>
            <a:endCxn id="81" idx="5"/>
          </p:cNvCxnSpPr>
          <p:nvPr/>
        </p:nvCxnSpPr>
        <p:spPr>
          <a:xfrm flipH="1" flipV="1">
            <a:off x="7679553" y="5072074"/>
            <a:ext cx="250033" cy="500066"/>
          </a:xfrm>
          <a:prstGeom prst="line">
            <a:avLst/>
          </a:prstGeom>
          <a:ln w="571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Přímá spojovací čára 99"/>
          <p:cNvCxnSpPr>
            <a:stCxn id="81" idx="5"/>
            <a:endCxn id="81" idx="4"/>
          </p:cNvCxnSpPr>
          <p:nvPr/>
        </p:nvCxnSpPr>
        <p:spPr>
          <a:xfrm rot="16200000" flipV="1">
            <a:off x="6893735" y="4286256"/>
            <a:ext cx="1588" cy="1571636"/>
          </a:xfrm>
          <a:prstGeom prst="line">
            <a:avLst/>
          </a:prstGeom>
          <a:ln w="571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Přímá spojovací čára 103"/>
          <p:cNvCxnSpPr>
            <a:stCxn id="81" idx="4"/>
            <a:endCxn id="81" idx="3"/>
          </p:cNvCxnSpPr>
          <p:nvPr/>
        </p:nvCxnSpPr>
        <p:spPr>
          <a:xfrm rot="16200000" flipH="1" flipV="1">
            <a:off x="5732868" y="5197090"/>
            <a:ext cx="500066" cy="250033"/>
          </a:xfrm>
          <a:prstGeom prst="line">
            <a:avLst/>
          </a:prstGeom>
          <a:ln w="571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Přímá spojovací čára 107"/>
          <p:cNvCxnSpPr>
            <a:stCxn id="79" idx="3"/>
            <a:endCxn id="81" idx="3"/>
          </p:cNvCxnSpPr>
          <p:nvPr/>
        </p:nvCxnSpPr>
        <p:spPr>
          <a:xfrm rot="10800000" flipV="1">
            <a:off x="5857884" y="4143380"/>
            <a:ext cx="1588" cy="142876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Přímá spojovací čára 111"/>
          <p:cNvCxnSpPr>
            <a:stCxn id="79" idx="2"/>
            <a:endCxn id="81" idx="2"/>
          </p:cNvCxnSpPr>
          <p:nvPr/>
        </p:nvCxnSpPr>
        <p:spPr>
          <a:xfrm rot="5400000">
            <a:off x="5393537" y="5357826"/>
            <a:ext cx="1428760" cy="158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Přímá spojovací čára 115"/>
          <p:cNvCxnSpPr>
            <a:stCxn id="79" idx="1"/>
            <a:endCxn id="81" idx="1"/>
          </p:cNvCxnSpPr>
          <p:nvPr/>
        </p:nvCxnSpPr>
        <p:spPr>
          <a:xfrm rot="5400000">
            <a:off x="6965173" y="5357826"/>
            <a:ext cx="1428760" cy="158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Přímá spojovací čára 119"/>
          <p:cNvCxnSpPr>
            <a:stCxn id="79" idx="0"/>
            <a:endCxn id="81" idx="0"/>
          </p:cNvCxnSpPr>
          <p:nvPr/>
        </p:nvCxnSpPr>
        <p:spPr>
          <a:xfrm>
            <a:off x="7929586" y="4143380"/>
            <a:ext cx="1588" cy="142876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Skupina 125"/>
          <p:cNvGrpSpPr/>
          <p:nvPr/>
        </p:nvGrpSpPr>
        <p:grpSpPr>
          <a:xfrm>
            <a:off x="3143240" y="3857628"/>
            <a:ext cx="2286016" cy="2011206"/>
            <a:chOff x="1500165" y="1250634"/>
            <a:chExt cx="3155107" cy="4346235"/>
          </a:xfrm>
        </p:grpSpPr>
        <p:sp>
          <p:nvSpPr>
            <p:cNvPr id="127" name="Pravoúhlý trojúhelník 126"/>
            <p:cNvSpPr/>
            <p:nvPr/>
          </p:nvSpPr>
          <p:spPr>
            <a:xfrm rot="9975753">
              <a:off x="1607615" y="1770442"/>
              <a:ext cx="2947782" cy="1972892"/>
            </a:xfrm>
            <a:prstGeom prst="rtTriangle">
              <a:avLst/>
            </a:prstGeom>
            <a:solidFill>
              <a:srgbClr val="00CCFF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8" name="Kosoúhelník 127"/>
            <p:cNvSpPr/>
            <p:nvPr/>
          </p:nvSpPr>
          <p:spPr>
            <a:xfrm rot="5400000">
              <a:off x="1493235" y="2435799"/>
              <a:ext cx="3168000" cy="3154139"/>
            </a:xfrm>
            <a:prstGeom prst="parallelogram">
              <a:avLst/>
            </a:prstGeom>
            <a:solidFill>
              <a:srgbClr val="00CCFF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29" name="Přímá spojovací čára 128"/>
            <p:cNvCxnSpPr/>
            <p:nvPr/>
          </p:nvCxnSpPr>
          <p:spPr>
            <a:xfrm flipV="1">
              <a:off x="1500166" y="3929066"/>
              <a:ext cx="2631371" cy="854072"/>
            </a:xfrm>
            <a:prstGeom prst="line">
              <a:avLst/>
            </a:prstGeom>
            <a:ln w="571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Přímá spojovací čára 129"/>
            <p:cNvCxnSpPr/>
            <p:nvPr/>
          </p:nvCxnSpPr>
          <p:spPr>
            <a:xfrm rot="16200000" flipH="1">
              <a:off x="3579377" y="4493061"/>
              <a:ext cx="1639890" cy="511901"/>
            </a:xfrm>
            <a:prstGeom prst="line">
              <a:avLst/>
            </a:prstGeom>
            <a:ln w="571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Přímá spojovací čára 130"/>
            <p:cNvCxnSpPr>
              <a:stCxn id="127" idx="2"/>
            </p:cNvCxnSpPr>
            <p:nvPr/>
          </p:nvCxnSpPr>
          <p:spPr>
            <a:xfrm rot="16200000" flipH="1" flipV="1">
              <a:off x="3000001" y="2473546"/>
              <a:ext cx="2586534" cy="140709"/>
            </a:xfrm>
            <a:prstGeom prst="line">
              <a:avLst/>
            </a:prstGeom>
            <a:ln w="571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3" name="Volný tvar 52"/>
          <p:cNvSpPr/>
          <p:nvPr/>
        </p:nvSpPr>
        <p:spPr>
          <a:xfrm>
            <a:off x="867905" y="2247254"/>
            <a:ext cx="1937288" cy="480448"/>
          </a:xfrm>
          <a:custGeom>
            <a:avLst/>
            <a:gdLst>
              <a:gd name="connsiteX0" fmla="*/ 0 w 1937288"/>
              <a:gd name="connsiteY0" fmla="*/ 185980 h 480448"/>
              <a:gd name="connsiteX1" fmla="*/ 914400 w 1937288"/>
              <a:gd name="connsiteY1" fmla="*/ 0 h 480448"/>
              <a:gd name="connsiteX2" fmla="*/ 1937288 w 1937288"/>
              <a:gd name="connsiteY2" fmla="*/ 201478 h 480448"/>
              <a:gd name="connsiteX3" fmla="*/ 1658319 w 1937288"/>
              <a:gd name="connsiteY3" fmla="*/ 480448 h 480448"/>
              <a:gd name="connsiteX4" fmla="*/ 340963 w 1937288"/>
              <a:gd name="connsiteY4" fmla="*/ 464949 h 480448"/>
              <a:gd name="connsiteX5" fmla="*/ 0 w 1937288"/>
              <a:gd name="connsiteY5" fmla="*/ 185980 h 4804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37288" h="480448">
                <a:moveTo>
                  <a:pt x="0" y="185980"/>
                </a:moveTo>
                <a:lnTo>
                  <a:pt x="914400" y="0"/>
                </a:lnTo>
                <a:lnTo>
                  <a:pt x="1937288" y="201478"/>
                </a:lnTo>
                <a:lnTo>
                  <a:pt x="1658319" y="480448"/>
                </a:lnTo>
                <a:lnTo>
                  <a:pt x="340963" y="464949"/>
                </a:lnTo>
                <a:lnTo>
                  <a:pt x="0" y="185980"/>
                </a:lnTo>
                <a:close/>
              </a:path>
            </a:pathLst>
          </a:custGeom>
          <a:solidFill>
            <a:srgbClr val="00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1" name="Volný tvar 70"/>
          <p:cNvSpPr/>
          <p:nvPr/>
        </p:nvSpPr>
        <p:spPr>
          <a:xfrm>
            <a:off x="4773478" y="1921790"/>
            <a:ext cx="371959" cy="1069383"/>
          </a:xfrm>
          <a:custGeom>
            <a:avLst/>
            <a:gdLst>
              <a:gd name="connsiteX0" fmla="*/ 371959 w 371959"/>
              <a:gd name="connsiteY0" fmla="*/ 0 h 1069383"/>
              <a:gd name="connsiteX1" fmla="*/ 0 w 371959"/>
              <a:gd name="connsiteY1" fmla="*/ 340963 h 1069383"/>
              <a:gd name="connsiteX2" fmla="*/ 15498 w 371959"/>
              <a:gd name="connsiteY2" fmla="*/ 1053885 h 1069383"/>
              <a:gd name="connsiteX3" fmla="*/ 356461 w 371959"/>
              <a:gd name="connsiteY3" fmla="*/ 1069383 h 1069383"/>
              <a:gd name="connsiteX4" fmla="*/ 340963 w 371959"/>
              <a:gd name="connsiteY4" fmla="*/ 46495 h 1069383"/>
              <a:gd name="connsiteX5" fmla="*/ 371959 w 371959"/>
              <a:gd name="connsiteY5" fmla="*/ 0 h 10693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71959" h="1069383">
                <a:moveTo>
                  <a:pt x="371959" y="0"/>
                </a:moveTo>
                <a:lnTo>
                  <a:pt x="0" y="340963"/>
                </a:lnTo>
                <a:lnTo>
                  <a:pt x="15498" y="1053885"/>
                </a:lnTo>
                <a:lnTo>
                  <a:pt x="356461" y="1069383"/>
                </a:lnTo>
                <a:lnTo>
                  <a:pt x="340963" y="46495"/>
                </a:lnTo>
                <a:lnTo>
                  <a:pt x="371959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Volný tvar 71"/>
          <p:cNvSpPr/>
          <p:nvPr/>
        </p:nvSpPr>
        <p:spPr>
          <a:xfrm>
            <a:off x="4029559" y="2278251"/>
            <a:ext cx="697424" cy="697424"/>
          </a:xfrm>
          <a:custGeom>
            <a:avLst/>
            <a:gdLst>
              <a:gd name="connsiteX0" fmla="*/ 0 w 697424"/>
              <a:gd name="connsiteY0" fmla="*/ 15498 h 697424"/>
              <a:gd name="connsiteX1" fmla="*/ 681926 w 697424"/>
              <a:gd name="connsiteY1" fmla="*/ 0 h 697424"/>
              <a:gd name="connsiteX2" fmla="*/ 697424 w 697424"/>
              <a:gd name="connsiteY2" fmla="*/ 697424 h 697424"/>
              <a:gd name="connsiteX3" fmla="*/ 0 w 697424"/>
              <a:gd name="connsiteY3" fmla="*/ 681925 h 697424"/>
              <a:gd name="connsiteX4" fmla="*/ 0 w 697424"/>
              <a:gd name="connsiteY4" fmla="*/ 15498 h 697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7424" h="697424">
                <a:moveTo>
                  <a:pt x="0" y="15498"/>
                </a:moveTo>
                <a:lnTo>
                  <a:pt x="681926" y="0"/>
                </a:lnTo>
                <a:lnTo>
                  <a:pt x="697424" y="697424"/>
                </a:lnTo>
                <a:lnTo>
                  <a:pt x="0" y="681925"/>
                </a:lnTo>
                <a:lnTo>
                  <a:pt x="0" y="15498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3" name="Volný tvar 72"/>
          <p:cNvSpPr/>
          <p:nvPr/>
        </p:nvSpPr>
        <p:spPr>
          <a:xfrm>
            <a:off x="3642102" y="1921790"/>
            <a:ext cx="325464" cy="294468"/>
          </a:xfrm>
          <a:custGeom>
            <a:avLst/>
            <a:gdLst>
              <a:gd name="connsiteX0" fmla="*/ 325464 w 325464"/>
              <a:gd name="connsiteY0" fmla="*/ 0 h 294468"/>
              <a:gd name="connsiteX1" fmla="*/ 325464 w 325464"/>
              <a:gd name="connsiteY1" fmla="*/ 294468 h 294468"/>
              <a:gd name="connsiteX2" fmla="*/ 0 w 325464"/>
              <a:gd name="connsiteY2" fmla="*/ 294468 h 294468"/>
              <a:gd name="connsiteX3" fmla="*/ 325464 w 325464"/>
              <a:gd name="connsiteY3" fmla="*/ 0 h 2944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5464" h="294468">
                <a:moveTo>
                  <a:pt x="325464" y="0"/>
                </a:moveTo>
                <a:lnTo>
                  <a:pt x="325464" y="294468"/>
                </a:lnTo>
                <a:lnTo>
                  <a:pt x="0" y="294468"/>
                </a:lnTo>
                <a:lnTo>
                  <a:pt x="325464" y="0"/>
                </a:lnTo>
                <a:close/>
              </a:path>
            </a:pathLst>
          </a:cu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4" name="Volný tvar 73"/>
          <p:cNvSpPr/>
          <p:nvPr/>
        </p:nvSpPr>
        <p:spPr>
          <a:xfrm>
            <a:off x="3595607" y="2278251"/>
            <a:ext cx="387457" cy="1100380"/>
          </a:xfrm>
          <a:custGeom>
            <a:avLst/>
            <a:gdLst>
              <a:gd name="connsiteX0" fmla="*/ 15498 w 387457"/>
              <a:gd name="connsiteY0" fmla="*/ 0 h 1100380"/>
              <a:gd name="connsiteX1" fmla="*/ 371959 w 387457"/>
              <a:gd name="connsiteY1" fmla="*/ 0 h 1100380"/>
              <a:gd name="connsiteX2" fmla="*/ 387457 w 387457"/>
              <a:gd name="connsiteY2" fmla="*/ 743918 h 1100380"/>
              <a:gd name="connsiteX3" fmla="*/ 0 w 387457"/>
              <a:gd name="connsiteY3" fmla="*/ 1100380 h 1100380"/>
              <a:gd name="connsiteX4" fmla="*/ 15498 w 387457"/>
              <a:gd name="connsiteY4" fmla="*/ 0 h 11003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7457" h="1100380">
                <a:moveTo>
                  <a:pt x="15498" y="0"/>
                </a:moveTo>
                <a:lnTo>
                  <a:pt x="371959" y="0"/>
                </a:lnTo>
                <a:lnTo>
                  <a:pt x="387457" y="743918"/>
                </a:lnTo>
                <a:lnTo>
                  <a:pt x="0" y="1100380"/>
                </a:lnTo>
                <a:lnTo>
                  <a:pt x="15498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6" name="Přímá spojovací čára 75"/>
          <p:cNvCxnSpPr>
            <a:endCxn id="74" idx="2"/>
          </p:cNvCxnSpPr>
          <p:nvPr/>
        </p:nvCxnSpPr>
        <p:spPr>
          <a:xfrm rot="5400000">
            <a:off x="3409378" y="2431050"/>
            <a:ext cx="1164805" cy="17432"/>
          </a:xfrm>
          <a:prstGeom prst="line">
            <a:avLst/>
          </a:prstGeom>
          <a:ln w="571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Přímá spojovací čára 82"/>
          <p:cNvCxnSpPr/>
          <p:nvPr/>
        </p:nvCxnSpPr>
        <p:spPr>
          <a:xfrm rot="10800000" flipV="1">
            <a:off x="3643306" y="3071810"/>
            <a:ext cx="357189" cy="285024"/>
          </a:xfrm>
          <a:prstGeom prst="line">
            <a:avLst/>
          </a:prstGeom>
          <a:ln w="571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Přímá spojovací čára 89"/>
          <p:cNvCxnSpPr/>
          <p:nvPr/>
        </p:nvCxnSpPr>
        <p:spPr>
          <a:xfrm rot="16200000" flipH="1">
            <a:off x="4105478" y="2823951"/>
            <a:ext cx="1222187" cy="339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Přímá spojovací čára 98"/>
          <p:cNvCxnSpPr>
            <a:stCxn id="71" idx="0"/>
          </p:cNvCxnSpPr>
          <p:nvPr/>
        </p:nvCxnSpPr>
        <p:spPr>
          <a:xfrm flipH="1">
            <a:off x="5143504" y="1921790"/>
            <a:ext cx="1933" cy="115002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1" name="Volný tvar 100"/>
          <p:cNvSpPr/>
          <p:nvPr/>
        </p:nvSpPr>
        <p:spPr>
          <a:xfrm>
            <a:off x="7764651" y="2386739"/>
            <a:ext cx="232474" cy="371959"/>
          </a:xfrm>
          <a:custGeom>
            <a:avLst/>
            <a:gdLst>
              <a:gd name="connsiteX0" fmla="*/ 15498 w 232474"/>
              <a:gd name="connsiteY0" fmla="*/ 0 h 371959"/>
              <a:gd name="connsiteX1" fmla="*/ 0 w 232474"/>
              <a:gd name="connsiteY1" fmla="*/ 371959 h 371959"/>
              <a:gd name="connsiteX2" fmla="*/ 232474 w 232474"/>
              <a:gd name="connsiteY2" fmla="*/ 92990 h 371959"/>
              <a:gd name="connsiteX3" fmla="*/ 15498 w 232474"/>
              <a:gd name="connsiteY3" fmla="*/ 0 h 3719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2474" h="371959">
                <a:moveTo>
                  <a:pt x="15498" y="0"/>
                </a:moveTo>
                <a:lnTo>
                  <a:pt x="0" y="371959"/>
                </a:lnTo>
                <a:lnTo>
                  <a:pt x="232474" y="92990"/>
                </a:lnTo>
                <a:lnTo>
                  <a:pt x="15498" y="0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2" name="Volný tvar 101"/>
          <p:cNvSpPr/>
          <p:nvPr/>
        </p:nvSpPr>
        <p:spPr>
          <a:xfrm>
            <a:off x="6354305" y="2386739"/>
            <a:ext cx="247973" cy="356461"/>
          </a:xfrm>
          <a:custGeom>
            <a:avLst/>
            <a:gdLst>
              <a:gd name="connsiteX0" fmla="*/ 0 w 247973"/>
              <a:gd name="connsiteY0" fmla="*/ 77492 h 356461"/>
              <a:gd name="connsiteX1" fmla="*/ 232475 w 247973"/>
              <a:gd name="connsiteY1" fmla="*/ 0 h 356461"/>
              <a:gd name="connsiteX2" fmla="*/ 247973 w 247973"/>
              <a:gd name="connsiteY2" fmla="*/ 356461 h 356461"/>
              <a:gd name="connsiteX3" fmla="*/ 0 w 247973"/>
              <a:gd name="connsiteY3" fmla="*/ 77492 h 3564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7973" h="356461">
                <a:moveTo>
                  <a:pt x="0" y="77492"/>
                </a:moveTo>
                <a:lnTo>
                  <a:pt x="232475" y="0"/>
                </a:lnTo>
                <a:lnTo>
                  <a:pt x="247973" y="356461"/>
                </a:lnTo>
                <a:lnTo>
                  <a:pt x="0" y="7749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3" name="Volný tvar 102"/>
          <p:cNvSpPr/>
          <p:nvPr/>
        </p:nvSpPr>
        <p:spPr>
          <a:xfrm>
            <a:off x="6664271" y="1797803"/>
            <a:ext cx="1053885" cy="526943"/>
          </a:xfrm>
          <a:custGeom>
            <a:avLst/>
            <a:gdLst>
              <a:gd name="connsiteX0" fmla="*/ 30997 w 1053885"/>
              <a:gd name="connsiteY0" fmla="*/ 0 h 526943"/>
              <a:gd name="connsiteX1" fmla="*/ 1038387 w 1053885"/>
              <a:gd name="connsiteY1" fmla="*/ 0 h 526943"/>
              <a:gd name="connsiteX2" fmla="*/ 1053885 w 1053885"/>
              <a:gd name="connsiteY2" fmla="*/ 526943 h 526943"/>
              <a:gd name="connsiteX3" fmla="*/ 495946 w 1053885"/>
              <a:gd name="connsiteY3" fmla="*/ 356461 h 526943"/>
              <a:gd name="connsiteX4" fmla="*/ 511444 w 1053885"/>
              <a:gd name="connsiteY4" fmla="*/ 139485 h 526943"/>
              <a:gd name="connsiteX5" fmla="*/ 449451 w 1053885"/>
              <a:gd name="connsiteY5" fmla="*/ 139485 h 526943"/>
              <a:gd name="connsiteX6" fmla="*/ 449451 w 1053885"/>
              <a:gd name="connsiteY6" fmla="*/ 371960 h 526943"/>
              <a:gd name="connsiteX7" fmla="*/ 0 w 1053885"/>
              <a:gd name="connsiteY7" fmla="*/ 511444 h 526943"/>
              <a:gd name="connsiteX8" fmla="*/ 30997 w 1053885"/>
              <a:gd name="connsiteY8" fmla="*/ 0 h 5269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3885" h="526943">
                <a:moveTo>
                  <a:pt x="30997" y="0"/>
                </a:moveTo>
                <a:lnTo>
                  <a:pt x="1038387" y="0"/>
                </a:lnTo>
                <a:lnTo>
                  <a:pt x="1053885" y="526943"/>
                </a:lnTo>
                <a:lnTo>
                  <a:pt x="495946" y="356461"/>
                </a:lnTo>
                <a:lnTo>
                  <a:pt x="511444" y="139485"/>
                </a:lnTo>
                <a:lnTo>
                  <a:pt x="449451" y="139485"/>
                </a:lnTo>
                <a:lnTo>
                  <a:pt x="449451" y="371960"/>
                </a:lnTo>
                <a:lnTo>
                  <a:pt x="0" y="511444"/>
                </a:lnTo>
                <a:lnTo>
                  <a:pt x="30997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06" name="Přímá spojovací čára 105"/>
          <p:cNvCxnSpPr>
            <a:stCxn id="103" idx="4"/>
            <a:endCxn id="103" idx="3"/>
          </p:cNvCxnSpPr>
          <p:nvPr/>
        </p:nvCxnSpPr>
        <p:spPr>
          <a:xfrm flipH="1">
            <a:off x="7160217" y="1937288"/>
            <a:ext cx="15498" cy="21697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Volný tvar 110"/>
          <p:cNvSpPr/>
          <p:nvPr/>
        </p:nvSpPr>
        <p:spPr>
          <a:xfrm>
            <a:off x="2216258" y="3316637"/>
            <a:ext cx="309966" cy="2603716"/>
          </a:xfrm>
          <a:custGeom>
            <a:avLst/>
            <a:gdLst>
              <a:gd name="connsiteX0" fmla="*/ 309966 w 309966"/>
              <a:gd name="connsiteY0" fmla="*/ 0 h 2603716"/>
              <a:gd name="connsiteX1" fmla="*/ 0 w 309966"/>
              <a:gd name="connsiteY1" fmla="*/ 325465 h 2603716"/>
              <a:gd name="connsiteX2" fmla="*/ 0 w 309966"/>
              <a:gd name="connsiteY2" fmla="*/ 2603716 h 2603716"/>
              <a:gd name="connsiteX3" fmla="*/ 309966 w 309966"/>
              <a:gd name="connsiteY3" fmla="*/ 2603716 h 2603716"/>
              <a:gd name="connsiteX4" fmla="*/ 309966 w 309966"/>
              <a:gd name="connsiteY4" fmla="*/ 0 h 2603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9966" h="2603716">
                <a:moveTo>
                  <a:pt x="309966" y="0"/>
                </a:moveTo>
                <a:lnTo>
                  <a:pt x="0" y="325465"/>
                </a:lnTo>
                <a:lnTo>
                  <a:pt x="0" y="2603716"/>
                </a:lnTo>
                <a:lnTo>
                  <a:pt x="309966" y="2603716"/>
                </a:lnTo>
                <a:cubicBezTo>
                  <a:pt x="304800" y="1740977"/>
                  <a:pt x="299633" y="878238"/>
                  <a:pt x="309966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3" name="Volný tvar 112"/>
          <p:cNvSpPr/>
          <p:nvPr/>
        </p:nvSpPr>
        <p:spPr>
          <a:xfrm>
            <a:off x="1534332" y="3657600"/>
            <a:ext cx="604434" cy="2262753"/>
          </a:xfrm>
          <a:custGeom>
            <a:avLst/>
            <a:gdLst>
              <a:gd name="connsiteX0" fmla="*/ 15499 w 604434"/>
              <a:gd name="connsiteY0" fmla="*/ 0 h 2262753"/>
              <a:gd name="connsiteX1" fmla="*/ 604434 w 604434"/>
              <a:gd name="connsiteY1" fmla="*/ 0 h 2262753"/>
              <a:gd name="connsiteX2" fmla="*/ 604434 w 604434"/>
              <a:gd name="connsiteY2" fmla="*/ 2262753 h 2262753"/>
              <a:gd name="connsiteX3" fmla="*/ 0 w 604434"/>
              <a:gd name="connsiteY3" fmla="*/ 2262753 h 2262753"/>
              <a:gd name="connsiteX4" fmla="*/ 15499 w 604434"/>
              <a:gd name="connsiteY4" fmla="*/ 0 h 22627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4434" h="2262753">
                <a:moveTo>
                  <a:pt x="15499" y="0"/>
                </a:moveTo>
                <a:lnTo>
                  <a:pt x="604434" y="0"/>
                </a:lnTo>
                <a:lnTo>
                  <a:pt x="604434" y="2262753"/>
                </a:lnTo>
                <a:lnTo>
                  <a:pt x="0" y="2262753"/>
                </a:lnTo>
                <a:lnTo>
                  <a:pt x="15499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4" name="Volný tvar 113"/>
          <p:cNvSpPr/>
          <p:nvPr/>
        </p:nvSpPr>
        <p:spPr>
          <a:xfrm>
            <a:off x="1115878" y="3657600"/>
            <a:ext cx="356461" cy="2634712"/>
          </a:xfrm>
          <a:custGeom>
            <a:avLst/>
            <a:gdLst>
              <a:gd name="connsiteX0" fmla="*/ 15498 w 356461"/>
              <a:gd name="connsiteY0" fmla="*/ 0 h 2634712"/>
              <a:gd name="connsiteX1" fmla="*/ 356461 w 356461"/>
              <a:gd name="connsiteY1" fmla="*/ 15498 h 2634712"/>
              <a:gd name="connsiteX2" fmla="*/ 340963 w 356461"/>
              <a:gd name="connsiteY2" fmla="*/ 2278251 h 2634712"/>
              <a:gd name="connsiteX3" fmla="*/ 0 w 356461"/>
              <a:gd name="connsiteY3" fmla="*/ 2634712 h 2634712"/>
              <a:gd name="connsiteX4" fmla="*/ 15498 w 356461"/>
              <a:gd name="connsiteY4" fmla="*/ 0 h 26347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6461" h="2634712">
                <a:moveTo>
                  <a:pt x="15498" y="0"/>
                </a:moveTo>
                <a:lnTo>
                  <a:pt x="356461" y="15498"/>
                </a:lnTo>
                <a:lnTo>
                  <a:pt x="340963" y="2278251"/>
                </a:lnTo>
                <a:lnTo>
                  <a:pt x="0" y="2634712"/>
                </a:lnTo>
                <a:lnTo>
                  <a:pt x="15498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5" name="TextovéPole 114"/>
          <p:cNvSpPr txBox="1"/>
          <p:nvPr/>
        </p:nvSpPr>
        <p:spPr>
          <a:xfrm>
            <a:off x="642910" y="500042"/>
            <a:ext cx="5572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Barevně vyznač podstavy</a:t>
            </a:r>
            <a:endParaRPr lang="cs-CZ" sz="2800" dirty="0"/>
          </a:p>
        </p:txBody>
      </p:sp>
      <p:sp>
        <p:nvSpPr>
          <p:cNvPr id="117" name="Volný tvar 116"/>
          <p:cNvSpPr/>
          <p:nvPr/>
        </p:nvSpPr>
        <p:spPr>
          <a:xfrm>
            <a:off x="3161654" y="4432515"/>
            <a:ext cx="2216258" cy="1270861"/>
          </a:xfrm>
          <a:custGeom>
            <a:avLst/>
            <a:gdLst>
              <a:gd name="connsiteX0" fmla="*/ 0 w 2216258"/>
              <a:gd name="connsiteY0" fmla="*/ 0 h 1270861"/>
              <a:gd name="connsiteX1" fmla="*/ 15499 w 2216258"/>
              <a:gd name="connsiteY1" fmla="*/ 1022888 h 1270861"/>
              <a:gd name="connsiteX2" fmla="*/ 1906292 w 2216258"/>
              <a:gd name="connsiteY2" fmla="*/ 635431 h 1270861"/>
              <a:gd name="connsiteX3" fmla="*/ 2216258 w 2216258"/>
              <a:gd name="connsiteY3" fmla="*/ 1270861 h 1270861"/>
              <a:gd name="connsiteX4" fmla="*/ 2216258 w 2216258"/>
              <a:gd name="connsiteY4" fmla="*/ 356461 h 1270861"/>
              <a:gd name="connsiteX5" fmla="*/ 1999282 w 2216258"/>
              <a:gd name="connsiteY5" fmla="*/ 325465 h 1270861"/>
              <a:gd name="connsiteX6" fmla="*/ 1983783 w 2216258"/>
              <a:gd name="connsiteY6" fmla="*/ 542441 h 1270861"/>
              <a:gd name="connsiteX7" fmla="*/ 1921790 w 2216258"/>
              <a:gd name="connsiteY7" fmla="*/ 542441 h 1270861"/>
              <a:gd name="connsiteX8" fmla="*/ 1921790 w 2216258"/>
              <a:gd name="connsiteY8" fmla="*/ 309966 h 1270861"/>
              <a:gd name="connsiteX9" fmla="*/ 0 w 2216258"/>
              <a:gd name="connsiteY9" fmla="*/ 0 h 1270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16258" h="1270861">
                <a:moveTo>
                  <a:pt x="0" y="0"/>
                </a:moveTo>
                <a:lnTo>
                  <a:pt x="15499" y="1022888"/>
                </a:lnTo>
                <a:lnTo>
                  <a:pt x="1906292" y="635431"/>
                </a:lnTo>
                <a:lnTo>
                  <a:pt x="2216258" y="1270861"/>
                </a:lnTo>
                <a:lnTo>
                  <a:pt x="2216258" y="356461"/>
                </a:lnTo>
                <a:lnTo>
                  <a:pt x="1999282" y="325465"/>
                </a:lnTo>
                <a:lnTo>
                  <a:pt x="1983783" y="542441"/>
                </a:lnTo>
                <a:lnTo>
                  <a:pt x="1921790" y="542441"/>
                </a:lnTo>
                <a:lnTo>
                  <a:pt x="1921790" y="309966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8" name="Volný tvar 117"/>
          <p:cNvSpPr/>
          <p:nvPr/>
        </p:nvSpPr>
        <p:spPr>
          <a:xfrm>
            <a:off x="5889356" y="4308529"/>
            <a:ext cx="185980" cy="1115878"/>
          </a:xfrm>
          <a:custGeom>
            <a:avLst/>
            <a:gdLst>
              <a:gd name="connsiteX0" fmla="*/ 0 w 185980"/>
              <a:gd name="connsiteY0" fmla="*/ 0 h 1115878"/>
              <a:gd name="connsiteX1" fmla="*/ 170481 w 185980"/>
              <a:gd name="connsiteY1" fmla="*/ 340963 h 1115878"/>
              <a:gd name="connsiteX2" fmla="*/ 185980 w 185980"/>
              <a:gd name="connsiteY2" fmla="*/ 728420 h 1115878"/>
              <a:gd name="connsiteX3" fmla="*/ 0 w 185980"/>
              <a:gd name="connsiteY3" fmla="*/ 1115878 h 1115878"/>
              <a:gd name="connsiteX4" fmla="*/ 0 w 185980"/>
              <a:gd name="connsiteY4" fmla="*/ 0 h 1115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980" h="1115878">
                <a:moveTo>
                  <a:pt x="0" y="0"/>
                </a:moveTo>
                <a:lnTo>
                  <a:pt x="170481" y="340963"/>
                </a:lnTo>
                <a:lnTo>
                  <a:pt x="185980" y="728420"/>
                </a:lnTo>
                <a:lnTo>
                  <a:pt x="0" y="1115878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1" name="Volný tvar 120"/>
          <p:cNvSpPr/>
          <p:nvPr/>
        </p:nvSpPr>
        <p:spPr>
          <a:xfrm>
            <a:off x="6137329" y="4680488"/>
            <a:ext cx="1487837" cy="356461"/>
          </a:xfrm>
          <a:custGeom>
            <a:avLst/>
            <a:gdLst>
              <a:gd name="connsiteX0" fmla="*/ 15498 w 1487837"/>
              <a:gd name="connsiteY0" fmla="*/ 0 h 356461"/>
              <a:gd name="connsiteX1" fmla="*/ 1487837 w 1487837"/>
              <a:gd name="connsiteY1" fmla="*/ 0 h 356461"/>
              <a:gd name="connsiteX2" fmla="*/ 1487837 w 1487837"/>
              <a:gd name="connsiteY2" fmla="*/ 356461 h 356461"/>
              <a:gd name="connsiteX3" fmla="*/ 0 w 1487837"/>
              <a:gd name="connsiteY3" fmla="*/ 356461 h 356461"/>
              <a:gd name="connsiteX4" fmla="*/ 15498 w 1487837"/>
              <a:gd name="connsiteY4" fmla="*/ 0 h 3564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87837" h="356461">
                <a:moveTo>
                  <a:pt x="15498" y="0"/>
                </a:moveTo>
                <a:lnTo>
                  <a:pt x="1487837" y="0"/>
                </a:lnTo>
                <a:lnTo>
                  <a:pt x="1487837" y="356461"/>
                </a:lnTo>
                <a:lnTo>
                  <a:pt x="0" y="356461"/>
                </a:lnTo>
                <a:lnTo>
                  <a:pt x="15498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5" name="Volný tvar 124"/>
          <p:cNvSpPr/>
          <p:nvPr/>
        </p:nvSpPr>
        <p:spPr>
          <a:xfrm>
            <a:off x="7718156" y="4355024"/>
            <a:ext cx="185980" cy="1145359"/>
          </a:xfrm>
          <a:custGeom>
            <a:avLst/>
            <a:gdLst>
              <a:gd name="connsiteX0" fmla="*/ 185980 w 185980"/>
              <a:gd name="connsiteY0" fmla="*/ 0 h 1145359"/>
              <a:gd name="connsiteX1" fmla="*/ 15498 w 185980"/>
              <a:gd name="connsiteY1" fmla="*/ 309966 h 1145359"/>
              <a:gd name="connsiteX2" fmla="*/ 0 w 185980"/>
              <a:gd name="connsiteY2" fmla="*/ 697423 h 1145359"/>
              <a:gd name="connsiteX3" fmla="*/ 170481 w 185980"/>
              <a:gd name="connsiteY3" fmla="*/ 991891 h 1145359"/>
              <a:gd name="connsiteX4" fmla="*/ 185980 w 185980"/>
              <a:gd name="connsiteY4" fmla="*/ 0 h 1145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980" h="1145359">
                <a:moveTo>
                  <a:pt x="185980" y="0"/>
                </a:moveTo>
                <a:lnTo>
                  <a:pt x="15498" y="309966"/>
                </a:lnTo>
                <a:lnTo>
                  <a:pt x="0" y="697423"/>
                </a:lnTo>
                <a:cubicBezTo>
                  <a:pt x="175275" y="1032041"/>
                  <a:pt x="170481" y="1145359"/>
                  <a:pt x="170481" y="991891"/>
                </a:cubicBezTo>
                <a:lnTo>
                  <a:pt x="185980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5" name="Přímá spojovací čára 74"/>
          <p:cNvCxnSpPr>
            <a:stCxn id="34" idx="3"/>
            <a:endCxn id="53" idx="4"/>
          </p:cNvCxnSpPr>
          <p:nvPr/>
        </p:nvCxnSpPr>
        <p:spPr>
          <a:xfrm rot="10800000" flipH="1" flipV="1">
            <a:off x="1202502" y="1891401"/>
            <a:ext cx="6366" cy="82080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Přímá spojovací čára 77"/>
          <p:cNvCxnSpPr>
            <a:stCxn id="29" idx="3"/>
            <a:endCxn id="29" idx="2"/>
          </p:cNvCxnSpPr>
          <p:nvPr/>
        </p:nvCxnSpPr>
        <p:spPr>
          <a:xfrm>
            <a:off x="2477753" y="1883111"/>
            <a:ext cx="10045" cy="890285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Přímá spojovací čára 85"/>
          <p:cNvCxnSpPr/>
          <p:nvPr/>
        </p:nvCxnSpPr>
        <p:spPr>
          <a:xfrm rot="5400000">
            <a:off x="806400" y="5000636"/>
            <a:ext cx="2714644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ovéPole 69"/>
          <p:cNvSpPr txBox="1"/>
          <p:nvPr/>
        </p:nvSpPr>
        <p:spPr>
          <a:xfrm>
            <a:off x="2928926" y="642918"/>
            <a:ext cx="30003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cap="all" dirty="0" smtClean="0"/>
              <a:t>SÍŤ HRANOLU</a:t>
            </a:r>
            <a:endParaRPr lang="cs-CZ" sz="3200" b="1" cap="all" dirty="0"/>
          </a:p>
        </p:txBody>
      </p:sp>
      <p:sp>
        <p:nvSpPr>
          <p:cNvPr id="75" name="TextovéPole 74"/>
          <p:cNvSpPr txBox="1"/>
          <p:nvPr/>
        </p:nvSpPr>
        <p:spPr>
          <a:xfrm>
            <a:off x="571472" y="1500174"/>
            <a:ext cx="77153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JE SLOŽENA ZE VŠECH JEHO STĚN</a:t>
            </a:r>
          </a:p>
          <a:p>
            <a:r>
              <a:rPr lang="cs-CZ" sz="2400" b="1" dirty="0" smtClean="0"/>
              <a:t>		2 SHODNÉ PODSTAVY  A  PLÁŠŤ</a:t>
            </a:r>
            <a:endParaRPr lang="cs-CZ" sz="2400" b="1" dirty="0"/>
          </a:p>
        </p:txBody>
      </p:sp>
      <p:grpSp>
        <p:nvGrpSpPr>
          <p:cNvPr id="91" name="Skupina 90"/>
          <p:cNvGrpSpPr/>
          <p:nvPr/>
        </p:nvGrpSpPr>
        <p:grpSpPr>
          <a:xfrm>
            <a:off x="1142976" y="3071810"/>
            <a:ext cx="2286016" cy="2011206"/>
            <a:chOff x="1500165" y="1250634"/>
            <a:chExt cx="3155107" cy="4346235"/>
          </a:xfrm>
        </p:grpSpPr>
        <p:sp>
          <p:nvSpPr>
            <p:cNvPr id="93" name="Pravoúhlý trojúhelník 92"/>
            <p:cNvSpPr/>
            <p:nvPr/>
          </p:nvSpPr>
          <p:spPr>
            <a:xfrm rot="9975753">
              <a:off x="1607615" y="1770442"/>
              <a:ext cx="2947782" cy="1972892"/>
            </a:xfrm>
            <a:prstGeom prst="rtTriangle">
              <a:avLst/>
            </a:prstGeom>
            <a:solidFill>
              <a:srgbClr val="00CCFF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4" name="Kosoúhelník 93"/>
            <p:cNvSpPr/>
            <p:nvPr/>
          </p:nvSpPr>
          <p:spPr>
            <a:xfrm rot="5400000">
              <a:off x="1493235" y="2435799"/>
              <a:ext cx="3168000" cy="3154139"/>
            </a:xfrm>
            <a:prstGeom prst="parallelogram">
              <a:avLst/>
            </a:prstGeom>
            <a:solidFill>
              <a:srgbClr val="00CCFF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95" name="Přímá spojovací čára 94"/>
            <p:cNvCxnSpPr/>
            <p:nvPr/>
          </p:nvCxnSpPr>
          <p:spPr>
            <a:xfrm flipV="1">
              <a:off x="1500166" y="3929066"/>
              <a:ext cx="2631371" cy="854072"/>
            </a:xfrm>
            <a:prstGeom prst="line">
              <a:avLst/>
            </a:prstGeom>
            <a:ln w="571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Přímá spojovací čára 96"/>
            <p:cNvCxnSpPr/>
            <p:nvPr/>
          </p:nvCxnSpPr>
          <p:spPr>
            <a:xfrm rot="16200000" flipH="1">
              <a:off x="3579377" y="4493061"/>
              <a:ext cx="1639890" cy="511901"/>
            </a:xfrm>
            <a:prstGeom prst="line">
              <a:avLst/>
            </a:prstGeom>
            <a:ln w="571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Přímá spojovací čára 97"/>
            <p:cNvCxnSpPr>
              <a:stCxn id="93" idx="2"/>
            </p:cNvCxnSpPr>
            <p:nvPr/>
          </p:nvCxnSpPr>
          <p:spPr>
            <a:xfrm rot="16200000" flipH="1" flipV="1">
              <a:off x="3000001" y="2473546"/>
              <a:ext cx="2586534" cy="140709"/>
            </a:xfrm>
            <a:prstGeom prst="line">
              <a:avLst/>
            </a:prstGeom>
            <a:ln w="571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7" name="TextovéPole 106"/>
          <p:cNvSpPr txBox="1"/>
          <p:nvPr/>
        </p:nvSpPr>
        <p:spPr>
          <a:xfrm>
            <a:off x="4214810" y="2714620"/>
            <a:ext cx="1571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Podstavy  </a:t>
            </a:r>
            <a:endParaRPr lang="cs-CZ" sz="2400" b="1" dirty="0"/>
          </a:p>
        </p:txBody>
      </p:sp>
      <p:sp>
        <p:nvSpPr>
          <p:cNvPr id="110" name="TextovéPole 109"/>
          <p:cNvSpPr txBox="1"/>
          <p:nvPr/>
        </p:nvSpPr>
        <p:spPr>
          <a:xfrm>
            <a:off x="4214810" y="4000504"/>
            <a:ext cx="1928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Plášť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ovéPole 69"/>
          <p:cNvSpPr txBox="1"/>
          <p:nvPr/>
        </p:nvSpPr>
        <p:spPr>
          <a:xfrm>
            <a:off x="2928926" y="642918"/>
            <a:ext cx="30003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cap="all" dirty="0" smtClean="0"/>
              <a:t>SÍŤ HRANOLU</a:t>
            </a:r>
            <a:endParaRPr lang="cs-CZ" sz="3200" b="1" cap="all" dirty="0"/>
          </a:p>
        </p:txBody>
      </p:sp>
      <p:sp>
        <p:nvSpPr>
          <p:cNvPr id="75" name="TextovéPole 74"/>
          <p:cNvSpPr txBox="1"/>
          <p:nvPr/>
        </p:nvSpPr>
        <p:spPr>
          <a:xfrm>
            <a:off x="571472" y="1500174"/>
            <a:ext cx="77153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JE SLOŽENA ZE VŠECH JEHO STĚN</a:t>
            </a:r>
          </a:p>
          <a:p>
            <a:r>
              <a:rPr lang="cs-CZ" sz="2400" b="1" dirty="0" smtClean="0"/>
              <a:t>		2 SHODNÉ PODSTAVY  A  PLÁŠŤ</a:t>
            </a:r>
            <a:endParaRPr lang="cs-CZ" sz="2400" b="1" dirty="0"/>
          </a:p>
        </p:txBody>
      </p:sp>
      <p:grpSp>
        <p:nvGrpSpPr>
          <p:cNvPr id="3" name="Skupina 90"/>
          <p:cNvGrpSpPr/>
          <p:nvPr/>
        </p:nvGrpSpPr>
        <p:grpSpPr>
          <a:xfrm>
            <a:off x="1142976" y="3071810"/>
            <a:ext cx="2286016" cy="2011206"/>
            <a:chOff x="1500165" y="1250634"/>
            <a:chExt cx="3155107" cy="4346235"/>
          </a:xfrm>
        </p:grpSpPr>
        <p:sp>
          <p:nvSpPr>
            <p:cNvPr id="93" name="Pravoúhlý trojúhelník 92"/>
            <p:cNvSpPr/>
            <p:nvPr/>
          </p:nvSpPr>
          <p:spPr>
            <a:xfrm rot="9975753">
              <a:off x="1607615" y="1770442"/>
              <a:ext cx="2947782" cy="1972892"/>
            </a:xfrm>
            <a:prstGeom prst="rtTriangle">
              <a:avLst/>
            </a:prstGeom>
            <a:solidFill>
              <a:srgbClr val="00CCFF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4" name="Kosoúhelník 93"/>
            <p:cNvSpPr/>
            <p:nvPr/>
          </p:nvSpPr>
          <p:spPr>
            <a:xfrm rot="5400000">
              <a:off x="1493235" y="2435799"/>
              <a:ext cx="3168000" cy="3154139"/>
            </a:xfrm>
            <a:prstGeom prst="parallelogram">
              <a:avLst/>
            </a:prstGeom>
            <a:solidFill>
              <a:srgbClr val="00CCFF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95" name="Přímá spojovací čára 94"/>
            <p:cNvCxnSpPr/>
            <p:nvPr/>
          </p:nvCxnSpPr>
          <p:spPr>
            <a:xfrm flipV="1">
              <a:off x="1500166" y="3929066"/>
              <a:ext cx="2631371" cy="854072"/>
            </a:xfrm>
            <a:prstGeom prst="line">
              <a:avLst/>
            </a:prstGeom>
            <a:ln w="571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Přímá spojovací čára 96"/>
            <p:cNvCxnSpPr/>
            <p:nvPr/>
          </p:nvCxnSpPr>
          <p:spPr>
            <a:xfrm rot="16200000" flipH="1">
              <a:off x="3579377" y="4493061"/>
              <a:ext cx="1639890" cy="511901"/>
            </a:xfrm>
            <a:prstGeom prst="line">
              <a:avLst/>
            </a:prstGeom>
            <a:ln w="571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Přímá spojovací čára 97"/>
            <p:cNvCxnSpPr>
              <a:stCxn id="93" idx="2"/>
            </p:cNvCxnSpPr>
            <p:nvPr/>
          </p:nvCxnSpPr>
          <p:spPr>
            <a:xfrm rot="16200000" flipH="1" flipV="1">
              <a:off x="3000001" y="2473546"/>
              <a:ext cx="2586534" cy="140709"/>
            </a:xfrm>
            <a:prstGeom prst="line">
              <a:avLst/>
            </a:prstGeom>
            <a:ln w="571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7" name="TextovéPole 106"/>
          <p:cNvSpPr txBox="1"/>
          <p:nvPr/>
        </p:nvSpPr>
        <p:spPr>
          <a:xfrm>
            <a:off x="4214810" y="2714620"/>
            <a:ext cx="1571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Podstavy  </a:t>
            </a:r>
            <a:endParaRPr lang="cs-CZ" sz="2400" b="1" dirty="0"/>
          </a:p>
        </p:txBody>
      </p:sp>
      <p:sp>
        <p:nvSpPr>
          <p:cNvPr id="110" name="TextovéPole 109"/>
          <p:cNvSpPr txBox="1"/>
          <p:nvPr/>
        </p:nvSpPr>
        <p:spPr>
          <a:xfrm>
            <a:off x="4214810" y="4000504"/>
            <a:ext cx="1928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Plášť</a:t>
            </a:r>
            <a:endParaRPr lang="cs-CZ" sz="2400" b="1" dirty="0"/>
          </a:p>
        </p:txBody>
      </p:sp>
      <p:grpSp>
        <p:nvGrpSpPr>
          <p:cNvPr id="4" name="Skupina 132"/>
          <p:cNvGrpSpPr/>
          <p:nvPr/>
        </p:nvGrpSpPr>
        <p:grpSpPr>
          <a:xfrm>
            <a:off x="4214810" y="4500570"/>
            <a:ext cx="4572032" cy="1071570"/>
            <a:chOff x="4214810" y="4500570"/>
            <a:chExt cx="4572032" cy="1071570"/>
          </a:xfrm>
        </p:grpSpPr>
        <p:sp>
          <p:nvSpPr>
            <p:cNvPr id="119" name="Obdélník 118"/>
            <p:cNvSpPr/>
            <p:nvPr/>
          </p:nvSpPr>
          <p:spPr>
            <a:xfrm>
              <a:off x="4214810" y="4500570"/>
              <a:ext cx="1928826" cy="1071570"/>
            </a:xfrm>
            <a:prstGeom prst="rect">
              <a:avLst/>
            </a:prstGeom>
            <a:solidFill>
              <a:srgbClr val="00CCFF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6" name="Obdélník 125"/>
            <p:cNvSpPr/>
            <p:nvPr/>
          </p:nvSpPr>
          <p:spPr>
            <a:xfrm>
              <a:off x="6143636" y="4500570"/>
              <a:ext cx="857256" cy="1071570"/>
            </a:xfrm>
            <a:prstGeom prst="rect">
              <a:avLst/>
            </a:prstGeom>
            <a:solidFill>
              <a:srgbClr val="00CCFF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2" name="Obdélník 131"/>
            <p:cNvSpPr/>
            <p:nvPr/>
          </p:nvSpPr>
          <p:spPr>
            <a:xfrm>
              <a:off x="7000892" y="4500570"/>
              <a:ext cx="1785950" cy="1071570"/>
            </a:xfrm>
            <a:prstGeom prst="rect">
              <a:avLst/>
            </a:prstGeom>
            <a:solidFill>
              <a:srgbClr val="00CCFF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21" name="Rovnoramenný trojúhelník 20"/>
          <p:cNvSpPr/>
          <p:nvPr/>
        </p:nvSpPr>
        <p:spPr>
          <a:xfrm>
            <a:off x="4572000" y="3071810"/>
            <a:ext cx="1928826" cy="975550"/>
          </a:xfrm>
          <a:prstGeom prst="triangle">
            <a:avLst>
              <a:gd name="adj" fmla="val 68596"/>
            </a:avLst>
          </a:prstGeom>
          <a:solidFill>
            <a:srgbClr val="00B0F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Rovnoramenný trojúhelník 21"/>
          <p:cNvSpPr/>
          <p:nvPr/>
        </p:nvSpPr>
        <p:spPr>
          <a:xfrm>
            <a:off x="6715140" y="3071810"/>
            <a:ext cx="1928826" cy="975550"/>
          </a:xfrm>
          <a:prstGeom prst="triangle">
            <a:avLst>
              <a:gd name="adj" fmla="val 68596"/>
            </a:avLst>
          </a:prstGeom>
          <a:solidFill>
            <a:srgbClr val="00B0F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ovéPole 69"/>
          <p:cNvSpPr txBox="1"/>
          <p:nvPr/>
        </p:nvSpPr>
        <p:spPr>
          <a:xfrm>
            <a:off x="2928926" y="642918"/>
            <a:ext cx="30003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cap="all" dirty="0" smtClean="0"/>
              <a:t>SÍŤ HRANOLU</a:t>
            </a:r>
            <a:endParaRPr lang="cs-CZ" sz="3200" b="1" cap="all" dirty="0"/>
          </a:p>
        </p:txBody>
      </p:sp>
      <p:sp>
        <p:nvSpPr>
          <p:cNvPr id="75" name="TextovéPole 74"/>
          <p:cNvSpPr txBox="1"/>
          <p:nvPr/>
        </p:nvSpPr>
        <p:spPr>
          <a:xfrm>
            <a:off x="571472" y="1500174"/>
            <a:ext cx="77153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JE SLOŽENA ZE VŠECH JEHO STĚN</a:t>
            </a:r>
          </a:p>
          <a:p>
            <a:r>
              <a:rPr lang="cs-CZ" sz="2400" b="1" dirty="0" smtClean="0"/>
              <a:t>		2 SHODNÉ PODSTAVY  A  PLÁŠŤ</a:t>
            </a:r>
            <a:endParaRPr lang="cs-CZ" sz="2400" b="1" dirty="0"/>
          </a:p>
        </p:txBody>
      </p:sp>
      <p:grpSp>
        <p:nvGrpSpPr>
          <p:cNvPr id="3" name="Skupina 90"/>
          <p:cNvGrpSpPr/>
          <p:nvPr/>
        </p:nvGrpSpPr>
        <p:grpSpPr>
          <a:xfrm>
            <a:off x="1142976" y="3071810"/>
            <a:ext cx="2286016" cy="2011206"/>
            <a:chOff x="1500165" y="1250634"/>
            <a:chExt cx="3155107" cy="4346235"/>
          </a:xfrm>
        </p:grpSpPr>
        <p:sp>
          <p:nvSpPr>
            <p:cNvPr id="93" name="Pravoúhlý trojúhelník 92"/>
            <p:cNvSpPr/>
            <p:nvPr/>
          </p:nvSpPr>
          <p:spPr>
            <a:xfrm rot="9975753">
              <a:off x="1607615" y="1770442"/>
              <a:ext cx="2947782" cy="1972892"/>
            </a:xfrm>
            <a:prstGeom prst="rtTriangle">
              <a:avLst/>
            </a:prstGeom>
            <a:solidFill>
              <a:srgbClr val="00CCFF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4" name="Kosoúhelník 93"/>
            <p:cNvSpPr/>
            <p:nvPr/>
          </p:nvSpPr>
          <p:spPr>
            <a:xfrm rot="5400000">
              <a:off x="1493235" y="2435799"/>
              <a:ext cx="3168000" cy="3154139"/>
            </a:xfrm>
            <a:prstGeom prst="parallelogram">
              <a:avLst/>
            </a:prstGeom>
            <a:solidFill>
              <a:srgbClr val="00CCFF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95" name="Přímá spojovací čára 94"/>
            <p:cNvCxnSpPr/>
            <p:nvPr/>
          </p:nvCxnSpPr>
          <p:spPr>
            <a:xfrm flipV="1">
              <a:off x="1500166" y="3929066"/>
              <a:ext cx="2631371" cy="854072"/>
            </a:xfrm>
            <a:prstGeom prst="line">
              <a:avLst/>
            </a:prstGeom>
            <a:ln w="571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Přímá spojovací čára 96"/>
            <p:cNvCxnSpPr/>
            <p:nvPr/>
          </p:nvCxnSpPr>
          <p:spPr>
            <a:xfrm rot="16200000" flipH="1">
              <a:off x="3579377" y="4493061"/>
              <a:ext cx="1639890" cy="511901"/>
            </a:xfrm>
            <a:prstGeom prst="line">
              <a:avLst/>
            </a:prstGeom>
            <a:ln w="571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Přímá spojovací čára 97"/>
            <p:cNvCxnSpPr>
              <a:stCxn id="93" idx="2"/>
            </p:cNvCxnSpPr>
            <p:nvPr/>
          </p:nvCxnSpPr>
          <p:spPr>
            <a:xfrm rot="16200000" flipH="1" flipV="1">
              <a:off x="3000001" y="2473546"/>
              <a:ext cx="2586534" cy="140709"/>
            </a:xfrm>
            <a:prstGeom prst="line">
              <a:avLst/>
            </a:prstGeom>
            <a:ln w="571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Skupina 21"/>
          <p:cNvGrpSpPr/>
          <p:nvPr/>
        </p:nvGrpSpPr>
        <p:grpSpPr>
          <a:xfrm>
            <a:off x="4214810" y="3510878"/>
            <a:ext cx="4572032" cy="3008055"/>
            <a:chOff x="4214810" y="3510878"/>
            <a:chExt cx="4572032" cy="3008055"/>
          </a:xfrm>
        </p:grpSpPr>
        <p:sp>
          <p:nvSpPr>
            <p:cNvPr id="109" name="Rovnoramenný trojúhelník 108"/>
            <p:cNvSpPr/>
            <p:nvPr/>
          </p:nvSpPr>
          <p:spPr>
            <a:xfrm>
              <a:off x="4214811" y="3510878"/>
              <a:ext cx="1928826" cy="975550"/>
            </a:xfrm>
            <a:prstGeom prst="triangle">
              <a:avLst>
                <a:gd name="adj" fmla="val 68596"/>
              </a:avLst>
            </a:prstGeom>
            <a:solidFill>
              <a:srgbClr val="00B0F0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4" name="Skupina 132"/>
            <p:cNvGrpSpPr/>
            <p:nvPr/>
          </p:nvGrpSpPr>
          <p:grpSpPr>
            <a:xfrm>
              <a:off x="4214810" y="4500570"/>
              <a:ext cx="4572032" cy="1071570"/>
              <a:chOff x="4214810" y="4500570"/>
              <a:chExt cx="4572032" cy="1071570"/>
            </a:xfrm>
          </p:grpSpPr>
          <p:sp>
            <p:nvSpPr>
              <p:cNvPr id="119" name="Obdélník 118"/>
              <p:cNvSpPr/>
              <p:nvPr/>
            </p:nvSpPr>
            <p:spPr>
              <a:xfrm>
                <a:off x="4214810" y="4500570"/>
                <a:ext cx="1928826" cy="1071570"/>
              </a:xfrm>
              <a:prstGeom prst="rect">
                <a:avLst/>
              </a:prstGeom>
              <a:solidFill>
                <a:srgbClr val="00CCFF"/>
              </a:solidFill>
              <a:ln w="571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26" name="Obdélník 125"/>
              <p:cNvSpPr/>
              <p:nvPr/>
            </p:nvSpPr>
            <p:spPr>
              <a:xfrm>
                <a:off x="6143636" y="4500570"/>
                <a:ext cx="857256" cy="1071570"/>
              </a:xfrm>
              <a:prstGeom prst="rect">
                <a:avLst/>
              </a:prstGeom>
              <a:solidFill>
                <a:srgbClr val="00CCFF"/>
              </a:solidFill>
              <a:ln w="571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32" name="Obdélník 131"/>
              <p:cNvSpPr/>
              <p:nvPr/>
            </p:nvSpPr>
            <p:spPr>
              <a:xfrm>
                <a:off x="7000892" y="4500570"/>
                <a:ext cx="1785950" cy="1071570"/>
              </a:xfrm>
              <a:prstGeom prst="rect">
                <a:avLst/>
              </a:prstGeom>
              <a:solidFill>
                <a:srgbClr val="00CCFF"/>
              </a:solidFill>
              <a:ln w="571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21" name="Rovnoramenný trojúhelník 20"/>
            <p:cNvSpPr/>
            <p:nvPr/>
          </p:nvSpPr>
          <p:spPr>
            <a:xfrm rot="10800000" flipH="1">
              <a:off x="4214810" y="5572140"/>
              <a:ext cx="1904611" cy="946793"/>
            </a:xfrm>
            <a:prstGeom prst="triangle">
              <a:avLst>
                <a:gd name="adj" fmla="val 68596"/>
              </a:avLst>
            </a:prstGeom>
            <a:solidFill>
              <a:srgbClr val="00B0F0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ovéPole 69"/>
          <p:cNvSpPr txBox="1"/>
          <p:nvPr/>
        </p:nvSpPr>
        <p:spPr>
          <a:xfrm>
            <a:off x="2928926" y="642918"/>
            <a:ext cx="30003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cap="all" dirty="0" smtClean="0"/>
              <a:t>SÍŤ HRANOLU</a:t>
            </a:r>
            <a:endParaRPr lang="cs-CZ" sz="3200" b="1" cap="all" dirty="0"/>
          </a:p>
        </p:txBody>
      </p:sp>
      <p:sp>
        <p:nvSpPr>
          <p:cNvPr id="75" name="TextovéPole 74"/>
          <p:cNvSpPr txBox="1"/>
          <p:nvPr/>
        </p:nvSpPr>
        <p:spPr>
          <a:xfrm>
            <a:off x="571472" y="1500174"/>
            <a:ext cx="77153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JE SLOŽENA ZE VŠECH JEHO STĚN</a:t>
            </a:r>
          </a:p>
          <a:p>
            <a:r>
              <a:rPr lang="cs-CZ" sz="2400" b="1" dirty="0" smtClean="0"/>
              <a:t>		2 SHODNÉ PODSTAVY  A  PLÁŠŤ</a:t>
            </a:r>
            <a:endParaRPr lang="cs-CZ" sz="2400" b="1" dirty="0"/>
          </a:p>
        </p:txBody>
      </p:sp>
      <p:sp>
        <p:nvSpPr>
          <p:cNvPr id="107" name="TextovéPole 106"/>
          <p:cNvSpPr txBox="1"/>
          <p:nvPr/>
        </p:nvSpPr>
        <p:spPr>
          <a:xfrm>
            <a:off x="3143240" y="2571744"/>
            <a:ext cx="1571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Podstavy  </a:t>
            </a:r>
            <a:endParaRPr lang="cs-CZ" sz="2400" b="1" dirty="0"/>
          </a:p>
        </p:txBody>
      </p:sp>
      <p:sp>
        <p:nvSpPr>
          <p:cNvPr id="110" name="TextovéPole 109"/>
          <p:cNvSpPr txBox="1"/>
          <p:nvPr/>
        </p:nvSpPr>
        <p:spPr>
          <a:xfrm>
            <a:off x="3214678" y="3786190"/>
            <a:ext cx="1928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Plášť</a:t>
            </a:r>
            <a:endParaRPr lang="cs-CZ" sz="2400" b="1" dirty="0"/>
          </a:p>
        </p:txBody>
      </p:sp>
      <p:grpSp>
        <p:nvGrpSpPr>
          <p:cNvPr id="21" name="Skupina 119"/>
          <p:cNvGrpSpPr/>
          <p:nvPr/>
        </p:nvGrpSpPr>
        <p:grpSpPr>
          <a:xfrm>
            <a:off x="857224" y="2571744"/>
            <a:ext cx="1481823" cy="3097679"/>
            <a:chOff x="4500562" y="1357298"/>
            <a:chExt cx="3295669" cy="1143008"/>
          </a:xfrm>
        </p:grpSpPr>
        <p:sp>
          <p:nvSpPr>
            <p:cNvPr id="22" name="Krychle 21"/>
            <p:cNvSpPr/>
            <p:nvPr/>
          </p:nvSpPr>
          <p:spPr>
            <a:xfrm>
              <a:off x="4500562" y="1357298"/>
              <a:ext cx="3286148" cy="1143008"/>
            </a:xfrm>
            <a:prstGeom prst="cube">
              <a:avLst/>
            </a:prstGeom>
            <a:solidFill>
              <a:srgbClr val="FFC000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3" name="Přímá spojovací čára 22"/>
            <p:cNvCxnSpPr/>
            <p:nvPr/>
          </p:nvCxnSpPr>
          <p:spPr>
            <a:xfrm>
              <a:off x="5431366" y="2345245"/>
              <a:ext cx="2364865" cy="1588"/>
            </a:xfrm>
            <a:prstGeom prst="line">
              <a:avLst/>
            </a:prstGeom>
            <a:ln w="571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Přímá spojovací čára 23"/>
            <p:cNvCxnSpPr/>
            <p:nvPr/>
          </p:nvCxnSpPr>
          <p:spPr>
            <a:xfrm rot="5400000">
              <a:off x="4944503" y="1856795"/>
              <a:ext cx="975313" cy="1588"/>
            </a:xfrm>
            <a:prstGeom prst="line">
              <a:avLst/>
            </a:prstGeom>
            <a:ln w="571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Přímá spojovací čára 24"/>
            <p:cNvCxnSpPr/>
            <p:nvPr/>
          </p:nvCxnSpPr>
          <p:spPr>
            <a:xfrm rot="5400000">
              <a:off x="4888435" y="1957374"/>
              <a:ext cx="155061" cy="930804"/>
            </a:xfrm>
            <a:prstGeom prst="line">
              <a:avLst/>
            </a:prstGeom>
            <a:ln w="571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ovéPole 69"/>
          <p:cNvSpPr txBox="1"/>
          <p:nvPr/>
        </p:nvSpPr>
        <p:spPr>
          <a:xfrm>
            <a:off x="2928926" y="642918"/>
            <a:ext cx="30003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cap="all" dirty="0" smtClean="0"/>
              <a:t>SÍŤ HRANOLU</a:t>
            </a:r>
            <a:endParaRPr lang="cs-CZ" sz="3200" b="1" cap="all" dirty="0"/>
          </a:p>
        </p:txBody>
      </p:sp>
      <p:sp>
        <p:nvSpPr>
          <p:cNvPr id="75" name="TextovéPole 74"/>
          <p:cNvSpPr txBox="1"/>
          <p:nvPr/>
        </p:nvSpPr>
        <p:spPr>
          <a:xfrm>
            <a:off x="571472" y="1500174"/>
            <a:ext cx="77153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JE SLOŽENA ZE VŠECH JEHO STĚN</a:t>
            </a:r>
          </a:p>
          <a:p>
            <a:r>
              <a:rPr lang="cs-CZ" sz="2400" b="1" dirty="0" smtClean="0"/>
              <a:t>		2 SHODNÉ PODSTAVY  A  PLÁŠŤ</a:t>
            </a:r>
            <a:endParaRPr lang="cs-CZ" sz="2400" b="1" dirty="0"/>
          </a:p>
        </p:txBody>
      </p:sp>
      <p:sp>
        <p:nvSpPr>
          <p:cNvPr id="107" name="TextovéPole 106"/>
          <p:cNvSpPr txBox="1"/>
          <p:nvPr/>
        </p:nvSpPr>
        <p:spPr>
          <a:xfrm>
            <a:off x="3143240" y="2571744"/>
            <a:ext cx="1571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Podstavy  </a:t>
            </a:r>
            <a:endParaRPr lang="cs-CZ" sz="2400" b="1" dirty="0"/>
          </a:p>
        </p:txBody>
      </p:sp>
      <p:sp>
        <p:nvSpPr>
          <p:cNvPr id="110" name="TextovéPole 109"/>
          <p:cNvSpPr txBox="1"/>
          <p:nvPr/>
        </p:nvSpPr>
        <p:spPr>
          <a:xfrm>
            <a:off x="3214678" y="3786190"/>
            <a:ext cx="1928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Plášť</a:t>
            </a:r>
            <a:endParaRPr lang="cs-CZ" sz="2400" b="1" dirty="0"/>
          </a:p>
        </p:txBody>
      </p:sp>
      <p:grpSp>
        <p:nvGrpSpPr>
          <p:cNvPr id="3" name="Skupina 119"/>
          <p:cNvGrpSpPr/>
          <p:nvPr/>
        </p:nvGrpSpPr>
        <p:grpSpPr>
          <a:xfrm>
            <a:off x="857224" y="2571744"/>
            <a:ext cx="1481823" cy="3097679"/>
            <a:chOff x="4500562" y="1357298"/>
            <a:chExt cx="3295669" cy="1143008"/>
          </a:xfrm>
        </p:grpSpPr>
        <p:sp>
          <p:nvSpPr>
            <p:cNvPr id="22" name="Krychle 21"/>
            <p:cNvSpPr/>
            <p:nvPr/>
          </p:nvSpPr>
          <p:spPr>
            <a:xfrm>
              <a:off x="4500562" y="1357298"/>
              <a:ext cx="3286148" cy="1143008"/>
            </a:xfrm>
            <a:prstGeom prst="cube">
              <a:avLst/>
            </a:prstGeom>
            <a:solidFill>
              <a:srgbClr val="FFC000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3" name="Přímá spojovací čára 22"/>
            <p:cNvCxnSpPr/>
            <p:nvPr/>
          </p:nvCxnSpPr>
          <p:spPr>
            <a:xfrm>
              <a:off x="5431366" y="2345245"/>
              <a:ext cx="2364865" cy="1588"/>
            </a:xfrm>
            <a:prstGeom prst="line">
              <a:avLst/>
            </a:prstGeom>
            <a:ln w="571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Přímá spojovací čára 23"/>
            <p:cNvCxnSpPr/>
            <p:nvPr/>
          </p:nvCxnSpPr>
          <p:spPr>
            <a:xfrm rot="5400000">
              <a:off x="4944503" y="1856795"/>
              <a:ext cx="975313" cy="1588"/>
            </a:xfrm>
            <a:prstGeom prst="line">
              <a:avLst/>
            </a:prstGeom>
            <a:ln w="571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Přímá spojovací čára 24"/>
            <p:cNvCxnSpPr/>
            <p:nvPr/>
          </p:nvCxnSpPr>
          <p:spPr>
            <a:xfrm rot="5400000">
              <a:off x="4888435" y="1957374"/>
              <a:ext cx="155061" cy="930804"/>
            </a:xfrm>
            <a:prstGeom prst="line">
              <a:avLst/>
            </a:prstGeom>
            <a:ln w="571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" name="Obdélník 25"/>
          <p:cNvSpPr/>
          <p:nvPr/>
        </p:nvSpPr>
        <p:spPr>
          <a:xfrm>
            <a:off x="4786314" y="2714620"/>
            <a:ext cx="714380" cy="714380"/>
          </a:xfrm>
          <a:prstGeom prst="rect">
            <a:avLst/>
          </a:prstGeom>
          <a:solidFill>
            <a:srgbClr val="FFC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6215074" y="2714620"/>
            <a:ext cx="714380" cy="714380"/>
          </a:xfrm>
          <a:prstGeom prst="rect">
            <a:avLst/>
          </a:prstGeom>
          <a:solidFill>
            <a:srgbClr val="FFC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4357686" y="3786190"/>
            <a:ext cx="785818" cy="2571768"/>
          </a:xfrm>
          <a:prstGeom prst="rect">
            <a:avLst/>
          </a:prstGeom>
          <a:solidFill>
            <a:srgbClr val="FFC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5143504" y="3786190"/>
            <a:ext cx="785818" cy="2571768"/>
          </a:xfrm>
          <a:prstGeom prst="rect">
            <a:avLst/>
          </a:prstGeom>
          <a:solidFill>
            <a:srgbClr val="FFC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5929322" y="3786190"/>
            <a:ext cx="785818" cy="2571768"/>
          </a:xfrm>
          <a:prstGeom prst="rect">
            <a:avLst/>
          </a:prstGeom>
          <a:solidFill>
            <a:srgbClr val="FFC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6715140" y="3786190"/>
            <a:ext cx="785818" cy="2571768"/>
          </a:xfrm>
          <a:prstGeom prst="rect">
            <a:avLst/>
          </a:prstGeom>
          <a:solidFill>
            <a:srgbClr val="FFC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ovéPole 69"/>
          <p:cNvSpPr txBox="1"/>
          <p:nvPr/>
        </p:nvSpPr>
        <p:spPr>
          <a:xfrm>
            <a:off x="2928926" y="642918"/>
            <a:ext cx="30003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cap="all" dirty="0" smtClean="0"/>
              <a:t>SÍŤ HRANOLU</a:t>
            </a:r>
            <a:endParaRPr lang="cs-CZ" sz="3200" b="1" cap="all" dirty="0"/>
          </a:p>
        </p:txBody>
      </p:sp>
      <p:sp>
        <p:nvSpPr>
          <p:cNvPr id="75" name="TextovéPole 74"/>
          <p:cNvSpPr txBox="1"/>
          <p:nvPr/>
        </p:nvSpPr>
        <p:spPr>
          <a:xfrm>
            <a:off x="571472" y="1500174"/>
            <a:ext cx="77153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JE SLOŽENA ZE VŠECH JEHO STĚN</a:t>
            </a:r>
          </a:p>
          <a:p>
            <a:r>
              <a:rPr lang="cs-CZ" sz="2400" b="1" dirty="0" smtClean="0"/>
              <a:t>		2 SHODNÉ PODSTAVY  A  PLÁŠŤ</a:t>
            </a:r>
            <a:endParaRPr lang="cs-CZ" sz="2400" b="1" dirty="0"/>
          </a:p>
        </p:txBody>
      </p:sp>
      <p:grpSp>
        <p:nvGrpSpPr>
          <p:cNvPr id="3" name="Skupina 119"/>
          <p:cNvGrpSpPr/>
          <p:nvPr/>
        </p:nvGrpSpPr>
        <p:grpSpPr>
          <a:xfrm>
            <a:off x="857224" y="2571744"/>
            <a:ext cx="1481823" cy="3097679"/>
            <a:chOff x="4500562" y="1357298"/>
            <a:chExt cx="3295669" cy="1143008"/>
          </a:xfrm>
        </p:grpSpPr>
        <p:sp>
          <p:nvSpPr>
            <p:cNvPr id="22" name="Krychle 21"/>
            <p:cNvSpPr/>
            <p:nvPr/>
          </p:nvSpPr>
          <p:spPr>
            <a:xfrm>
              <a:off x="4500562" y="1357298"/>
              <a:ext cx="3286148" cy="1143008"/>
            </a:xfrm>
            <a:prstGeom prst="cube">
              <a:avLst/>
            </a:prstGeom>
            <a:solidFill>
              <a:srgbClr val="FFC000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3" name="Přímá spojovací čára 22"/>
            <p:cNvCxnSpPr/>
            <p:nvPr/>
          </p:nvCxnSpPr>
          <p:spPr>
            <a:xfrm>
              <a:off x="5431366" y="2345245"/>
              <a:ext cx="2364865" cy="1588"/>
            </a:xfrm>
            <a:prstGeom prst="line">
              <a:avLst/>
            </a:prstGeom>
            <a:ln w="571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Přímá spojovací čára 23"/>
            <p:cNvCxnSpPr/>
            <p:nvPr/>
          </p:nvCxnSpPr>
          <p:spPr>
            <a:xfrm rot="5400000">
              <a:off x="4944503" y="1856795"/>
              <a:ext cx="975313" cy="1588"/>
            </a:xfrm>
            <a:prstGeom prst="line">
              <a:avLst/>
            </a:prstGeom>
            <a:ln w="571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Přímá spojovací čára 24"/>
            <p:cNvCxnSpPr/>
            <p:nvPr/>
          </p:nvCxnSpPr>
          <p:spPr>
            <a:xfrm rot="5400000">
              <a:off x="4888435" y="1957374"/>
              <a:ext cx="155061" cy="930804"/>
            </a:xfrm>
            <a:prstGeom prst="line">
              <a:avLst/>
            </a:prstGeom>
            <a:ln w="571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Skupina 20"/>
          <p:cNvGrpSpPr/>
          <p:nvPr/>
        </p:nvGrpSpPr>
        <p:grpSpPr>
          <a:xfrm>
            <a:off x="4357686" y="2500306"/>
            <a:ext cx="3143272" cy="4000528"/>
            <a:chOff x="4357686" y="2500306"/>
            <a:chExt cx="3143272" cy="4000528"/>
          </a:xfrm>
        </p:grpSpPr>
        <p:sp>
          <p:nvSpPr>
            <p:cNvPr id="26" name="Obdélník 25"/>
            <p:cNvSpPr/>
            <p:nvPr/>
          </p:nvSpPr>
          <p:spPr>
            <a:xfrm>
              <a:off x="5143504" y="2500306"/>
              <a:ext cx="785818" cy="714380"/>
            </a:xfrm>
            <a:prstGeom prst="rect">
              <a:avLst/>
            </a:prstGeom>
            <a:solidFill>
              <a:srgbClr val="FFC000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8" name="Obdélník 27"/>
            <p:cNvSpPr/>
            <p:nvPr/>
          </p:nvSpPr>
          <p:spPr>
            <a:xfrm>
              <a:off x="4357686" y="3214686"/>
              <a:ext cx="785818" cy="2571768"/>
            </a:xfrm>
            <a:prstGeom prst="rect">
              <a:avLst/>
            </a:prstGeom>
            <a:solidFill>
              <a:srgbClr val="FFC000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9" name="Obdélník 28"/>
            <p:cNvSpPr/>
            <p:nvPr/>
          </p:nvSpPr>
          <p:spPr>
            <a:xfrm>
              <a:off x="5143504" y="3197254"/>
              <a:ext cx="785818" cy="2571768"/>
            </a:xfrm>
            <a:prstGeom prst="rect">
              <a:avLst/>
            </a:prstGeom>
            <a:solidFill>
              <a:srgbClr val="FFC000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0" name="Obdélník 29"/>
            <p:cNvSpPr/>
            <p:nvPr/>
          </p:nvSpPr>
          <p:spPr>
            <a:xfrm>
              <a:off x="5929322" y="3214686"/>
              <a:ext cx="785818" cy="2571768"/>
            </a:xfrm>
            <a:prstGeom prst="rect">
              <a:avLst/>
            </a:prstGeom>
            <a:solidFill>
              <a:srgbClr val="FFC000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1" name="Obdélník 30"/>
            <p:cNvSpPr/>
            <p:nvPr/>
          </p:nvSpPr>
          <p:spPr>
            <a:xfrm>
              <a:off x="6715140" y="3214686"/>
              <a:ext cx="785818" cy="2571768"/>
            </a:xfrm>
            <a:prstGeom prst="rect">
              <a:avLst/>
            </a:prstGeom>
            <a:solidFill>
              <a:srgbClr val="FFC000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Obdélník 18"/>
            <p:cNvSpPr/>
            <p:nvPr/>
          </p:nvSpPr>
          <p:spPr>
            <a:xfrm>
              <a:off x="5143504" y="5786454"/>
              <a:ext cx="785818" cy="714380"/>
            </a:xfrm>
            <a:prstGeom prst="rect">
              <a:avLst/>
            </a:prstGeom>
            <a:solidFill>
              <a:srgbClr val="FFC000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ovéPole 69"/>
          <p:cNvSpPr txBox="1"/>
          <p:nvPr/>
        </p:nvSpPr>
        <p:spPr>
          <a:xfrm>
            <a:off x="2928926" y="642918"/>
            <a:ext cx="30003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cap="all" dirty="0" smtClean="0"/>
              <a:t>SÍŤ HRANOLU</a:t>
            </a:r>
            <a:endParaRPr lang="cs-CZ" sz="3200" b="1" cap="all" dirty="0"/>
          </a:p>
        </p:txBody>
      </p:sp>
      <p:sp>
        <p:nvSpPr>
          <p:cNvPr id="75" name="TextovéPole 74"/>
          <p:cNvSpPr txBox="1"/>
          <p:nvPr/>
        </p:nvSpPr>
        <p:spPr>
          <a:xfrm>
            <a:off x="571472" y="1500174"/>
            <a:ext cx="77153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JE SLOŽENA ZE VŠECH JEHO STĚN</a:t>
            </a:r>
          </a:p>
          <a:p>
            <a:r>
              <a:rPr lang="cs-CZ" sz="2400" b="1" dirty="0" smtClean="0"/>
              <a:t>		2 SHODNÉ PODSTAVY  A  PLÁŠŤ</a:t>
            </a:r>
            <a:endParaRPr lang="cs-CZ" sz="2400" b="1" dirty="0"/>
          </a:p>
        </p:txBody>
      </p:sp>
      <p:sp>
        <p:nvSpPr>
          <p:cNvPr id="107" name="TextovéPole 106"/>
          <p:cNvSpPr txBox="1"/>
          <p:nvPr/>
        </p:nvSpPr>
        <p:spPr>
          <a:xfrm>
            <a:off x="3143240" y="2571744"/>
            <a:ext cx="1571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Podstavy  </a:t>
            </a:r>
            <a:endParaRPr lang="cs-CZ" sz="2400" b="1" dirty="0"/>
          </a:p>
        </p:txBody>
      </p:sp>
      <p:sp>
        <p:nvSpPr>
          <p:cNvPr id="110" name="TextovéPole 109"/>
          <p:cNvSpPr txBox="1"/>
          <p:nvPr/>
        </p:nvSpPr>
        <p:spPr>
          <a:xfrm>
            <a:off x="3286116" y="4714884"/>
            <a:ext cx="1928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Plášť</a:t>
            </a:r>
            <a:endParaRPr lang="cs-CZ" sz="2400" b="1" dirty="0"/>
          </a:p>
        </p:txBody>
      </p:sp>
      <p:grpSp>
        <p:nvGrpSpPr>
          <p:cNvPr id="19" name="Skupina 21"/>
          <p:cNvGrpSpPr/>
          <p:nvPr/>
        </p:nvGrpSpPr>
        <p:grpSpPr>
          <a:xfrm>
            <a:off x="857224" y="3214686"/>
            <a:ext cx="2093770" cy="1416098"/>
            <a:chOff x="4286248" y="1428736"/>
            <a:chExt cx="3230430" cy="4166152"/>
          </a:xfrm>
          <a:solidFill>
            <a:srgbClr val="0066FF"/>
          </a:solidFill>
        </p:grpSpPr>
        <p:sp>
          <p:nvSpPr>
            <p:cNvPr id="21" name="Pravidelný pětiúhelník 20"/>
            <p:cNvSpPr/>
            <p:nvPr/>
          </p:nvSpPr>
          <p:spPr>
            <a:xfrm>
              <a:off x="4286248" y="1428736"/>
              <a:ext cx="3214710" cy="1571636"/>
            </a:xfrm>
            <a:prstGeom prst="pentagon">
              <a:avLst/>
            </a:prstGeom>
            <a:grp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2" name="Obdélník 31"/>
            <p:cNvSpPr/>
            <p:nvPr/>
          </p:nvSpPr>
          <p:spPr>
            <a:xfrm>
              <a:off x="4929190" y="3000372"/>
              <a:ext cx="1980000" cy="2571768"/>
            </a:xfrm>
            <a:prstGeom prst="rect">
              <a:avLst/>
            </a:prstGeom>
            <a:grp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3" name="Volný tvar 32"/>
            <p:cNvSpPr/>
            <p:nvPr/>
          </p:nvSpPr>
          <p:spPr>
            <a:xfrm>
              <a:off x="6896746" y="2030278"/>
              <a:ext cx="619932" cy="3564610"/>
            </a:xfrm>
            <a:custGeom>
              <a:avLst/>
              <a:gdLst>
                <a:gd name="connsiteX0" fmla="*/ 619932 w 619932"/>
                <a:gd name="connsiteY0" fmla="*/ 0 h 3564610"/>
                <a:gd name="connsiteX1" fmla="*/ 604434 w 619932"/>
                <a:gd name="connsiteY1" fmla="*/ 2557220 h 3564610"/>
                <a:gd name="connsiteX2" fmla="*/ 15498 w 619932"/>
                <a:gd name="connsiteY2" fmla="*/ 3564610 h 3564610"/>
                <a:gd name="connsiteX3" fmla="*/ 0 w 619932"/>
                <a:gd name="connsiteY3" fmla="*/ 945397 h 3564610"/>
                <a:gd name="connsiteX4" fmla="*/ 619932 w 619932"/>
                <a:gd name="connsiteY4" fmla="*/ 0 h 3564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9932" h="3564610">
                  <a:moveTo>
                    <a:pt x="619932" y="0"/>
                  </a:moveTo>
                  <a:lnTo>
                    <a:pt x="604434" y="2557220"/>
                  </a:lnTo>
                  <a:lnTo>
                    <a:pt x="15498" y="3564610"/>
                  </a:lnTo>
                  <a:lnTo>
                    <a:pt x="0" y="945397"/>
                  </a:lnTo>
                  <a:lnTo>
                    <a:pt x="619932" y="0"/>
                  </a:lnTo>
                  <a:close/>
                </a:path>
              </a:pathLst>
            </a:custGeom>
            <a:grp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" name="Volný tvar 33"/>
            <p:cNvSpPr/>
            <p:nvPr/>
          </p:nvSpPr>
          <p:spPr>
            <a:xfrm flipH="1">
              <a:off x="4286248" y="2071678"/>
              <a:ext cx="642942" cy="3500462"/>
            </a:xfrm>
            <a:custGeom>
              <a:avLst/>
              <a:gdLst>
                <a:gd name="connsiteX0" fmla="*/ 619932 w 619932"/>
                <a:gd name="connsiteY0" fmla="*/ 0 h 3564610"/>
                <a:gd name="connsiteX1" fmla="*/ 604434 w 619932"/>
                <a:gd name="connsiteY1" fmla="*/ 2557220 h 3564610"/>
                <a:gd name="connsiteX2" fmla="*/ 15498 w 619932"/>
                <a:gd name="connsiteY2" fmla="*/ 3564610 h 3564610"/>
                <a:gd name="connsiteX3" fmla="*/ 0 w 619932"/>
                <a:gd name="connsiteY3" fmla="*/ 945397 h 3564610"/>
                <a:gd name="connsiteX4" fmla="*/ 619932 w 619932"/>
                <a:gd name="connsiteY4" fmla="*/ 0 h 3564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9932" h="3564610">
                  <a:moveTo>
                    <a:pt x="619932" y="0"/>
                  </a:moveTo>
                  <a:lnTo>
                    <a:pt x="604434" y="2557220"/>
                  </a:lnTo>
                  <a:lnTo>
                    <a:pt x="15498" y="3564610"/>
                  </a:lnTo>
                  <a:lnTo>
                    <a:pt x="0" y="945397"/>
                  </a:lnTo>
                  <a:lnTo>
                    <a:pt x="619932" y="0"/>
                  </a:lnTo>
                  <a:close/>
                </a:path>
              </a:pathLst>
            </a:custGeom>
            <a:grp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35" name="Přímá spojovací čára 34"/>
            <p:cNvCxnSpPr/>
            <p:nvPr/>
          </p:nvCxnSpPr>
          <p:spPr>
            <a:xfrm rot="10800000" flipH="1">
              <a:off x="4357686" y="3929066"/>
              <a:ext cx="1607355" cy="642942"/>
            </a:xfrm>
            <a:prstGeom prst="line">
              <a:avLst/>
            </a:prstGeom>
            <a:grpFill/>
            <a:ln w="571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Přímá spojovací čára 35"/>
            <p:cNvCxnSpPr/>
            <p:nvPr/>
          </p:nvCxnSpPr>
          <p:spPr>
            <a:xfrm rot="16200000" flipH="1">
              <a:off x="6368651" y="3489739"/>
              <a:ext cx="601542" cy="1623075"/>
            </a:xfrm>
            <a:prstGeom prst="line">
              <a:avLst/>
            </a:prstGeom>
            <a:grpFill/>
            <a:ln w="571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Přímá spojovací čára 36"/>
            <p:cNvCxnSpPr>
              <a:stCxn id="21" idx="0"/>
            </p:cNvCxnSpPr>
            <p:nvPr/>
          </p:nvCxnSpPr>
          <p:spPr>
            <a:xfrm rot="16200000" flipH="1" flipV="1">
              <a:off x="4589860" y="2696760"/>
              <a:ext cx="2571768" cy="35719"/>
            </a:xfrm>
            <a:prstGeom prst="line">
              <a:avLst/>
            </a:prstGeom>
            <a:grpFill/>
            <a:ln w="571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ovéPole 69"/>
          <p:cNvSpPr txBox="1"/>
          <p:nvPr/>
        </p:nvSpPr>
        <p:spPr>
          <a:xfrm>
            <a:off x="2928926" y="642918"/>
            <a:ext cx="30003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cap="all" dirty="0" smtClean="0"/>
              <a:t>SÍŤ HRANOLU</a:t>
            </a:r>
            <a:endParaRPr lang="cs-CZ" sz="3200" b="1" cap="all" dirty="0"/>
          </a:p>
        </p:txBody>
      </p:sp>
      <p:sp>
        <p:nvSpPr>
          <p:cNvPr id="75" name="TextovéPole 74"/>
          <p:cNvSpPr txBox="1"/>
          <p:nvPr/>
        </p:nvSpPr>
        <p:spPr>
          <a:xfrm>
            <a:off x="571472" y="1500174"/>
            <a:ext cx="77153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JE SLOŽENA ZE VŠECH JEHO STĚN</a:t>
            </a:r>
          </a:p>
          <a:p>
            <a:r>
              <a:rPr lang="cs-CZ" sz="2400" b="1" dirty="0" smtClean="0"/>
              <a:t>		2 SHODNÉ PODSTAVY  A  PLÁŠŤ</a:t>
            </a:r>
            <a:endParaRPr lang="cs-CZ" sz="2400" b="1" dirty="0"/>
          </a:p>
        </p:txBody>
      </p:sp>
      <p:sp>
        <p:nvSpPr>
          <p:cNvPr id="107" name="TextovéPole 106"/>
          <p:cNvSpPr txBox="1"/>
          <p:nvPr/>
        </p:nvSpPr>
        <p:spPr>
          <a:xfrm>
            <a:off x="3143240" y="2571744"/>
            <a:ext cx="1571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Podstavy  </a:t>
            </a:r>
            <a:endParaRPr lang="cs-CZ" sz="2400" b="1" dirty="0"/>
          </a:p>
        </p:txBody>
      </p:sp>
      <p:sp>
        <p:nvSpPr>
          <p:cNvPr id="110" name="TextovéPole 109"/>
          <p:cNvSpPr txBox="1"/>
          <p:nvPr/>
        </p:nvSpPr>
        <p:spPr>
          <a:xfrm>
            <a:off x="3286116" y="4714884"/>
            <a:ext cx="1928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Plášť</a:t>
            </a:r>
            <a:endParaRPr lang="cs-CZ" sz="2400" b="1" dirty="0"/>
          </a:p>
        </p:txBody>
      </p:sp>
      <p:grpSp>
        <p:nvGrpSpPr>
          <p:cNvPr id="3" name="Skupina 21"/>
          <p:cNvGrpSpPr/>
          <p:nvPr/>
        </p:nvGrpSpPr>
        <p:grpSpPr>
          <a:xfrm>
            <a:off x="857224" y="3214686"/>
            <a:ext cx="2093770" cy="1416098"/>
            <a:chOff x="4286248" y="1428736"/>
            <a:chExt cx="3230430" cy="4166152"/>
          </a:xfrm>
          <a:solidFill>
            <a:srgbClr val="0066FF"/>
          </a:solidFill>
        </p:grpSpPr>
        <p:sp>
          <p:nvSpPr>
            <p:cNvPr id="21" name="Pravidelný pětiúhelník 20"/>
            <p:cNvSpPr/>
            <p:nvPr/>
          </p:nvSpPr>
          <p:spPr>
            <a:xfrm>
              <a:off x="4286248" y="1428736"/>
              <a:ext cx="3214710" cy="1571636"/>
            </a:xfrm>
            <a:prstGeom prst="pentagon">
              <a:avLst/>
            </a:prstGeom>
            <a:grp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2" name="Obdélník 31"/>
            <p:cNvSpPr/>
            <p:nvPr/>
          </p:nvSpPr>
          <p:spPr>
            <a:xfrm>
              <a:off x="4929190" y="3000372"/>
              <a:ext cx="1980000" cy="2571768"/>
            </a:xfrm>
            <a:prstGeom prst="rect">
              <a:avLst/>
            </a:prstGeom>
            <a:grp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3" name="Volný tvar 32"/>
            <p:cNvSpPr/>
            <p:nvPr/>
          </p:nvSpPr>
          <p:spPr>
            <a:xfrm>
              <a:off x="6896746" y="2030278"/>
              <a:ext cx="619932" cy="3564610"/>
            </a:xfrm>
            <a:custGeom>
              <a:avLst/>
              <a:gdLst>
                <a:gd name="connsiteX0" fmla="*/ 619932 w 619932"/>
                <a:gd name="connsiteY0" fmla="*/ 0 h 3564610"/>
                <a:gd name="connsiteX1" fmla="*/ 604434 w 619932"/>
                <a:gd name="connsiteY1" fmla="*/ 2557220 h 3564610"/>
                <a:gd name="connsiteX2" fmla="*/ 15498 w 619932"/>
                <a:gd name="connsiteY2" fmla="*/ 3564610 h 3564610"/>
                <a:gd name="connsiteX3" fmla="*/ 0 w 619932"/>
                <a:gd name="connsiteY3" fmla="*/ 945397 h 3564610"/>
                <a:gd name="connsiteX4" fmla="*/ 619932 w 619932"/>
                <a:gd name="connsiteY4" fmla="*/ 0 h 3564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9932" h="3564610">
                  <a:moveTo>
                    <a:pt x="619932" y="0"/>
                  </a:moveTo>
                  <a:lnTo>
                    <a:pt x="604434" y="2557220"/>
                  </a:lnTo>
                  <a:lnTo>
                    <a:pt x="15498" y="3564610"/>
                  </a:lnTo>
                  <a:lnTo>
                    <a:pt x="0" y="945397"/>
                  </a:lnTo>
                  <a:lnTo>
                    <a:pt x="619932" y="0"/>
                  </a:lnTo>
                  <a:close/>
                </a:path>
              </a:pathLst>
            </a:custGeom>
            <a:grp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" name="Volný tvar 33"/>
            <p:cNvSpPr/>
            <p:nvPr/>
          </p:nvSpPr>
          <p:spPr>
            <a:xfrm flipH="1">
              <a:off x="4286248" y="2071678"/>
              <a:ext cx="642942" cy="3500462"/>
            </a:xfrm>
            <a:custGeom>
              <a:avLst/>
              <a:gdLst>
                <a:gd name="connsiteX0" fmla="*/ 619932 w 619932"/>
                <a:gd name="connsiteY0" fmla="*/ 0 h 3564610"/>
                <a:gd name="connsiteX1" fmla="*/ 604434 w 619932"/>
                <a:gd name="connsiteY1" fmla="*/ 2557220 h 3564610"/>
                <a:gd name="connsiteX2" fmla="*/ 15498 w 619932"/>
                <a:gd name="connsiteY2" fmla="*/ 3564610 h 3564610"/>
                <a:gd name="connsiteX3" fmla="*/ 0 w 619932"/>
                <a:gd name="connsiteY3" fmla="*/ 945397 h 3564610"/>
                <a:gd name="connsiteX4" fmla="*/ 619932 w 619932"/>
                <a:gd name="connsiteY4" fmla="*/ 0 h 3564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9932" h="3564610">
                  <a:moveTo>
                    <a:pt x="619932" y="0"/>
                  </a:moveTo>
                  <a:lnTo>
                    <a:pt x="604434" y="2557220"/>
                  </a:lnTo>
                  <a:lnTo>
                    <a:pt x="15498" y="3564610"/>
                  </a:lnTo>
                  <a:lnTo>
                    <a:pt x="0" y="945397"/>
                  </a:lnTo>
                  <a:lnTo>
                    <a:pt x="619932" y="0"/>
                  </a:lnTo>
                  <a:close/>
                </a:path>
              </a:pathLst>
            </a:custGeom>
            <a:grp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35" name="Přímá spojovací čára 34"/>
            <p:cNvCxnSpPr/>
            <p:nvPr/>
          </p:nvCxnSpPr>
          <p:spPr>
            <a:xfrm rot="10800000" flipH="1">
              <a:off x="4357686" y="3929066"/>
              <a:ext cx="1607355" cy="642942"/>
            </a:xfrm>
            <a:prstGeom prst="line">
              <a:avLst/>
            </a:prstGeom>
            <a:grpFill/>
            <a:ln w="571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Přímá spojovací čára 35"/>
            <p:cNvCxnSpPr/>
            <p:nvPr/>
          </p:nvCxnSpPr>
          <p:spPr>
            <a:xfrm rot="16200000" flipH="1">
              <a:off x="6368651" y="3489739"/>
              <a:ext cx="601542" cy="1623075"/>
            </a:xfrm>
            <a:prstGeom prst="line">
              <a:avLst/>
            </a:prstGeom>
            <a:grpFill/>
            <a:ln w="571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Přímá spojovací čára 36"/>
            <p:cNvCxnSpPr>
              <a:stCxn id="21" idx="0"/>
            </p:cNvCxnSpPr>
            <p:nvPr/>
          </p:nvCxnSpPr>
          <p:spPr>
            <a:xfrm rot="16200000" flipH="1" flipV="1">
              <a:off x="4589860" y="2696760"/>
              <a:ext cx="2571768" cy="35719"/>
            </a:xfrm>
            <a:prstGeom prst="line">
              <a:avLst/>
            </a:prstGeom>
            <a:grpFill/>
            <a:ln w="571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8" name="Pravidelný pětiúhelník 37"/>
          <p:cNvSpPr/>
          <p:nvPr/>
        </p:nvSpPr>
        <p:spPr>
          <a:xfrm>
            <a:off x="4929190" y="2643182"/>
            <a:ext cx="1643074" cy="1214446"/>
          </a:xfrm>
          <a:prstGeom prst="pentagon">
            <a:avLst/>
          </a:prstGeom>
          <a:solidFill>
            <a:srgbClr val="0066FF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Pravidelný pětiúhelník 38"/>
          <p:cNvSpPr/>
          <p:nvPr/>
        </p:nvSpPr>
        <p:spPr>
          <a:xfrm>
            <a:off x="6858016" y="2643182"/>
            <a:ext cx="1643074" cy="1214446"/>
          </a:xfrm>
          <a:prstGeom prst="pentagon">
            <a:avLst/>
          </a:prstGeom>
          <a:solidFill>
            <a:srgbClr val="0066FF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3643306" y="5429264"/>
            <a:ext cx="1214446" cy="714380"/>
          </a:xfrm>
          <a:prstGeom prst="rect">
            <a:avLst/>
          </a:prstGeom>
          <a:solidFill>
            <a:srgbClr val="0066FF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/>
          <p:cNvSpPr/>
          <p:nvPr/>
        </p:nvSpPr>
        <p:spPr>
          <a:xfrm>
            <a:off x="4857752" y="5429264"/>
            <a:ext cx="1214446" cy="714380"/>
          </a:xfrm>
          <a:prstGeom prst="rect">
            <a:avLst/>
          </a:prstGeom>
          <a:solidFill>
            <a:srgbClr val="0066FF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délník 41"/>
          <p:cNvSpPr/>
          <p:nvPr/>
        </p:nvSpPr>
        <p:spPr>
          <a:xfrm>
            <a:off x="6072198" y="5429264"/>
            <a:ext cx="1214446" cy="714380"/>
          </a:xfrm>
          <a:prstGeom prst="rect">
            <a:avLst/>
          </a:prstGeom>
          <a:solidFill>
            <a:srgbClr val="0066FF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bdélník 42"/>
          <p:cNvSpPr/>
          <p:nvPr/>
        </p:nvSpPr>
        <p:spPr>
          <a:xfrm>
            <a:off x="7286644" y="5429264"/>
            <a:ext cx="1214446" cy="714380"/>
          </a:xfrm>
          <a:prstGeom prst="rect">
            <a:avLst/>
          </a:prstGeom>
          <a:solidFill>
            <a:srgbClr val="0066FF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/>
          <p:cNvSpPr/>
          <p:nvPr/>
        </p:nvSpPr>
        <p:spPr>
          <a:xfrm>
            <a:off x="2428860" y="5429264"/>
            <a:ext cx="1214446" cy="714380"/>
          </a:xfrm>
          <a:prstGeom prst="rect">
            <a:avLst/>
          </a:prstGeom>
          <a:solidFill>
            <a:srgbClr val="0066FF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ovéPole 69"/>
          <p:cNvSpPr txBox="1"/>
          <p:nvPr/>
        </p:nvSpPr>
        <p:spPr>
          <a:xfrm>
            <a:off x="2928926" y="642918"/>
            <a:ext cx="30003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cap="all" dirty="0" smtClean="0"/>
              <a:t>SÍŤ HRANOLU</a:t>
            </a:r>
            <a:endParaRPr lang="cs-CZ" sz="3200" b="1" cap="all" dirty="0"/>
          </a:p>
        </p:txBody>
      </p:sp>
      <p:sp>
        <p:nvSpPr>
          <p:cNvPr id="75" name="TextovéPole 74"/>
          <p:cNvSpPr txBox="1"/>
          <p:nvPr/>
        </p:nvSpPr>
        <p:spPr>
          <a:xfrm>
            <a:off x="571472" y="1500174"/>
            <a:ext cx="77153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JE SLOŽENA ZE VŠECH JEHO STĚN</a:t>
            </a:r>
          </a:p>
          <a:p>
            <a:r>
              <a:rPr lang="cs-CZ" sz="2400" b="1" dirty="0" smtClean="0"/>
              <a:t>		2 SHODNÉ PODSTAVY  A  PLÁŠŤ</a:t>
            </a:r>
            <a:endParaRPr lang="cs-CZ" sz="2400" b="1" dirty="0"/>
          </a:p>
        </p:txBody>
      </p:sp>
      <p:grpSp>
        <p:nvGrpSpPr>
          <p:cNvPr id="3" name="Skupina 21"/>
          <p:cNvGrpSpPr/>
          <p:nvPr/>
        </p:nvGrpSpPr>
        <p:grpSpPr>
          <a:xfrm>
            <a:off x="571472" y="2500306"/>
            <a:ext cx="2093770" cy="1416098"/>
            <a:chOff x="4286248" y="1428736"/>
            <a:chExt cx="3230430" cy="4166152"/>
          </a:xfrm>
          <a:solidFill>
            <a:srgbClr val="0066FF"/>
          </a:solidFill>
        </p:grpSpPr>
        <p:sp>
          <p:nvSpPr>
            <p:cNvPr id="21" name="Pravidelný pětiúhelník 20"/>
            <p:cNvSpPr/>
            <p:nvPr/>
          </p:nvSpPr>
          <p:spPr>
            <a:xfrm>
              <a:off x="4286248" y="1428736"/>
              <a:ext cx="3214710" cy="1571636"/>
            </a:xfrm>
            <a:prstGeom prst="pentagon">
              <a:avLst/>
            </a:prstGeom>
            <a:grp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2" name="Obdélník 31"/>
            <p:cNvSpPr/>
            <p:nvPr/>
          </p:nvSpPr>
          <p:spPr>
            <a:xfrm>
              <a:off x="4929190" y="3000372"/>
              <a:ext cx="1980000" cy="2571768"/>
            </a:xfrm>
            <a:prstGeom prst="rect">
              <a:avLst/>
            </a:prstGeom>
            <a:grp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3" name="Volný tvar 32"/>
            <p:cNvSpPr/>
            <p:nvPr/>
          </p:nvSpPr>
          <p:spPr>
            <a:xfrm>
              <a:off x="6896746" y="2030278"/>
              <a:ext cx="619932" cy="3564610"/>
            </a:xfrm>
            <a:custGeom>
              <a:avLst/>
              <a:gdLst>
                <a:gd name="connsiteX0" fmla="*/ 619932 w 619932"/>
                <a:gd name="connsiteY0" fmla="*/ 0 h 3564610"/>
                <a:gd name="connsiteX1" fmla="*/ 604434 w 619932"/>
                <a:gd name="connsiteY1" fmla="*/ 2557220 h 3564610"/>
                <a:gd name="connsiteX2" fmla="*/ 15498 w 619932"/>
                <a:gd name="connsiteY2" fmla="*/ 3564610 h 3564610"/>
                <a:gd name="connsiteX3" fmla="*/ 0 w 619932"/>
                <a:gd name="connsiteY3" fmla="*/ 945397 h 3564610"/>
                <a:gd name="connsiteX4" fmla="*/ 619932 w 619932"/>
                <a:gd name="connsiteY4" fmla="*/ 0 h 3564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9932" h="3564610">
                  <a:moveTo>
                    <a:pt x="619932" y="0"/>
                  </a:moveTo>
                  <a:lnTo>
                    <a:pt x="604434" y="2557220"/>
                  </a:lnTo>
                  <a:lnTo>
                    <a:pt x="15498" y="3564610"/>
                  </a:lnTo>
                  <a:lnTo>
                    <a:pt x="0" y="945397"/>
                  </a:lnTo>
                  <a:lnTo>
                    <a:pt x="619932" y="0"/>
                  </a:lnTo>
                  <a:close/>
                </a:path>
              </a:pathLst>
            </a:custGeom>
            <a:grp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" name="Volný tvar 33"/>
            <p:cNvSpPr/>
            <p:nvPr/>
          </p:nvSpPr>
          <p:spPr>
            <a:xfrm flipH="1">
              <a:off x="4286248" y="2071678"/>
              <a:ext cx="642942" cy="3500462"/>
            </a:xfrm>
            <a:custGeom>
              <a:avLst/>
              <a:gdLst>
                <a:gd name="connsiteX0" fmla="*/ 619932 w 619932"/>
                <a:gd name="connsiteY0" fmla="*/ 0 h 3564610"/>
                <a:gd name="connsiteX1" fmla="*/ 604434 w 619932"/>
                <a:gd name="connsiteY1" fmla="*/ 2557220 h 3564610"/>
                <a:gd name="connsiteX2" fmla="*/ 15498 w 619932"/>
                <a:gd name="connsiteY2" fmla="*/ 3564610 h 3564610"/>
                <a:gd name="connsiteX3" fmla="*/ 0 w 619932"/>
                <a:gd name="connsiteY3" fmla="*/ 945397 h 3564610"/>
                <a:gd name="connsiteX4" fmla="*/ 619932 w 619932"/>
                <a:gd name="connsiteY4" fmla="*/ 0 h 3564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9932" h="3564610">
                  <a:moveTo>
                    <a:pt x="619932" y="0"/>
                  </a:moveTo>
                  <a:lnTo>
                    <a:pt x="604434" y="2557220"/>
                  </a:lnTo>
                  <a:lnTo>
                    <a:pt x="15498" y="3564610"/>
                  </a:lnTo>
                  <a:lnTo>
                    <a:pt x="0" y="945397"/>
                  </a:lnTo>
                  <a:lnTo>
                    <a:pt x="619932" y="0"/>
                  </a:lnTo>
                  <a:close/>
                </a:path>
              </a:pathLst>
            </a:custGeom>
            <a:grp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35" name="Přímá spojovací čára 34"/>
            <p:cNvCxnSpPr/>
            <p:nvPr/>
          </p:nvCxnSpPr>
          <p:spPr>
            <a:xfrm rot="10800000" flipH="1">
              <a:off x="4357686" y="3929066"/>
              <a:ext cx="1607355" cy="642942"/>
            </a:xfrm>
            <a:prstGeom prst="line">
              <a:avLst/>
            </a:prstGeom>
            <a:grpFill/>
            <a:ln w="571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Přímá spojovací čára 35"/>
            <p:cNvCxnSpPr/>
            <p:nvPr/>
          </p:nvCxnSpPr>
          <p:spPr>
            <a:xfrm rot="16200000" flipH="1">
              <a:off x="6368651" y="3489739"/>
              <a:ext cx="601542" cy="1623075"/>
            </a:xfrm>
            <a:prstGeom prst="line">
              <a:avLst/>
            </a:prstGeom>
            <a:grpFill/>
            <a:ln w="571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Přímá spojovací čára 36"/>
            <p:cNvCxnSpPr>
              <a:stCxn id="21" idx="0"/>
            </p:cNvCxnSpPr>
            <p:nvPr/>
          </p:nvCxnSpPr>
          <p:spPr>
            <a:xfrm rot="16200000" flipH="1" flipV="1">
              <a:off x="4589860" y="2696760"/>
              <a:ext cx="2571768" cy="35719"/>
            </a:xfrm>
            <a:prstGeom prst="line">
              <a:avLst/>
            </a:prstGeom>
            <a:grpFill/>
            <a:ln w="571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8" name="Pravidelný pětiúhelník 37"/>
          <p:cNvSpPr/>
          <p:nvPr/>
        </p:nvSpPr>
        <p:spPr>
          <a:xfrm>
            <a:off x="4857752" y="2500306"/>
            <a:ext cx="1928826" cy="1285884"/>
          </a:xfrm>
          <a:prstGeom prst="pentagon">
            <a:avLst/>
          </a:prstGeom>
          <a:solidFill>
            <a:srgbClr val="0066FF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4000496" y="3786190"/>
            <a:ext cx="1214446" cy="714380"/>
          </a:xfrm>
          <a:prstGeom prst="rect">
            <a:avLst/>
          </a:prstGeom>
          <a:solidFill>
            <a:srgbClr val="0066FF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/>
          <p:cNvSpPr/>
          <p:nvPr/>
        </p:nvSpPr>
        <p:spPr>
          <a:xfrm>
            <a:off x="5214942" y="3786190"/>
            <a:ext cx="1214446" cy="714380"/>
          </a:xfrm>
          <a:prstGeom prst="rect">
            <a:avLst/>
          </a:prstGeom>
          <a:solidFill>
            <a:srgbClr val="0066FF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délník 41"/>
          <p:cNvSpPr/>
          <p:nvPr/>
        </p:nvSpPr>
        <p:spPr>
          <a:xfrm>
            <a:off x="6429388" y="3786190"/>
            <a:ext cx="1214446" cy="714380"/>
          </a:xfrm>
          <a:prstGeom prst="rect">
            <a:avLst/>
          </a:prstGeom>
          <a:solidFill>
            <a:srgbClr val="0066FF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bdélník 42"/>
          <p:cNvSpPr/>
          <p:nvPr/>
        </p:nvSpPr>
        <p:spPr>
          <a:xfrm>
            <a:off x="7643834" y="3786190"/>
            <a:ext cx="1214446" cy="714380"/>
          </a:xfrm>
          <a:prstGeom prst="rect">
            <a:avLst/>
          </a:prstGeom>
          <a:solidFill>
            <a:srgbClr val="0066FF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/>
          <p:cNvSpPr/>
          <p:nvPr/>
        </p:nvSpPr>
        <p:spPr>
          <a:xfrm>
            <a:off x="2786050" y="3786190"/>
            <a:ext cx="1214446" cy="714380"/>
          </a:xfrm>
          <a:prstGeom prst="rect">
            <a:avLst/>
          </a:prstGeom>
          <a:solidFill>
            <a:srgbClr val="0066FF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Pravidelný pětiúhelník 22"/>
          <p:cNvSpPr/>
          <p:nvPr/>
        </p:nvSpPr>
        <p:spPr>
          <a:xfrm rot="10800000">
            <a:off x="4857752" y="4500570"/>
            <a:ext cx="1928826" cy="1285884"/>
          </a:xfrm>
          <a:prstGeom prst="pentagon">
            <a:avLst/>
          </a:prstGeom>
          <a:solidFill>
            <a:srgbClr val="0066FF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ovéPole 69"/>
          <p:cNvSpPr txBox="1"/>
          <p:nvPr/>
        </p:nvSpPr>
        <p:spPr>
          <a:xfrm>
            <a:off x="2928926" y="642918"/>
            <a:ext cx="30003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cap="all" dirty="0" smtClean="0"/>
              <a:t>SÍŤ HRANOLU</a:t>
            </a:r>
            <a:endParaRPr lang="cs-CZ" sz="3200" b="1" cap="all" dirty="0"/>
          </a:p>
        </p:txBody>
      </p:sp>
      <p:sp>
        <p:nvSpPr>
          <p:cNvPr id="75" name="TextovéPole 74"/>
          <p:cNvSpPr txBox="1"/>
          <p:nvPr/>
        </p:nvSpPr>
        <p:spPr>
          <a:xfrm>
            <a:off x="571472" y="1500174"/>
            <a:ext cx="77153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JE SLOŽENA ZE VŠECH JEHO STĚN</a:t>
            </a:r>
          </a:p>
          <a:p>
            <a:r>
              <a:rPr lang="cs-CZ" sz="2400" b="1" dirty="0" smtClean="0"/>
              <a:t>		2 SHODNÉ PODSTAVY  A  PLÁŠŤ</a:t>
            </a:r>
            <a:endParaRPr lang="cs-CZ" sz="2400" b="1" dirty="0"/>
          </a:p>
        </p:txBody>
      </p:sp>
      <p:sp>
        <p:nvSpPr>
          <p:cNvPr id="107" name="TextovéPole 106"/>
          <p:cNvSpPr txBox="1"/>
          <p:nvPr/>
        </p:nvSpPr>
        <p:spPr>
          <a:xfrm>
            <a:off x="3143240" y="2571744"/>
            <a:ext cx="1571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Podstavy  </a:t>
            </a:r>
            <a:endParaRPr lang="cs-CZ" sz="2400" b="1" dirty="0"/>
          </a:p>
        </p:txBody>
      </p:sp>
      <p:sp>
        <p:nvSpPr>
          <p:cNvPr id="110" name="TextovéPole 109"/>
          <p:cNvSpPr txBox="1"/>
          <p:nvPr/>
        </p:nvSpPr>
        <p:spPr>
          <a:xfrm>
            <a:off x="3286116" y="4071942"/>
            <a:ext cx="1928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Plášť</a:t>
            </a:r>
            <a:endParaRPr lang="cs-CZ" sz="2400" b="1" dirty="0"/>
          </a:p>
        </p:txBody>
      </p:sp>
      <p:grpSp>
        <p:nvGrpSpPr>
          <p:cNvPr id="23" name="Skupina 22"/>
          <p:cNvGrpSpPr/>
          <p:nvPr/>
        </p:nvGrpSpPr>
        <p:grpSpPr>
          <a:xfrm>
            <a:off x="428596" y="2714620"/>
            <a:ext cx="2786082" cy="2214578"/>
            <a:chOff x="3571868" y="1857364"/>
            <a:chExt cx="3357586" cy="3071834"/>
          </a:xfrm>
        </p:grpSpPr>
        <p:sp>
          <p:nvSpPr>
            <p:cNvPr id="24" name="Lichoběžník 23"/>
            <p:cNvSpPr/>
            <p:nvPr/>
          </p:nvSpPr>
          <p:spPr>
            <a:xfrm>
              <a:off x="3657960" y="3343735"/>
              <a:ext cx="2485676" cy="1585463"/>
            </a:xfrm>
            <a:prstGeom prst="trapezoid">
              <a:avLst/>
            </a:prstGeom>
            <a:solidFill>
              <a:srgbClr val="92D050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5" name="Kosoúhelník 24"/>
            <p:cNvSpPr/>
            <p:nvPr/>
          </p:nvSpPr>
          <p:spPr>
            <a:xfrm>
              <a:off x="4000496" y="1857364"/>
              <a:ext cx="2500330" cy="1428760"/>
            </a:xfrm>
            <a:prstGeom prst="parallelogram">
              <a:avLst>
                <a:gd name="adj" fmla="val 52480"/>
              </a:avLst>
            </a:prstGeom>
            <a:solidFill>
              <a:srgbClr val="92D050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6" name="Přímá spojovací čára 25"/>
            <p:cNvCxnSpPr/>
            <p:nvPr/>
          </p:nvCxnSpPr>
          <p:spPr>
            <a:xfrm rot="5400000">
              <a:off x="3702838" y="2512213"/>
              <a:ext cx="1643074" cy="333377"/>
            </a:xfrm>
            <a:prstGeom prst="line">
              <a:avLst/>
            </a:prstGeom>
            <a:ln w="571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Přímá spojovací čára 26"/>
            <p:cNvCxnSpPr/>
            <p:nvPr/>
          </p:nvCxnSpPr>
          <p:spPr>
            <a:xfrm rot="5400000">
              <a:off x="3250397" y="3821909"/>
              <a:ext cx="1428760" cy="785818"/>
            </a:xfrm>
            <a:prstGeom prst="line">
              <a:avLst/>
            </a:prstGeom>
            <a:ln w="571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Volný tvar 27"/>
            <p:cNvSpPr/>
            <p:nvPr/>
          </p:nvSpPr>
          <p:spPr>
            <a:xfrm>
              <a:off x="5734373" y="1859797"/>
              <a:ext cx="1193369" cy="3053166"/>
            </a:xfrm>
            <a:custGeom>
              <a:avLst/>
              <a:gdLst>
                <a:gd name="connsiteX0" fmla="*/ 759417 w 1193369"/>
                <a:gd name="connsiteY0" fmla="*/ 0 h 3053166"/>
                <a:gd name="connsiteX1" fmla="*/ 1193369 w 1193369"/>
                <a:gd name="connsiteY1" fmla="*/ 1642820 h 3053166"/>
                <a:gd name="connsiteX2" fmla="*/ 418454 w 1193369"/>
                <a:gd name="connsiteY2" fmla="*/ 3053166 h 3053166"/>
                <a:gd name="connsiteX3" fmla="*/ 0 w 1193369"/>
                <a:gd name="connsiteY3" fmla="*/ 1425844 h 3053166"/>
                <a:gd name="connsiteX4" fmla="*/ 759417 w 1193369"/>
                <a:gd name="connsiteY4" fmla="*/ 0 h 30531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93369" h="3053166">
                  <a:moveTo>
                    <a:pt x="759417" y="0"/>
                  </a:moveTo>
                  <a:lnTo>
                    <a:pt x="1193369" y="1642820"/>
                  </a:lnTo>
                  <a:lnTo>
                    <a:pt x="418454" y="3053166"/>
                  </a:lnTo>
                  <a:lnTo>
                    <a:pt x="0" y="1425844"/>
                  </a:lnTo>
                  <a:lnTo>
                    <a:pt x="759417" y="0"/>
                  </a:lnTo>
                  <a:close/>
                </a:path>
              </a:pathLst>
            </a:custGeom>
            <a:solidFill>
              <a:srgbClr val="92D050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9" name="Přímá spojovací čára 28"/>
            <p:cNvCxnSpPr/>
            <p:nvPr/>
          </p:nvCxnSpPr>
          <p:spPr>
            <a:xfrm>
              <a:off x="4357686" y="3500438"/>
              <a:ext cx="2571768" cy="1588"/>
            </a:xfrm>
            <a:prstGeom prst="line">
              <a:avLst/>
            </a:prstGeom>
            <a:ln w="571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ovéPole 69"/>
          <p:cNvSpPr txBox="1"/>
          <p:nvPr/>
        </p:nvSpPr>
        <p:spPr>
          <a:xfrm>
            <a:off x="2928926" y="642918"/>
            <a:ext cx="30003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cap="all" dirty="0" smtClean="0"/>
              <a:t>SÍŤ HRANOLU</a:t>
            </a:r>
            <a:endParaRPr lang="cs-CZ" sz="3200" b="1" cap="all" dirty="0"/>
          </a:p>
        </p:txBody>
      </p:sp>
      <p:sp>
        <p:nvSpPr>
          <p:cNvPr id="75" name="TextovéPole 74"/>
          <p:cNvSpPr txBox="1"/>
          <p:nvPr/>
        </p:nvSpPr>
        <p:spPr>
          <a:xfrm>
            <a:off x="571472" y="1500174"/>
            <a:ext cx="77153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JE SLOŽENA ZE VŠECH JEHO STĚN</a:t>
            </a:r>
          </a:p>
          <a:p>
            <a:r>
              <a:rPr lang="cs-CZ" sz="2400" b="1" dirty="0" smtClean="0"/>
              <a:t>		2 SHODNÉ PODSTAVY  A  PLÁŠŤ</a:t>
            </a:r>
            <a:endParaRPr lang="cs-CZ" sz="2400" b="1" dirty="0"/>
          </a:p>
        </p:txBody>
      </p:sp>
      <p:sp>
        <p:nvSpPr>
          <p:cNvPr id="107" name="TextovéPole 106"/>
          <p:cNvSpPr txBox="1"/>
          <p:nvPr/>
        </p:nvSpPr>
        <p:spPr>
          <a:xfrm>
            <a:off x="3143240" y="2571744"/>
            <a:ext cx="1571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Podstavy  </a:t>
            </a:r>
            <a:endParaRPr lang="cs-CZ" sz="2400" b="1" dirty="0"/>
          </a:p>
        </p:txBody>
      </p:sp>
      <p:sp>
        <p:nvSpPr>
          <p:cNvPr id="110" name="TextovéPole 109"/>
          <p:cNvSpPr txBox="1"/>
          <p:nvPr/>
        </p:nvSpPr>
        <p:spPr>
          <a:xfrm>
            <a:off x="3286116" y="4071942"/>
            <a:ext cx="1928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Plášť</a:t>
            </a:r>
            <a:endParaRPr lang="cs-CZ" sz="2400" b="1" dirty="0"/>
          </a:p>
        </p:txBody>
      </p:sp>
      <p:grpSp>
        <p:nvGrpSpPr>
          <p:cNvPr id="3" name="Skupina 22"/>
          <p:cNvGrpSpPr/>
          <p:nvPr/>
        </p:nvGrpSpPr>
        <p:grpSpPr>
          <a:xfrm>
            <a:off x="428596" y="2714620"/>
            <a:ext cx="2786082" cy="2214578"/>
            <a:chOff x="3571868" y="1857364"/>
            <a:chExt cx="3357586" cy="3071834"/>
          </a:xfrm>
        </p:grpSpPr>
        <p:sp>
          <p:nvSpPr>
            <p:cNvPr id="24" name="Lichoběžník 23"/>
            <p:cNvSpPr/>
            <p:nvPr/>
          </p:nvSpPr>
          <p:spPr>
            <a:xfrm>
              <a:off x="3657960" y="3343735"/>
              <a:ext cx="2485676" cy="1585463"/>
            </a:xfrm>
            <a:prstGeom prst="trapezoid">
              <a:avLst/>
            </a:prstGeom>
            <a:solidFill>
              <a:srgbClr val="92D050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5" name="Kosoúhelník 24"/>
            <p:cNvSpPr/>
            <p:nvPr/>
          </p:nvSpPr>
          <p:spPr>
            <a:xfrm>
              <a:off x="4000496" y="1857364"/>
              <a:ext cx="2500330" cy="1428760"/>
            </a:xfrm>
            <a:prstGeom prst="parallelogram">
              <a:avLst>
                <a:gd name="adj" fmla="val 52480"/>
              </a:avLst>
            </a:prstGeom>
            <a:solidFill>
              <a:srgbClr val="92D050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6" name="Přímá spojovací čára 25"/>
            <p:cNvCxnSpPr/>
            <p:nvPr/>
          </p:nvCxnSpPr>
          <p:spPr>
            <a:xfrm rot="5400000">
              <a:off x="3702838" y="2512213"/>
              <a:ext cx="1643074" cy="333377"/>
            </a:xfrm>
            <a:prstGeom prst="line">
              <a:avLst/>
            </a:prstGeom>
            <a:ln w="571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Přímá spojovací čára 26"/>
            <p:cNvCxnSpPr/>
            <p:nvPr/>
          </p:nvCxnSpPr>
          <p:spPr>
            <a:xfrm rot="5400000">
              <a:off x="3250397" y="3821909"/>
              <a:ext cx="1428760" cy="785818"/>
            </a:xfrm>
            <a:prstGeom prst="line">
              <a:avLst/>
            </a:prstGeom>
            <a:ln w="571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Volný tvar 27"/>
            <p:cNvSpPr/>
            <p:nvPr/>
          </p:nvSpPr>
          <p:spPr>
            <a:xfrm>
              <a:off x="5734373" y="1859797"/>
              <a:ext cx="1193369" cy="3053166"/>
            </a:xfrm>
            <a:custGeom>
              <a:avLst/>
              <a:gdLst>
                <a:gd name="connsiteX0" fmla="*/ 759417 w 1193369"/>
                <a:gd name="connsiteY0" fmla="*/ 0 h 3053166"/>
                <a:gd name="connsiteX1" fmla="*/ 1193369 w 1193369"/>
                <a:gd name="connsiteY1" fmla="*/ 1642820 h 3053166"/>
                <a:gd name="connsiteX2" fmla="*/ 418454 w 1193369"/>
                <a:gd name="connsiteY2" fmla="*/ 3053166 h 3053166"/>
                <a:gd name="connsiteX3" fmla="*/ 0 w 1193369"/>
                <a:gd name="connsiteY3" fmla="*/ 1425844 h 3053166"/>
                <a:gd name="connsiteX4" fmla="*/ 759417 w 1193369"/>
                <a:gd name="connsiteY4" fmla="*/ 0 h 30531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93369" h="3053166">
                  <a:moveTo>
                    <a:pt x="759417" y="0"/>
                  </a:moveTo>
                  <a:lnTo>
                    <a:pt x="1193369" y="1642820"/>
                  </a:lnTo>
                  <a:lnTo>
                    <a:pt x="418454" y="3053166"/>
                  </a:lnTo>
                  <a:lnTo>
                    <a:pt x="0" y="1425844"/>
                  </a:lnTo>
                  <a:lnTo>
                    <a:pt x="759417" y="0"/>
                  </a:lnTo>
                  <a:close/>
                </a:path>
              </a:pathLst>
            </a:custGeom>
            <a:solidFill>
              <a:srgbClr val="92D050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9" name="Přímá spojovací čára 28"/>
            <p:cNvCxnSpPr/>
            <p:nvPr/>
          </p:nvCxnSpPr>
          <p:spPr>
            <a:xfrm>
              <a:off x="4357686" y="3500438"/>
              <a:ext cx="2571768" cy="1588"/>
            </a:xfrm>
            <a:prstGeom prst="line">
              <a:avLst/>
            </a:prstGeom>
            <a:ln w="571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Lichoběžník 20"/>
          <p:cNvSpPr/>
          <p:nvPr/>
        </p:nvSpPr>
        <p:spPr>
          <a:xfrm>
            <a:off x="4572000" y="2786058"/>
            <a:ext cx="1714512" cy="1143008"/>
          </a:xfrm>
          <a:prstGeom prst="trapezoid">
            <a:avLst/>
          </a:prstGeom>
          <a:solidFill>
            <a:srgbClr val="92D05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Lichoběžník 21"/>
          <p:cNvSpPr/>
          <p:nvPr/>
        </p:nvSpPr>
        <p:spPr>
          <a:xfrm>
            <a:off x="6572264" y="2786058"/>
            <a:ext cx="1714512" cy="1143008"/>
          </a:xfrm>
          <a:prstGeom prst="trapezoid">
            <a:avLst/>
          </a:prstGeom>
          <a:solidFill>
            <a:srgbClr val="92D05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3214678" y="4714884"/>
            <a:ext cx="1714512" cy="1500198"/>
          </a:xfrm>
          <a:prstGeom prst="rect">
            <a:avLst/>
          </a:prstGeom>
          <a:solidFill>
            <a:srgbClr val="92D05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 rot="10800000">
            <a:off x="4929189" y="4714884"/>
            <a:ext cx="1206229" cy="1500198"/>
          </a:xfrm>
          <a:prstGeom prst="rect">
            <a:avLst/>
          </a:prstGeom>
          <a:solidFill>
            <a:srgbClr val="92D05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/>
          <p:cNvSpPr/>
          <p:nvPr/>
        </p:nvSpPr>
        <p:spPr>
          <a:xfrm>
            <a:off x="6143636" y="4714884"/>
            <a:ext cx="1143008" cy="1500198"/>
          </a:xfrm>
          <a:prstGeom prst="rect">
            <a:avLst/>
          </a:prstGeom>
          <a:solidFill>
            <a:srgbClr val="92D05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 rot="10800000">
            <a:off x="7286644" y="4714884"/>
            <a:ext cx="1206229" cy="1500198"/>
          </a:xfrm>
          <a:prstGeom prst="rect">
            <a:avLst/>
          </a:prstGeom>
          <a:solidFill>
            <a:srgbClr val="92D05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ovéPole 69"/>
          <p:cNvSpPr txBox="1"/>
          <p:nvPr/>
        </p:nvSpPr>
        <p:spPr>
          <a:xfrm>
            <a:off x="2928926" y="642918"/>
            <a:ext cx="30003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cap="all" dirty="0" smtClean="0"/>
              <a:t>SÍŤ HRANOLU</a:t>
            </a:r>
            <a:endParaRPr lang="cs-CZ" sz="3200" b="1" cap="all" dirty="0"/>
          </a:p>
        </p:txBody>
      </p:sp>
      <p:sp>
        <p:nvSpPr>
          <p:cNvPr id="75" name="TextovéPole 74"/>
          <p:cNvSpPr txBox="1"/>
          <p:nvPr/>
        </p:nvSpPr>
        <p:spPr>
          <a:xfrm>
            <a:off x="571472" y="1500174"/>
            <a:ext cx="77153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JE SLOŽENA ZE VŠECH JEHO STĚN</a:t>
            </a:r>
          </a:p>
          <a:p>
            <a:r>
              <a:rPr lang="cs-CZ" sz="2400" b="1" dirty="0" smtClean="0"/>
              <a:t>		2 SHODNÉ PODSTAVY  A  PLÁŠŤ</a:t>
            </a:r>
            <a:endParaRPr lang="cs-CZ" sz="2400" b="1" dirty="0"/>
          </a:p>
        </p:txBody>
      </p:sp>
      <p:grpSp>
        <p:nvGrpSpPr>
          <p:cNvPr id="3" name="Skupina 22"/>
          <p:cNvGrpSpPr/>
          <p:nvPr/>
        </p:nvGrpSpPr>
        <p:grpSpPr>
          <a:xfrm>
            <a:off x="428596" y="2714620"/>
            <a:ext cx="2786082" cy="2214578"/>
            <a:chOff x="3571868" y="1857364"/>
            <a:chExt cx="3357586" cy="3071834"/>
          </a:xfrm>
        </p:grpSpPr>
        <p:sp>
          <p:nvSpPr>
            <p:cNvPr id="24" name="Lichoběžník 23"/>
            <p:cNvSpPr/>
            <p:nvPr/>
          </p:nvSpPr>
          <p:spPr>
            <a:xfrm>
              <a:off x="3657960" y="3343735"/>
              <a:ext cx="2485676" cy="1585463"/>
            </a:xfrm>
            <a:prstGeom prst="trapezoid">
              <a:avLst/>
            </a:prstGeom>
            <a:solidFill>
              <a:srgbClr val="92D050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5" name="Kosoúhelník 24"/>
            <p:cNvSpPr/>
            <p:nvPr/>
          </p:nvSpPr>
          <p:spPr>
            <a:xfrm>
              <a:off x="4000496" y="1857364"/>
              <a:ext cx="2500330" cy="1428760"/>
            </a:xfrm>
            <a:prstGeom prst="parallelogram">
              <a:avLst>
                <a:gd name="adj" fmla="val 52480"/>
              </a:avLst>
            </a:prstGeom>
            <a:solidFill>
              <a:srgbClr val="92D050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6" name="Přímá spojovací čára 25"/>
            <p:cNvCxnSpPr/>
            <p:nvPr/>
          </p:nvCxnSpPr>
          <p:spPr>
            <a:xfrm rot="5400000">
              <a:off x="3702838" y="2512213"/>
              <a:ext cx="1643074" cy="333377"/>
            </a:xfrm>
            <a:prstGeom prst="line">
              <a:avLst/>
            </a:prstGeom>
            <a:ln w="571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Přímá spojovací čára 26"/>
            <p:cNvCxnSpPr/>
            <p:nvPr/>
          </p:nvCxnSpPr>
          <p:spPr>
            <a:xfrm rot="5400000">
              <a:off x="3250397" y="3821909"/>
              <a:ext cx="1428760" cy="785818"/>
            </a:xfrm>
            <a:prstGeom prst="line">
              <a:avLst/>
            </a:prstGeom>
            <a:ln w="571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Volný tvar 27"/>
            <p:cNvSpPr/>
            <p:nvPr/>
          </p:nvSpPr>
          <p:spPr>
            <a:xfrm>
              <a:off x="5734373" y="1859797"/>
              <a:ext cx="1193369" cy="3053166"/>
            </a:xfrm>
            <a:custGeom>
              <a:avLst/>
              <a:gdLst>
                <a:gd name="connsiteX0" fmla="*/ 759417 w 1193369"/>
                <a:gd name="connsiteY0" fmla="*/ 0 h 3053166"/>
                <a:gd name="connsiteX1" fmla="*/ 1193369 w 1193369"/>
                <a:gd name="connsiteY1" fmla="*/ 1642820 h 3053166"/>
                <a:gd name="connsiteX2" fmla="*/ 418454 w 1193369"/>
                <a:gd name="connsiteY2" fmla="*/ 3053166 h 3053166"/>
                <a:gd name="connsiteX3" fmla="*/ 0 w 1193369"/>
                <a:gd name="connsiteY3" fmla="*/ 1425844 h 3053166"/>
                <a:gd name="connsiteX4" fmla="*/ 759417 w 1193369"/>
                <a:gd name="connsiteY4" fmla="*/ 0 h 30531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93369" h="3053166">
                  <a:moveTo>
                    <a:pt x="759417" y="0"/>
                  </a:moveTo>
                  <a:lnTo>
                    <a:pt x="1193369" y="1642820"/>
                  </a:lnTo>
                  <a:lnTo>
                    <a:pt x="418454" y="3053166"/>
                  </a:lnTo>
                  <a:lnTo>
                    <a:pt x="0" y="1425844"/>
                  </a:lnTo>
                  <a:lnTo>
                    <a:pt x="759417" y="0"/>
                  </a:lnTo>
                  <a:close/>
                </a:path>
              </a:pathLst>
            </a:custGeom>
            <a:solidFill>
              <a:srgbClr val="92D050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9" name="Přímá spojovací čára 28"/>
            <p:cNvCxnSpPr/>
            <p:nvPr/>
          </p:nvCxnSpPr>
          <p:spPr>
            <a:xfrm>
              <a:off x="4357686" y="3500438"/>
              <a:ext cx="2571768" cy="1588"/>
            </a:xfrm>
            <a:prstGeom prst="line">
              <a:avLst/>
            </a:prstGeom>
            <a:ln w="571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Lichoběžník 20"/>
          <p:cNvSpPr/>
          <p:nvPr/>
        </p:nvSpPr>
        <p:spPr>
          <a:xfrm>
            <a:off x="3357554" y="2374482"/>
            <a:ext cx="1714512" cy="1143008"/>
          </a:xfrm>
          <a:prstGeom prst="trapezoid">
            <a:avLst/>
          </a:prstGeom>
          <a:solidFill>
            <a:srgbClr val="92D05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Lichoběžník 21"/>
          <p:cNvSpPr/>
          <p:nvPr/>
        </p:nvSpPr>
        <p:spPr>
          <a:xfrm rot="10800000">
            <a:off x="3357554" y="5000636"/>
            <a:ext cx="1714512" cy="1143008"/>
          </a:xfrm>
          <a:prstGeom prst="trapezoid">
            <a:avLst/>
          </a:prstGeom>
          <a:solidFill>
            <a:srgbClr val="92D05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4" name="Skupina 22"/>
          <p:cNvGrpSpPr/>
          <p:nvPr/>
        </p:nvGrpSpPr>
        <p:grpSpPr>
          <a:xfrm>
            <a:off x="3357554" y="3500438"/>
            <a:ext cx="5278195" cy="1500198"/>
            <a:chOff x="3071802" y="3500438"/>
            <a:chExt cx="5278195" cy="1500198"/>
          </a:xfrm>
        </p:grpSpPr>
        <p:sp>
          <p:nvSpPr>
            <p:cNvPr id="30" name="Obdélník 29"/>
            <p:cNvSpPr/>
            <p:nvPr/>
          </p:nvSpPr>
          <p:spPr>
            <a:xfrm>
              <a:off x="3071802" y="3500438"/>
              <a:ext cx="1714512" cy="1500198"/>
            </a:xfrm>
            <a:prstGeom prst="rect">
              <a:avLst/>
            </a:prstGeom>
            <a:solidFill>
              <a:srgbClr val="92D050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2" name="Obdélník 31"/>
            <p:cNvSpPr/>
            <p:nvPr/>
          </p:nvSpPr>
          <p:spPr>
            <a:xfrm rot="10800000">
              <a:off x="4786313" y="3500438"/>
              <a:ext cx="1206229" cy="1500198"/>
            </a:xfrm>
            <a:prstGeom prst="rect">
              <a:avLst/>
            </a:prstGeom>
            <a:solidFill>
              <a:srgbClr val="92D050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3" name="Obdélník 32"/>
            <p:cNvSpPr/>
            <p:nvPr/>
          </p:nvSpPr>
          <p:spPr>
            <a:xfrm>
              <a:off x="6000760" y="3500438"/>
              <a:ext cx="1143008" cy="1500198"/>
            </a:xfrm>
            <a:prstGeom prst="rect">
              <a:avLst/>
            </a:prstGeom>
            <a:solidFill>
              <a:srgbClr val="92D050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" name="Obdélník 33"/>
            <p:cNvSpPr/>
            <p:nvPr/>
          </p:nvSpPr>
          <p:spPr>
            <a:xfrm rot="10800000">
              <a:off x="7143768" y="3500438"/>
              <a:ext cx="1206229" cy="1500198"/>
            </a:xfrm>
            <a:prstGeom prst="rect">
              <a:avLst/>
            </a:prstGeom>
            <a:solidFill>
              <a:srgbClr val="92D050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ovéPole 69"/>
          <p:cNvSpPr txBox="1"/>
          <p:nvPr/>
        </p:nvSpPr>
        <p:spPr>
          <a:xfrm>
            <a:off x="2143108" y="642918"/>
            <a:ext cx="42148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cap="all" dirty="0" smtClean="0"/>
              <a:t>POVRCH  HRANOLU</a:t>
            </a:r>
            <a:endParaRPr lang="cs-CZ" sz="3200" b="1" cap="all" dirty="0"/>
          </a:p>
        </p:txBody>
      </p:sp>
      <p:sp>
        <p:nvSpPr>
          <p:cNvPr id="75" name="TextovéPole 74"/>
          <p:cNvSpPr txBox="1"/>
          <p:nvPr/>
        </p:nvSpPr>
        <p:spPr>
          <a:xfrm>
            <a:off x="642910" y="1500174"/>
            <a:ext cx="7715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JE SOUČET OBSAHŮ VŠECH JEHO STĚN</a:t>
            </a:r>
            <a:endParaRPr lang="cs-CZ" sz="2400" b="1" dirty="0"/>
          </a:p>
        </p:txBody>
      </p:sp>
      <p:grpSp>
        <p:nvGrpSpPr>
          <p:cNvPr id="3" name="Skupina 90"/>
          <p:cNvGrpSpPr/>
          <p:nvPr/>
        </p:nvGrpSpPr>
        <p:grpSpPr>
          <a:xfrm>
            <a:off x="1142976" y="3071810"/>
            <a:ext cx="2286016" cy="2011206"/>
            <a:chOff x="1500165" y="1250634"/>
            <a:chExt cx="3155107" cy="4346235"/>
          </a:xfrm>
        </p:grpSpPr>
        <p:sp>
          <p:nvSpPr>
            <p:cNvPr id="93" name="Pravoúhlý trojúhelník 92"/>
            <p:cNvSpPr/>
            <p:nvPr/>
          </p:nvSpPr>
          <p:spPr>
            <a:xfrm rot="9975753">
              <a:off x="1607615" y="1770442"/>
              <a:ext cx="2947782" cy="1972892"/>
            </a:xfrm>
            <a:prstGeom prst="rtTriangle">
              <a:avLst/>
            </a:prstGeom>
            <a:solidFill>
              <a:srgbClr val="00CCFF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4" name="Kosoúhelník 93"/>
            <p:cNvSpPr/>
            <p:nvPr/>
          </p:nvSpPr>
          <p:spPr>
            <a:xfrm rot="5400000">
              <a:off x="1493235" y="2435799"/>
              <a:ext cx="3168000" cy="3154139"/>
            </a:xfrm>
            <a:prstGeom prst="parallelogram">
              <a:avLst/>
            </a:prstGeom>
            <a:solidFill>
              <a:srgbClr val="00CCFF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95" name="Přímá spojovací čára 94"/>
            <p:cNvCxnSpPr/>
            <p:nvPr/>
          </p:nvCxnSpPr>
          <p:spPr>
            <a:xfrm flipV="1">
              <a:off x="1500166" y="3929066"/>
              <a:ext cx="2631371" cy="854072"/>
            </a:xfrm>
            <a:prstGeom prst="line">
              <a:avLst/>
            </a:prstGeom>
            <a:ln w="571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Přímá spojovací čára 96"/>
            <p:cNvCxnSpPr/>
            <p:nvPr/>
          </p:nvCxnSpPr>
          <p:spPr>
            <a:xfrm rot="16200000" flipH="1">
              <a:off x="3579377" y="4493061"/>
              <a:ext cx="1639890" cy="511901"/>
            </a:xfrm>
            <a:prstGeom prst="line">
              <a:avLst/>
            </a:prstGeom>
            <a:ln w="571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Přímá spojovací čára 97"/>
            <p:cNvCxnSpPr>
              <a:stCxn id="93" idx="2"/>
            </p:cNvCxnSpPr>
            <p:nvPr/>
          </p:nvCxnSpPr>
          <p:spPr>
            <a:xfrm rot="16200000" flipH="1" flipV="1">
              <a:off x="3000001" y="2473546"/>
              <a:ext cx="2586534" cy="140709"/>
            </a:xfrm>
            <a:prstGeom prst="line">
              <a:avLst/>
            </a:prstGeom>
            <a:ln w="571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9" name="Rovnoramenný trojúhelník 108"/>
          <p:cNvSpPr/>
          <p:nvPr/>
        </p:nvSpPr>
        <p:spPr>
          <a:xfrm>
            <a:off x="4143372" y="2671200"/>
            <a:ext cx="1928826" cy="975550"/>
          </a:xfrm>
          <a:prstGeom prst="triangle">
            <a:avLst>
              <a:gd name="adj" fmla="val 68596"/>
            </a:avLst>
          </a:prstGeom>
          <a:solidFill>
            <a:srgbClr val="00FFFF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9" name="Obdélník 118"/>
          <p:cNvSpPr/>
          <p:nvPr/>
        </p:nvSpPr>
        <p:spPr>
          <a:xfrm>
            <a:off x="4143372" y="3643314"/>
            <a:ext cx="1928826" cy="1071570"/>
          </a:xfrm>
          <a:prstGeom prst="rect">
            <a:avLst/>
          </a:prstGeom>
          <a:solidFill>
            <a:srgbClr val="00CCFF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6" name="Obdélník 125"/>
          <p:cNvSpPr/>
          <p:nvPr/>
        </p:nvSpPr>
        <p:spPr>
          <a:xfrm>
            <a:off x="6072198" y="3643314"/>
            <a:ext cx="1071570" cy="1071570"/>
          </a:xfrm>
          <a:prstGeom prst="rect">
            <a:avLst/>
          </a:prstGeom>
          <a:solidFill>
            <a:srgbClr val="00CCFF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32" name="Obdélník 131"/>
          <p:cNvSpPr/>
          <p:nvPr/>
        </p:nvSpPr>
        <p:spPr>
          <a:xfrm>
            <a:off x="7143768" y="3643314"/>
            <a:ext cx="1571636" cy="1071570"/>
          </a:xfrm>
          <a:prstGeom prst="rect">
            <a:avLst/>
          </a:prstGeom>
          <a:solidFill>
            <a:srgbClr val="00CCFF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Rovnoramenný trojúhelník 20"/>
          <p:cNvSpPr/>
          <p:nvPr/>
        </p:nvSpPr>
        <p:spPr>
          <a:xfrm rot="10800000" flipH="1">
            <a:off x="4143372" y="4714884"/>
            <a:ext cx="1904611" cy="946793"/>
          </a:xfrm>
          <a:prstGeom prst="triangle">
            <a:avLst>
              <a:gd name="adj" fmla="val 68596"/>
            </a:avLst>
          </a:prstGeom>
          <a:solidFill>
            <a:srgbClr val="00FFFF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TextovéPole 21"/>
          <p:cNvSpPr txBox="1"/>
          <p:nvPr/>
        </p:nvSpPr>
        <p:spPr>
          <a:xfrm>
            <a:off x="5072066" y="2857496"/>
            <a:ext cx="857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err="1" smtClean="0"/>
              <a:t>s</a:t>
            </a:r>
            <a:r>
              <a:rPr lang="cs-CZ" sz="3200" b="1" baseline="-25000" dirty="0" err="1" smtClean="0"/>
              <a:t>p</a:t>
            </a:r>
            <a:endParaRPr lang="cs-CZ" sz="32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5072066" y="4643446"/>
            <a:ext cx="857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err="1" smtClean="0"/>
              <a:t>s</a:t>
            </a:r>
            <a:r>
              <a:rPr lang="cs-CZ" sz="3200" b="1" baseline="-25000" dirty="0" err="1" smtClean="0"/>
              <a:t>p</a:t>
            </a:r>
            <a:endParaRPr lang="cs-CZ" sz="32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072198" y="3857628"/>
            <a:ext cx="10001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err="1" smtClean="0"/>
              <a:t>S</a:t>
            </a:r>
            <a:r>
              <a:rPr lang="cs-CZ" sz="3200" b="1" baseline="-25000" dirty="0" err="1" smtClean="0"/>
              <a:t>pl</a:t>
            </a:r>
            <a:endParaRPr lang="cs-CZ" sz="32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571472" y="4000504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v</a:t>
            </a:r>
            <a:endParaRPr lang="cs-CZ" sz="3200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2071670" y="3714752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c</a:t>
            </a:r>
            <a:endParaRPr lang="cs-CZ" sz="32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7572396" y="3071810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a</a:t>
            </a:r>
            <a:endParaRPr lang="cs-CZ" sz="3200" b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3428992" y="3214686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b</a:t>
            </a:r>
            <a:endParaRPr lang="cs-CZ" sz="3200" b="1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3714744" y="3929066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v</a:t>
            </a:r>
            <a:endParaRPr lang="cs-CZ" sz="3200" b="1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4857752" y="4143380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c</a:t>
            </a:r>
            <a:endParaRPr lang="cs-CZ" sz="3200" b="1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6357950" y="3071810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b</a:t>
            </a:r>
            <a:endParaRPr lang="cs-CZ" sz="3200" b="1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4286248" y="2714620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a</a:t>
            </a:r>
            <a:endParaRPr lang="cs-CZ" sz="3200" b="1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5786446" y="2714620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b</a:t>
            </a:r>
            <a:endParaRPr lang="cs-CZ" sz="3200" b="1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5929322" y="5715016"/>
            <a:ext cx="29289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S = 2.S</a:t>
            </a:r>
            <a:r>
              <a:rPr lang="cs-CZ" sz="3200" b="1" baseline="-25000" dirty="0" smtClean="0"/>
              <a:t>p</a:t>
            </a:r>
            <a:r>
              <a:rPr lang="cs-CZ" sz="3200" b="1" dirty="0" smtClean="0"/>
              <a:t> + </a:t>
            </a:r>
            <a:r>
              <a:rPr lang="cs-CZ" sz="3200" b="1" dirty="0" err="1" smtClean="0"/>
              <a:t>S</a:t>
            </a:r>
            <a:r>
              <a:rPr lang="cs-CZ" sz="3200" b="1" baseline="-25000" dirty="0" err="1" smtClean="0"/>
              <a:t>pl</a:t>
            </a:r>
            <a:endParaRPr lang="cs-CZ" sz="3200" b="1" baseline="-25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ovéPole 69"/>
          <p:cNvSpPr txBox="1"/>
          <p:nvPr/>
        </p:nvSpPr>
        <p:spPr>
          <a:xfrm>
            <a:off x="2143108" y="642918"/>
            <a:ext cx="42148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cap="all" dirty="0" smtClean="0"/>
              <a:t>POVRCH  HRANOLU</a:t>
            </a:r>
            <a:endParaRPr lang="cs-CZ" sz="3200" b="1" cap="all" dirty="0"/>
          </a:p>
        </p:txBody>
      </p:sp>
      <p:sp>
        <p:nvSpPr>
          <p:cNvPr id="75" name="TextovéPole 74"/>
          <p:cNvSpPr txBox="1"/>
          <p:nvPr/>
        </p:nvSpPr>
        <p:spPr>
          <a:xfrm>
            <a:off x="642910" y="1500174"/>
            <a:ext cx="7715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JE SOUČET OBSAHŮ VŠECH JEHO STĚN</a:t>
            </a:r>
            <a:endParaRPr lang="cs-CZ" sz="24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642910" y="3929066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v</a:t>
            </a:r>
            <a:endParaRPr lang="cs-CZ" sz="32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2357422" y="5357826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a</a:t>
            </a:r>
            <a:endParaRPr lang="cs-CZ" sz="3200" b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5857884" y="2357430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a</a:t>
            </a:r>
            <a:endParaRPr lang="cs-CZ" sz="3200" b="1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7286644" y="3929066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v</a:t>
            </a:r>
            <a:endParaRPr lang="cs-CZ" sz="3200" b="1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4286248" y="2357430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a</a:t>
            </a:r>
            <a:endParaRPr lang="cs-CZ" sz="3200" b="1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1428728" y="5643578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a</a:t>
            </a:r>
            <a:endParaRPr lang="cs-CZ" sz="3200" b="1" dirty="0"/>
          </a:p>
        </p:txBody>
      </p:sp>
      <p:sp>
        <p:nvSpPr>
          <p:cNvPr id="35" name="Obdélník 34"/>
          <p:cNvSpPr/>
          <p:nvPr/>
        </p:nvSpPr>
        <p:spPr>
          <a:xfrm>
            <a:off x="4857752" y="2214554"/>
            <a:ext cx="785818" cy="714380"/>
          </a:xfrm>
          <a:prstGeom prst="rect">
            <a:avLst/>
          </a:prstGeom>
          <a:solidFill>
            <a:srgbClr val="FFC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bdélník 35"/>
          <p:cNvSpPr/>
          <p:nvPr/>
        </p:nvSpPr>
        <p:spPr>
          <a:xfrm>
            <a:off x="4071934" y="2928934"/>
            <a:ext cx="785818" cy="2571768"/>
          </a:xfrm>
          <a:prstGeom prst="rect">
            <a:avLst/>
          </a:prstGeom>
          <a:solidFill>
            <a:srgbClr val="FFC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36"/>
          <p:cNvSpPr/>
          <p:nvPr/>
        </p:nvSpPr>
        <p:spPr>
          <a:xfrm>
            <a:off x="4857752" y="2928934"/>
            <a:ext cx="785818" cy="2571768"/>
          </a:xfrm>
          <a:prstGeom prst="rect">
            <a:avLst/>
          </a:prstGeom>
          <a:solidFill>
            <a:srgbClr val="FFC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37"/>
          <p:cNvSpPr/>
          <p:nvPr/>
        </p:nvSpPr>
        <p:spPr>
          <a:xfrm>
            <a:off x="5643570" y="2928934"/>
            <a:ext cx="785818" cy="2571768"/>
          </a:xfrm>
          <a:prstGeom prst="rect">
            <a:avLst/>
          </a:prstGeom>
          <a:solidFill>
            <a:srgbClr val="FFC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délník 38"/>
          <p:cNvSpPr/>
          <p:nvPr/>
        </p:nvSpPr>
        <p:spPr>
          <a:xfrm>
            <a:off x="6429388" y="2928934"/>
            <a:ext cx="785818" cy="2571768"/>
          </a:xfrm>
          <a:prstGeom prst="rect">
            <a:avLst/>
          </a:prstGeom>
          <a:solidFill>
            <a:srgbClr val="FFC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4857752" y="5500702"/>
            <a:ext cx="785818" cy="714380"/>
          </a:xfrm>
          <a:prstGeom prst="rect">
            <a:avLst/>
          </a:prstGeom>
          <a:solidFill>
            <a:srgbClr val="FFC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41" name="Skupina 119"/>
          <p:cNvGrpSpPr/>
          <p:nvPr/>
        </p:nvGrpSpPr>
        <p:grpSpPr>
          <a:xfrm>
            <a:off x="1071538" y="2571744"/>
            <a:ext cx="1481823" cy="3097679"/>
            <a:chOff x="4500562" y="1357298"/>
            <a:chExt cx="3295669" cy="1143008"/>
          </a:xfrm>
        </p:grpSpPr>
        <p:sp>
          <p:nvSpPr>
            <p:cNvPr id="42" name="Krychle 41"/>
            <p:cNvSpPr/>
            <p:nvPr/>
          </p:nvSpPr>
          <p:spPr>
            <a:xfrm>
              <a:off x="4500562" y="1357298"/>
              <a:ext cx="3286148" cy="1143008"/>
            </a:xfrm>
            <a:prstGeom prst="cube">
              <a:avLst/>
            </a:prstGeom>
            <a:solidFill>
              <a:srgbClr val="FFC000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43" name="Přímá spojovací čára 42"/>
            <p:cNvCxnSpPr/>
            <p:nvPr/>
          </p:nvCxnSpPr>
          <p:spPr>
            <a:xfrm>
              <a:off x="5431366" y="2345245"/>
              <a:ext cx="2364865" cy="1588"/>
            </a:xfrm>
            <a:prstGeom prst="line">
              <a:avLst/>
            </a:prstGeom>
            <a:ln w="571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Přímá spojovací čára 43"/>
            <p:cNvCxnSpPr/>
            <p:nvPr/>
          </p:nvCxnSpPr>
          <p:spPr>
            <a:xfrm rot="5400000">
              <a:off x="4944503" y="1856795"/>
              <a:ext cx="975313" cy="1588"/>
            </a:xfrm>
            <a:prstGeom prst="line">
              <a:avLst/>
            </a:prstGeom>
            <a:ln w="571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Přímá spojovací čára 44"/>
            <p:cNvCxnSpPr/>
            <p:nvPr/>
          </p:nvCxnSpPr>
          <p:spPr>
            <a:xfrm rot="5400000">
              <a:off x="4888435" y="1957374"/>
              <a:ext cx="155061" cy="930804"/>
            </a:xfrm>
            <a:prstGeom prst="line">
              <a:avLst/>
            </a:prstGeom>
            <a:ln w="571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TextovéPole 21"/>
          <p:cNvSpPr txBox="1"/>
          <p:nvPr/>
        </p:nvSpPr>
        <p:spPr>
          <a:xfrm>
            <a:off x="4929190" y="2285992"/>
            <a:ext cx="6429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err="1" smtClean="0"/>
              <a:t>s</a:t>
            </a:r>
            <a:r>
              <a:rPr lang="cs-CZ" sz="3200" b="1" baseline="-25000" dirty="0" err="1" smtClean="0"/>
              <a:t>p</a:t>
            </a:r>
            <a:endParaRPr lang="cs-CZ" sz="32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4929190" y="5572140"/>
            <a:ext cx="857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err="1" smtClean="0"/>
              <a:t>s</a:t>
            </a:r>
            <a:r>
              <a:rPr lang="cs-CZ" sz="3200" b="1" baseline="-25000" dirty="0" err="1" smtClean="0"/>
              <a:t>p</a:t>
            </a:r>
            <a:endParaRPr lang="cs-CZ" sz="32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4857752" y="3714752"/>
            <a:ext cx="10001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err="1" smtClean="0"/>
              <a:t>S</a:t>
            </a:r>
            <a:r>
              <a:rPr lang="cs-CZ" sz="3200" b="1" baseline="-25000" dirty="0" err="1" smtClean="0"/>
              <a:t>pl</a:t>
            </a:r>
            <a:endParaRPr lang="cs-CZ" sz="3200" b="1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5929322" y="5715016"/>
            <a:ext cx="29289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S = 2.S</a:t>
            </a:r>
            <a:r>
              <a:rPr lang="cs-CZ" sz="3200" b="1" baseline="-25000" dirty="0" smtClean="0"/>
              <a:t>p</a:t>
            </a:r>
            <a:r>
              <a:rPr lang="cs-CZ" sz="3200" b="1" dirty="0" smtClean="0"/>
              <a:t> + </a:t>
            </a:r>
            <a:r>
              <a:rPr lang="cs-CZ" sz="3200" b="1" dirty="0" err="1" smtClean="0"/>
              <a:t>S</a:t>
            </a:r>
            <a:r>
              <a:rPr lang="cs-CZ" sz="3200" b="1" baseline="-25000" dirty="0" err="1" smtClean="0"/>
              <a:t>pl</a:t>
            </a:r>
            <a:endParaRPr lang="cs-CZ" sz="3200" b="1" baseline="-25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ovéPole 69"/>
          <p:cNvSpPr txBox="1"/>
          <p:nvPr/>
        </p:nvSpPr>
        <p:spPr>
          <a:xfrm>
            <a:off x="2285984" y="642918"/>
            <a:ext cx="44291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cap="all" dirty="0" smtClean="0"/>
              <a:t>POVRCH  HRANOLU</a:t>
            </a:r>
            <a:endParaRPr lang="cs-CZ" sz="3200" b="1" cap="all" dirty="0"/>
          </a:p>
        </p:txBody>
      </p:sp>
      <p:sp>
        <p:nvSpPr>
          <p:cNvPr id="75" name="TextovéPole 74"/>
          <p:cNvSpPr txBox="1"/>
          <p:nvPr/>
        </p:nvSpPr>
        <p:spPr>
          <a:xfrm>
            <a:off x="571472" y="1500174"/>
            <a:ext cx="7715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JE SOUČET OBSAHŮ VŠECH JEHO STĚN</a:t>
            </a:r>
            <a:endParaRPr lang="cs-CZ" sz="2400" b="1" dirty="0"/>
          </a:p>
        </p:txBody>
      </p:sp>
      <p:grpSp>
        <p:nvGrpSpPr>
          <p:cNvPr id="3" name="Skupina 21"/>
          <p:cNvGrpSpPr/>
          <p:nvPr/>
        </p:nvGrpSpPr>
        <p:grpSpPr>
          <a:xfrm>
            <a:off x="571472" y="2500306"/>
            <a:ext cx="2093770" cy="1416098"/>
            <a:chOff x="4286248" y="1428736"/>
            <a:chExt cx="3230430" cy="4166152"/>
          </a:xfrm>
          <a:solidFill>
            <a:srgbClr val="0066FF"/>
          </a:solidFill>
        </p:grpSpPr>
        <p:sp>
          <p:nvSpPr>
            <p:cNvPr id="21" name="Pravidelný pětiúhelník 20"/>
            <p:cNvSpPr/>
            <p:nvPr/>
          </p:nvSpPr>
          <p:spPr>
            <a:xfrm>
              <a:off x="4286248" y="1428736"/>
              <a:ext cx="3214710" cy="1571636"/>
            </a:xfrm>
            <a:prstGeom prst="pentagon">
              <a:avLst/>
            </a:prstGeom>
            <a:grp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2" name="Obdélník 31"/>
            <p:cNvSpPr/>
            <p:nvPr/>
          </p:nvSpPr>
          <p:spPr>
            <a:xfrm>
              <a:off x="4929190" y="3000372"/>
              <a:ext cx="1980000" cy="2571768"/>
            </a:xfrm>
            <a:prstGeom prst="rect">
              <a:avLst/>
            </a:prstGeom>
            <a:grp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3" name="Volný tvar 32"/>
            <p:cNvSpPr/>
            <p:nvPr/>
          </p:nvSpPr>
          <p:spPr>
            <a:xfrm>
              <a:off x="6896746" y="2030278"/>
              <a:ext cx="619932" cy="3564610"/>
            </a:xfrm>
            <a:custGeom>
              <a:avLst/>
              <a:gdLst>
                <a:gd name="connsiteX0" fmla="*/ 619932 w 619932"/>
                <a:gd name="connsiteY0" fmla="*/ 0 h 3564610"/>
                <a:gd name="connsiteX1" fmla="*/ 604434 w 619932"/>
                <a:gd name="connsiteY1" fmla="*/ 2557220 h 3564610"/>
                <a:gd name="connsiteX2" fmla="*/ 15498 w 619932"/>
                <a:gd name="connsiteY2" fmla="*/ 3564610 h 3564610"/>
                <a:gd name="connsiteX3" fmla="*/ 0 w 619932"/>
                <a:gd name="connsiteY3" fmla="*/ 945397 h 3564610"/>
                <a:gd name="connsiteX4" fmla="*/ 619932 w 619932"/>
                <a:gd name="connsiteY4" fmla="*/ 0 h 3564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9932" h="3564610">
                  <a:moveTo>
                    <a:pt x="619932" y="0"/>
                  </a:moveTo>
                  <a:lnTo>
                    <a:pt x="604434" y="2557220"/>
                  </a:lnTo>
                  <a:lnTo>
                    <a:pt x="15498" y="3564610"/>
                  </a:lnTo>
                  <a:lnTo>
                    <a:pt x="0" y="945397"/>
                  </a:lnTo>
                  <a:lnTo>
                    <a:pt x="619932" y="0"/>
                  </a:lnTo>
                  <a:close/>
                </a:path>
              </a:pathLst>
            </a:custGeom>
            <a:grp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" name="Volný tvar 33"/>
            <p:cNvSpPr/>
            <p:nvPr/>
          </p:nvSpPr>
          <p:spPr>
            <a:xfrm flipH="1">
              <a:off x="4286248" y="2071678"/>
              <a:ext cx="642942" cy="3500462"/>
            </a:xfrm>
            <a:custGeom>
              <a:avLst/>
              <a:gdLst>
                <a:gd name="connsiteX0" fmla="*/ 619932 w 619932"/>
                <a:gd name="connsiteY0" fmla="*/ 0 h 3564610"/>
                <a:gd name="connsiteX1" fmla="*/ 604434 w 619932"/>
                <a:gd name="connsiteY1" fmla="*/ 2557220 h 3564610"/>
                <a:gd name="connsiteX2" fmla="*/ 15498 w 619932"/>
                <a:gd name="connsiteY2" fmla="*/ 3564610 h 3564610"/>
                <a:gd name="connsiteX3" fmla="*/ 0 w 619932"/>
                <a:gd name="connsiteY3" fmla="*/ 945397 h 3564610"/>
                <a:gd name="connsiteX4" fmla="*/ 619932 w 619932"/>
                <a:gd name="connsiteY4" fmla="*/ 0 h 3564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9932" h="3564610">
                  <a:moveTo>
                    <a:pt x="619932" y="0"/>
                  </a:moveTo>
                  <a:lnTo>
                    <a:pt x="604434" y="2557220"/>
                  </a:lnTo>
                  <a:lnTo>
                    <a:pt x="15498" y="3564610"/>
                  </a:lnTo>
                  <a:lnTo>
                    <a:pt x="0" y="945397"/>
                  </a:lnTo>
                  <a:lnTo>
                    <a:pt x="619932" y="0"/>
                  </a:lnTo>
                  <a:close/>
                </a:path>
              </a:pathLst>
            </a:custGeom>
            <a:grp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35" name="Přímá spojovací čára 34"/>
            <p:cNvCxnSpPr/>
            <p:nvPr/>
          </p:nvCxnSpPr>
          <p:spPr>
            <a:xfrm rot="10800000" flipH="1">
              <a:off x="4357686" y="3929066"/>
              <a:ext cx="1607355" cy="642942"/>
            </a:xfrm>
            <a:prstGeom prst="line">
              <a:avLst/>
            </a:prstGeom>
            <a:grpFill/>
            <a:ln w="571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Přímá spojovací čára 35"/>
            <p:cNvCxnSpPr/>
            <p:nvPr/>
          </p:nvCxnSpPr>
          <p:spPr>
            <a:xfrm rot="16200000" flipH="1">
              <a:off x="6368651" y="3489739"/>
              <a:ext cx="601542" cy="1623075"/>
            </a:xfrm>
            <a:prstGeom prst="line">
              <a:avLst/>
            </a:prstGeom>
            <a:grpFill/>
            <a:ln w="571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Přímá spojovací čára 36"/>
            <p:cNvCxnSpPr>
              <a:stCxn id="21" idx="0"/>
            </p:cNvCxnSpPr>
            <p:nvPr/>
          </p:nvCxnSpPr>
          <p:spPr>
            <a:xfrm rot="16200000" flipH="1" flipV="1">
              <a:off x="4589860" y="2696760"/>
              <a:ext cx="2571768" cy="35719"/>
            </a:xfrm>
            <a:prstGeom prst="line">
              <a:avLst/>
            </a:prstGeom>
            <a:grpFill/>
            <a:ln w="571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8" name="Pravidelný pětiúhelník 37"/>
          <p:cNvSpPr/>
          <p:nvPr/>
        </p:nvSpPr>
        <p:spPr>
          <a:xfrm>
            <a:off x="4857752" y="2500306"/>
            <a:ext cx="1928826" cy="1285884"/>
          </a:xfrm>
          <a:prstGeom prst="pentagon">
            <a:avLst/>
          </a:prstGeom>
          <a:solidFill>
            <a:srgbClr val="0066FF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4000496" y="3786190"/>
            <a:ext cx="1214446" cy="714380"/>
          </a:xfrm>
          <a:prstGeom prst="rect">
            <a:avLst/>
          </a:prstGeom>
          <a:solidFill>
            <a:srgbClr val="0066FF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/>
          <p:cNvSpPr/>
          <p:nvPr/>
        </p:nvSpPr>
        <p:spPr>
          <a:xfrm>
            <a:off x="5214942" y="3786190"/>
            <a:ext cx="1214446" cy="714380"/>
          </a:xfrm>
          <a:prstGeom prst="rect">
            <a:avLst/>
          </a:prstGeom>
          <a:solidFill>
            <a:srgbClr val="0066FF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délník 41"/>
          <p:cNvSpPr/>
          <p:nvPr/>
        </p:nvSpPr>
        <p:spPr>
          <a:xfrm>
            <a:off x="6429388" y="3786190"/>
            <a:ext cx="1214446" cy="714380"/>
          </a:xfrm>
          <a:prstGeom prst="rect">
            <a:avLst/>
          </a:prstGeom>
          <a:solidFill>
            <a:srgbClr val="0066FF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bdélník 42"/>
          <p:cNvSpPr/>
          <p:nvPr/>
        </p:nvSpPr>
        <p:spPr>
          <a:xfrm>
            <a:off x="7643834" y="3786190"/>
            <a:ext cx="1214446" cy="714380"/>
          </a:xfrm>
          <a:prstGeom prst="rect">
            <a:avLst/>
          </a:prstGeom>
          <a:solidFill>
            <a:srgbClr val="0066FF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/>
          <p:cNvSpPr/>
          <p:nvPr/>
        </p:nvSpPr>
        <p:spPr>
          <a:xfrm>
            <a:off x="2786050" y="3786190"/>
            <a:ext cx="1214446" cy="714380"/>
          </a:xfrm>
          <a:prstGeom prst="rect">
            <a:avLst/>
          </a:prstGeom>
          <a:solidFill>
            <a:srgbClr val="0066FF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Pravidelný pětiúhelník 22"/>
          <p:cNvSpPr/>
          <p:nvPr/>
        </p:nvSpPr>
        <p:spPr>
          <a:xfrm rot="10800000">
            <a:off x="4857752" y="4500570"/>
            <a:ext cx="1928826" cy="1285884"/>
          </a:xfrm>
          <a:prstGeom prst="pentagon">
            <a:avLst/>
          </a:prstGeom>
          <a:solidFill>
            <a:srgbClr val="0066FF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TextovéPole 21"/>
          <p:cNvSpPr txBox="1"/>
          <p:nvPr/>
        </p:nvSpPr>
        <p:spPr>
          <a:xfrm>
            <a:off x="5500694" y="2928934"/>
            <a:ext cx="6429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err="1" smtClean="0"/>
              <a:t>s</a:t>
            </a:r>
            <a:r>
              <a:rPr lang="cs-CZ" sz="3200" b="1" baseline="-25000" dirty="0" err="1" smtClean="0"/>
              <a:t>p</a:t>
            </a:r>
            <a:endParaRPr lang="cs-CZ" sz="32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5500694" y="4786322"/>
            <a:ext cx="6429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err="1" smtClean="0"/>
              <a:t>s</a:t>
            </a:r>
            <a:r>
              <a:rPr lang="cs-CZ" sz="3200" b="1" baseline="-25000" dirty="0" err="1" smtClean="0"/>
              <a:t>p</a:t>
            </a:r>
            <a:endParaRPr lang="cs-CZ" sz="32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5357818" y="3857628"/>
            <a:ext cx="10001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err="1" smtClean="0"/>
              <a:t>S</a:t>
            </a:r>
            <a:r>
              <a:rPr lang="cs-CZ" sz="3200" b="1" baseline="-25000" dirty="0" err="1" smtClean="0"/>
              <a:t>pl</a:t>
            </a:r>
            <a:endParaRPr lang="cs-CZ" sz="32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2714612" y="2857496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v</a:t>
            </a:r>
            <a:endParaRPr lang="cs-CZ" sz="3200" b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2357422" y="3857628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v</a:t>
            </a:r>
            <a:endParaRPr lang="cs-CZ" sz="3200" b="1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928662" y="2071678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a</a:t>
            </a:r>
            <a:endParaRPr lang="cs-CZ" sz="3200" b="1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4929190" y="2285992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a</a:t>
            </a:r>
            <a:endParaRPr lang="cs-CZ" sz="3200" b="1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4357686" y="3214686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a</a:t>
            </a:r>
            <a:endParaRPr lang="cs-CZ" sz="3200" b="1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3286116" y="3214686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a</a:t>
            </a:r>
            <a:endParaRPr lang="cs-CZ" sz="3200" b="1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1928794" y="2071678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a</a:t>
            </a:r>
            <a:endParaRPr lang="cs-CZ" sz="3200" b="1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5929322" y="5715016"/>
            <a:ext cx="29289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S = 2.S</a:t>
            </a:r>
            <a:r>
              <a:rPr lang="cs-CZ" sz="3200" b="1" baseline="-25000" dirty="0" smtClean="0"/>
              <a:t>p</a:t>
            </a:r>
            <a:r>
              <a:rPr lang="cs-CZ" sz="3200" b="1" dirty="0" smtClean="0"/>
              <a:t> + </a:t>
            </a:r>
            <a:r>
              <a:rPr lang="cs-CZ" sz="3200" b="1" dirty="0" err="1" smtClean="0"/>
              <a:t>S</a:t>
            </a:r>
            <a:r>
              <a:rPr lang="cs-CZ" sz="3200" b="1" baseline="-25000" dirty="0" err="1" smtClean="0"/>
              <a:t>pl</a:t>
            </a:r>
            <a:endParaRPr lang="cs-CZ" sz="3200" b="1" baseline="-25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ovéPole 69"/>
          <p:cNvSpPr txBox="1"/>
          <p:nvPr/>
        </p:nvSpPr>
        <p:spPr>
          <a:xfrm>
            <a:off x="2000232" y="642918"/>
            <a:ext cx="48577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cap="all" dirty="0" smtClean="0"/>
              <a:t>POVRCH  HRANOLU</a:t>
            </a:r>
            <a:endParaRPr lang="cs-CZ" sz="3200" b="1" cap="all" dirty="0"/>
          </a:p>
        </p:txBody>
      </p:sp>
      <p:sp>
        <p:nvSpPr>
          <p:cNvPr id="75" name="TextovéPole 74"/>
          <p:cNvSpPr txBox="1"/>
          <p:nvPr/>
        </p:nvSpPr>
        <p:spPr>
          <a:xfrm>
            <a:off x="571472" y="1500174"/>
            <a:ext cx="7715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JE SOUČET OBSAHŮ VŠECH JEHO STĚN </a:t>
            </a:r>
            <a:endParaRPr lang="cs-CZ" sz="2400" b="1" dirty="0"/>
          </a:p>
        </p:txBody>
      </p:sp>
      <p:grpSp>
        <p:nvGrpSpPr>
          <p:cNvPr id="3" name="Skupina 22"/>
          <p:cNvGrpSpPr/>
          <p:nvPr/>
        </p:nvGrpSpPr>
        <p:grpSpPr>
          <a:xfrm>
            <a:off x="428596" y="2714620"/>
            <a:ext cx="2786082" cy="2214578"/>
            <a:chOff x="3571868" y="1857364"/>
            <a:chExt cx="3357586" cy="3071834"/>
          </a:xfrm>
        </p:grpSpPr>
        <p:sp>
          <p:nvSpPr>
            <p:cNvPr id="24" name="Lichoběžník 23"/>
            <p:cNvSpPr/>
            <p:nvPr/>
          </p:nvSpPr>
          <p:spPr>
            <a:xfrm>
              <a:off x="3657960" y="3343735"/>
              <a:ext cx="2485676" cy="1585463"/>
            </a:xfrm>
            <a:prstGeom prst="trapezoid">
              <a:avLst/>
            </a:prstGeom>
            <a:solidFill>
              <a:srgbClr val="92D050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5" name="Kosoúhelník 24"/>
            <p:cNvSpPr/>
            <p:nvPr/>
          </p:nvSpPr>
          <p:spPr>
            <a:xfrm>
              <a:off x="4000496" y="1857364"/>
              <a:ext cx="2500330" cy="1428760"/>
            </a:xfrm>
            <a:prstGeom prst="parallelogram">
              <a:avLst>
                <a:gd name="adj" fmla="val 52480"/>
              </a:avLst>
            </a:prstGeom>
            <a:solidFill>
              <a:srgbClr val="92D050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6" name="Přímá spojovací čára 25"/>
            <p:cNvCxnSpPr/>
            <p:nvPr/>
          </p:nvCxnSpPr>
          <p:spPr>
            <a:xfrm rot="5400000">
              <a:off x="3702838" y="2512213"/>
              <a:ext cx="1643074" cy="333377"/>
            </a:xfrm>
            <a:prstGeom prst="line">
              <a:avLst/>
            </a:prstGeom>
            <a:ln w="571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Přímá spojovací čára 26"/>
            <p:cNvCxnSpPr/>
            <p:nvPr/>
          </p:nvCxnSpPr>
          <p:spPr>
            <a:xfrm rot="5400000">
              <a:off x="3250397" y="3821909"/>
              <a:ext cx="1428760" cy="785818"/>
            </a:xfrm>
            <a:prstGeom prst="line">
              <a:avLst/>
            </a:prstGeom>
            <a:ln w="571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Volný tvar 27"/>
            <p:cNvSpPr/>
            <p:nvPr/>
          </p:nvSpPr>
          <p:spPr>
            <a:xfrm>
              <a:off x="5734373" y="1859797"/>
              <a:ext cx="1193369" cy="3053166"/>
            </a:xfrm>
            <a:custGeom>
              <a:avLst/>
              <a:gdLst>
                <a:gd name="connsiteX0" fmla="*/ 759417 w 1193369"/>
                <a:gd name="connsiteY0" fmla="*/ 0 h 3053166"/>
                <a:gd name="connsiteX1" fmla="*/ 1193369 w 1193369"/>
                <a:gd name="connsiteY1" fmla="*/ 1642820 h 3053166"/>
                <a:gd name="connsiteX2" fmla="*/ 418454 w 1193369"/>
                <a:gd name="connsiteY2" fmla="*/ 3053166 h 3053166"/>
                <a:gd name="connsiteX3" fmla="*/ 0 w 1193369"/>
                <a:gd name="connsiteY3" fmla="*/ 1425844 h 3053166"/>
                <a:gd name="connsiteX4" fmla="*/ 759417 w 1193369"/>
                <a:gd name="connsiteY4" fmla="*/ 0 h 30531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93369" h="3053166">
                  <a:moveTo>
                    <a:pt x="759417" y="0"/>
                  </a:moveTo>
                  <a:lnTo>
                    <a:pt x="1193369" y="1642820"/>
                  </a:lnTo>
                  <a:lnTo>
                    <a:pt x="418454" y="3053166"/>
                  </a:lnTo>
                  <a:lnTo>
                    <a:pt x="0" y="1425844"/>
                  </a:lnTo>
                  <a:lnTo>
                    <a:pt x="759417" y="0"/>
                  </a:lnTo>
                  <a:close/>
                </a:path>
              </a:pathLst>
            </a:custGeom>
            <a:solidFill>
              <a:srgbClr val="92D050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9" name="Přímá spojovací čára 28"/>
            <p:cNvCxnSpPr/>
            <p:nvPr/>
          </p:nvCxnSpPr>
          <p:spPr>
            <a:xfrm>
              <a:off x="4357686" y="3500438"/>
              <a:ext cx="2571768" cy="1588"/>
            </a:xfrm>
            <a:prstGeom prst="line">
              <a:avLst/>
            </a:prstGeom>
            <a:ln w="571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Lichoběžník 20"/>
          <p:cNvSpPr/>
          <p:nvPr/>
        </p:nvSpPr>
        <p:spPr>
          <a:xfrm>
            <a:off x="3357554" y="2374482"/>
            <a:ext cx="1714512" cy="1143008"/>
          </a:xfrm>
          <a:prstGeom prst="trapezoid">
            <a:avLst/>
          </a:prstGeom>
          <a:solidFill>
            <a:srgbClr val="92D05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Lichoběžník 21"/>
          <p:cNvSpPr/>
          <p:nvPr/>
        </p:nvSpPr>
        <p:spPr>
          <a:xfrm rot="10800000">
            <a:off x="3357554" y="5000636"/>
            <a:ext cx="1714512" cy="1143008"/>
          </a:xfrm>
          <a:prstGeom prst="trapezoid">
            <a:avLst/>
          </a:prstGeom>
          <a:solidFill>
            <a:srgbClr val="92D05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4" name="Skupina 22"/>
          <p:cNvGrpSpPr/>
          <p:nvPr/>
        </p:nvGrpSpPr>
        <p:grpSpPr>
          <a:xfrm>
            <a:off x="3357554" y="3500438"/>
            <a:ext cx="5278195" cy="1500198"/>
            <a:chOff x="3071802" y="3500438"/>
            <a:chExt cx="5278195" cy="1500198"/>
          </a:xfrm>
        </p:grpSpPr>
        <p:sp>
          <p:nvSpPr>
            <p:cNvPr id="30" name="Obdélník 29"/>
            <p:cNvSpPr/>
            <p:nvPr/>
          </p:nvSpPr>
          <p:spPr>
            <a:xfrm>
              <a:off x="3071802" y="3500438"/>
              <a:ext cx="1714512" cy="1500198"/>
            </a:xfrm>
            <a:prstGeom prst="rect">
              <a:avLst/>
            </a:prstGeom>
            <a:solidFill>
              <a:srgbClr val="92D050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2" name="Obdélník 31"/>
            <p:cNvSpPr/>
            <p:nvPr/>
          </p:nvSpPr>
          <p:spPr>
            <a:xfrm rot="10800000">
              <a:off x="4786313" y="3500438"/>
              <a:ext cx="1206229" cy="1500198"/>
            </a:xfrm>
            <a:prstGeom prst="rect">
              <a:avLst/>
            </a:prstGeom>
            <a:solidFill>
              <a:srgbClr val="92D050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3" name="Obdélník 32"/>
            <p:cNvSpPr/>
            <p:nvPr/>
          </p:nvSpPr>
          <p:spPr>
            <a:xfrm>
              <a:off x="6000760" y="3500438"/>
              <a:ext cx="1143008" cy="1500198"/>
            </a:xfrm>
            <a:prstGeom prst="rect">
              <a:avLst/>
            </a:prstGeom>
            <a:solidFill>
              <a:srgbClr val="92D050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" name="Obdélník 33"/>
            <p:cNvSpPr/>
            <p:nvPr/>
          </p:nvSpPr>
          <p:spPr>
            <a:xfrm rot="10800000">
              <a:off x="7143768" y="3500438"/>
              <a:ext cx="1206229" cy="1500198"/>
            </a:xfrm>
            <a:prstGeom prst="rect">
              <a:avLst/>
            </a:prstGeom>
            <a:solidFill>
              <a:srgbClr val="92D050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23" name="TextovéPole 22"/>
          <p:cNvSpPr txBox="1"/>
          <p:nvPr/>
        </p:nvSpPr>
        <p:spPr>
          <a:xfrm>
            <a:off x="5357818" y="3857628"/>
            <a:ext cx="10001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err="1" smtClean="0"/>
              <a:t>S</a:t>
            </a:r>
            <a:r>
              <a:rPr lang="cs-CZ" sz="3200" b="1" baseline="-25000" dirty="0" err="1" smtClean="0"/>
              <a:t>pl</a:t>
            </a:r>
            <a:endParaRPr lang="cs-CZ" sz="3200" b="1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3929058" y="2714620"/>
            <a:ext cx="6429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err="1" smtClean="0"/>
              <a:t>s</a:t>
            </a:r>
            <a:r>
              <a:rPr lang="cs-CZ" sz="3200" b="1" baseline="-25000" dirty="0" err="1" smtClean="0"/>
              <a:t>p</a:t>
            </a:r>
            <a:endParaRPr lang="cs-CZ" sz="3200" b="1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3857620" y="5286388"/>
            <a:ext cx="6429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err="1" smtClean="0"/>
              <a:t>s</a:t>
            </a:r>
            <a:r>
              <a:rPr lang="cs-CZ" sz="3200" b="1" baseline="-25000" dirty="0" err="1" smtClean="0"/>
              <a:t>p</a:t>
            </a:r>
            <a:endParaRPr lang="cs-CZ" sz="3200" b="1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8572528" y="3857628"/>
            <a:ext cx="5714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 v</a:t>
            </a:r>
            <a:endParaRPr lang="cs-CZ" sz="3200" b="1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642910" y="2857496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v</a:t>
            </a:r>
            <a:endParaRPr lang="cs-CZ" sz="3200" b="1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1428728" y="4857760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a</a:t>
            </a:r>
            <a:endParaRPr lang="cs-CZ" sz="3200" b="1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4000496" y="3357562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a</a:t>
            </a:r>
            <a:endParaRPr lang="cs-CZ" sz="3200" b="1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1428728" y="3214686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c</a:t>
            </a:r>
            <a:endParaRPr lang="cs-CZ" sz="3200" b="1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4071934" y="6000768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c</a:t>
            </a:r>
            <a:endParaRPr lang="cs-CZ" sz="3200" b="1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6715140" y="4857760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c</a:t>
            </a:r>
            <a:endParaRPr lang="cs-CZ" sz="3200" b="1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214282" y="4071942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b</a:t>
            </a:r>
            <a:endParaRPr lang="cs-CZ" sz="3200" b="1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2000232" y="4071942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b</a:t>
            </a:r>
            <a:endParaRPr lang="cs-CZ" sz="3200" b="1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4929190" y="2571744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b</a:t>
            </a:r>
            <a:endParaRPr lang="cs-CZ" sz="3200" b="1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5500694" y="2928934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b</a:t>
            </a:r>
            <a:endParaRPr lang="cs-CZ" sz="3200" b="1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7929586" y="2928934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b</a:t>
            </a:r>
            <a:endParaRPr lang="cs-CZ" sz="3200" b="1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5000628" y="5357826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b</a:t>
            </a:r>
            <a:endParaRPr lang="cs-CZ" sz="3200" b="1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3000364" y="5357826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b</a:t>
            </a:r>
            <a:endParaRPr lang="cs-CZ" sz="3200" b="1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5929322" y="5715016"/>
            <a:ext cx="29289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S = 2.S</a:t>
            </a:r>
            <a:r>
              <a:rPr lang="cs-CZ" sz="3200" b="1" baseline="-25000" dirty="0" smtClean="0"/>
              <a:t>p</a:t>
            </a:r>
            <a:r>
              <a:rPr lang="cs-CZ" sz="3200" b="1" dirty="0" smtClean="0"/>
              <a:t> + </a:t>
            </a:r>
            <a:r>
              <a:rPr lang="cs-CZ" sz="3200" b="1" dirty="0" err="1" smtClean="0"/>
              <a:t>S</a:t>
            </a:r>
            <a:r>
              <a:rPr lang="cs-CZ" sz="3200" b="1" baseline="-25000" dirty="0" err="1" smtClean="0"/>
              <a:t>pl</a:t>
            </a:r>
            <a:endParaRPr lang="cs-CZ" sz="3200" b="1" baseline="-25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ovéPole 7"/>
          <p:cNvSpPr txBox="1"/>
          <p:nvPr/>
        </p:nvSpPr>
        <p:spPr>
          <a:xfrm>
            <a:off x="857224" y="714356"/>
            <a:ext cx="364333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Použitá literatura:</a:t>
            </a:r>
          </a:p>
          <a:p>
            <a:r>
              <a:rPr lang="cs-CZ" dirty="0" smtClean="0"/>
              <a:t>vlastní práce autora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UM-PPT-šablon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DUM-PPT-šablona</Template>
  <TotalTime>661</TotalTime>
  <Words>330</Words>
  <Application>Microsoft Office PowerPoint</Application>
  <PresentationFormat>Předvádění na obrazovce (4:3)</PresentationFormat>
  <Paragraphs>132</Paragraphs>
  <Slides>22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3" baseType="lpstr">
      <vt:lpstr>DUM-PPT-šablona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učebního materiálu</dc:title>
  <dc:creator>Zdeňka Botková</dc:creator>
  <cp:lastModifiedBy>Rumcajs</cp:lastModifiedBy>
  <cp:revision>91</cp:revision>
  <dcterms:created xsi:type="dcterms:W3CDTF">2010-10-19T08:27:42Z</dcterms:created>
  <dcterms:modified xsi:type="dcterms:W3CDTF">2012-01-04T20:11:05Z</dcterms:modified>
</cp:coreProperties>
</file>