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3"/>
  </p:notesMasterIdLst>
  <p:sldIdLst>
    <p:sldId id="26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chemeClr val="tx1"/>
    </p:penClr>
  </p:showPr>
  <p:clrMru>
    <a:srgbClr val="0000FF"/>
    <a:srgbClr val="99FF66"/>
    <a:srgbClr val="CC00FF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60"/>
  </p:normalViewPr>
  <p:slideViewPr>
    <p:cSldViewPr>
      <p:cViewPr>
        <p:scale>
          <a:sx n="66" d="100"/>
          <a:sy n="66" d="100"/>
        </p:scale>
        <p:origin x="-1506" y="-14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39" name="Rectangle 2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63" name="Rectangle 2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87" name="Rectangle 2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11" name="Rectangle 2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35" name="Rectangle 2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59" name="Rectangle 2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483" name="Rectangle 2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1507" name="Rectangle 2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2531" name="Rectangle 2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55" name="Rectangle 2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47EEA-53F5-4E5F-B519-F1E85862B7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7C5AB-EC68-4E0E-8D29-2EA59648B2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AC7DB-98D4-4B82-BD06-09448F0935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84CF5-5FA3-474E-B6D3-FDE43AD008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8E2D3-4508-4D8C-B562-420C129579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FA7A8-836F-4229-8F81-5C1265D66F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F69E1-72AF-4A90-A6C1-DD979B258C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98222-C08F-4397-8453-6F832273E2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27A2C6-A6A2-4E52-A6FE-4990F73EFE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963289-2C43-45C8-87D1-608BF8AFB3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7813" y="128588"/>
            <a:ext cx="2055812" cy="5994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8213" cy="5994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500227-470E-4AE3-9E1F-0F3991F969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6425" cy="143351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AE7AB-A2BF-4C83-A8F6-77F0B7D06C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6425" cy="143351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51FA5B-5F4C-4CE6-8293-95E906F294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128588"/>
            <a:ext cx="8226425" cy="5994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66E0E-F3BC-467D-888E-AA1C215164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0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C9CCCAC-E7B1-4322-8D45-4CAE76440E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  <p:sldLayoutId id="2147483650" r:id="rId13"/>
    <p:sldLayoutId id="2147483649" r:id="rId14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audio" Target="file:///E:\martin-solveig-feat-kele-ready-2-go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6425" cy="5300662"/>
          </a:xfrm>
        </p:spPr>
        <p:txBody>
          <a:bodyPr/>
          <a:lstStyle/>
          <a:p>
            <a:pPr eaLnBrk="1" hangingPunct="1"/>
            <a:r>
              <a:rPr lang="cs-CZ" sz="2800" b="1" dirty="0" smtClean="0"/>
              <a:t>OP VK 1.4 69172480</a:t>
            </a:r>
            <a:r>
              <a:rPr lang="cs-CZ" sz="2800" dirty="0" smtClean="0"/>
              <a:t> </a:t>
            </a:r>
            <a:br>
              <a:rPr lang="cs-CZ" sz="2800" dirty="0" smtClean="0"/>
            </a:br>
            <a:r>
              <a:rPr lang="cs-CZ" sz="2800" b="1" dirty="0" smtClean="0"/>
              <a:t>Využívání ICT</a:t>
            </a:r>
            <a:r>
              <a:rPr lang="cs-CZ" sz="2800" dirty="0" smtClean="0"/>
              <a:t> </a:t>
            </a:r>
            <a:br>
              <a:rPr lang="cs-CZ" sz="2800" dirty="0" smtClean="0"/>
            </a:br>
            <a:r>
              <a:rPr lang="cs-CZ" sz="2800" b="1" dirty="0" smtClean="0"/>
              <a:t>Sada č. 3 - </a:t>
            </a:r>
            <a:r>
              <a:rPr lang="cs-CZ" sz="2800" b="1" dirty="0" err="1" smtClean="0"/>
              <a:t>Př</a:t>
            </a:r>
            <a:r>
              <a:rPr lang="cs-CZ" sz="2800" b="1" dirty="0" smtClean="0"/>
              <a:t> - 8. ročník</a:t>
            </a:r>
            <a:r>
              <a:rPr lang="cs-CZ" sz="2800" dirty="0" smtClean="0"/>
              <a:t> </a:t>
            </a:r>
            <a:br>
              <a:rPr lang="cs-CZ" sz="2800" dirty="0" smtClean="0"/>
            </a:br>
            <a:r>
              <a:rPr lang="cs-CZ" sz="2800" dirty="0" smtClean="0"/>
              <a:t>VY_32_INOVACE_2– Stavba a vývoj kostí</a:t>
            </a:r>
            <a:br>
              <a:rPr lang="cs-CZ" sz="2800" dirty="0" smtClean="0"/>
            </a:br>
            <a:endParaRPr lang="cs-CZ" sz="28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WordArt 1"/>
          <p:cNvSpPr>
            <a:spLocks noChangeArrowheads="1" noChangeShapeType="1" noTextEdit="1"/>
          </p:cNvSpPr>
          <p:nvPr/>
        </p:nvSpPr>
        <p:spPr bwMode="auto">
          <a:xfrm>
            <a:off x="1258888" y="260350"/>
            <a:ext cx="6480175" cy="15843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cs-CZ" sz="3600" kern="10" dirty="0">
                <a:ln w="12600">
                  <a:solidFill>
                    <a:srgbClr val="B2B2B2"/>
                  </a:solidFill>
                  <a:miter lim="800000"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17819" dir="2700000" algn="ctr" rotWithShape="0">
                    <a:srgbClr val="875B0D">
                      <a:alpha val="70015"/>
                    </a:srgbClr>
                  </a:outerShdw>
                </a:effectLst>
                <a:latin typeface="Comic Sans MS"/>
              </a:rPr>
              <a:t>Opěrná soustava -KOSTRA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1439863"/>
            <a:ext cx="3227388" cy="544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971550" y="2276475"/>
            <a:ext cx="3744913" cy="3744913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cs-CZ" sz="3600" kern="10">
                <a:ln w="9525">
                  <a:round/>
                  <a:headEnd/>
                  <a:tailEnd/>
                </a:ln>
                <a:solidFill>
                  <a:srgbClr val="99CC00">
                    <a:alpha val="38823"/>
                  </a:srgbClr>
                </a:solidFill>
                <a:latin typeface="Freestyle Script"/>
              </a:rPr>
              <a:t>Část 1.</a:t>
            </a:r>
          </a:p>
        </p:txBody>
      </p:sp>
      <p:pic>
        <p:nvPicPr>
          <p:cNvPr id="3078" name="martin-solveig-feat-kele-ready-2-go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14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3" presetClass="path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tsTypes="">
                                      <p:cBhvr additive="repl">
                                        <p:cTn id="22" dur="2000" fill="hold"/>
                                        <p:tgtEl>
                                          <p:spTgt spid="3075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" showWhenStopped="0">
                <p:cTn id="2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8"/>
                </p:tgtEl>
              </p:cMediaNode>
            </p:audio>
          </p:childTnLst>
        </p:cTn>
      </p:par>
    </p:tnLst>
    <p:bldLst>
      <p:bldP spid="3073" grpId="0" animBg="1"/>
      <p:bldP spid="3075" grpId="0" animBg="1"/>
      <p:bldP spid="307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600200"/>
            <a:ext cx="6994525" cy="4525963"/>
          </a:xfrm>
        </p:spPr>
        <p:txBody>
          <a:bodyPr anchor="t"/>
          <a:lstStyle/>
          <a:p>
            <a:pPr marL="339725" indent="-339725" algn="l" eaLnBrk="1" hangingPunct="1">
              <a:lnSpc>
                <a:spcPct val="90000"/>
              </a:lnSpc>
              <a:spcBef>
                <a:spcPts val="700"/>
              </a:spcBef>
              <a:buFont typeface="Arial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  <a:defRPr/>
            </a:pPr>
            <a:r>
              <a:rPr lang="cs-CZ" sz="2800" smtClean="0"/>
              <a:t>Základem opěrné soustavy je kostra, která tvoří oporu celému tělu, na ni se upínají svaly, které tvoří pohyblivou část opěrné soustavy</a:t>
            </a:r>
          </a:p>
          <a:p>
            <a:pPr marL="339725" indent="-339725" algn="l" eaLnBrk="1" hangingPunct="1">
              <a:lnSpc>
                <a:spcPct val="90000"/>
              </a:lnSpc>
              <a:spcBef>
                <a:spcPts val="700"/>
              </a:spcBef>
              <a:buFont typeface="Arial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  <a:defRPr/>
            </a:pPr>
            <a:r>
              <a:rPr lang="cs-CZ" sz="2800" b="1" smtClean="0"/>
              <a:t>Lidská kostra</a:t>
            </a:r>
            <a:r>
              <a:rPr lang="cs-CZ" sz="2800" smtClean="0"/>
              <a:t> představuje soubor kostí, chrupavek a vaziv</a:t>
            </a:r>
          </a:p>
          <a:p>
            <a:pPr marL="339725" indent="-339725" algn="l" eaLnBrk="1" hangingPunct="1">
              <a:lnSpc>
                <a:spcPct val="90000"/>
              </a:lnSpc>
              <a:spcBef>
                <a:spcPts val="700"/>
              </a:spcBef>
              <a:buFont typeface="Arial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  <a:defRPr/>
            </a:pPr>
            <a:r>
              <a:rPr lang="cs-CZ" sz="2800" smtClean="0"/>
              <a:t>Kostra dospělého člověka se skládá přibližně z 206 kostí, přičemž například novorozeňata jich mají kolem 300. Tento fakt je dán tím, že mají v těle spoustu malých kostí, které během růstu srostou.</a:t>
            </a:r>
          </a:p>
        </p:txBody>
      </p:sp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627313" y="0"/>
            <a:ext cx="3024187" cy="1873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Left">
                <a:rot lat="0" lon="21239998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cs-CZ" sz="3600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ngsana New"/>
                <a:cs typeface="Angsana New"/>
              </a:rPr>
              <a:t>Úvod</a:t>
            </a:r>
          </a:p>
        </p:txBody>
      </p:sp>
    </p:spTree>
  </p:cSld>
  <p:clrMapOvr>
    <a:masterClrMapping/>
  </p:clrMapOvr>
  <p:transition spd="slow" advClick="0" advTm="3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65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5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 build="p"/>
      <p:bldP spid="409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74625"/>
            <a:ext cx="8229600" cy="1344613"/>
          </a:xfrm>
        </p:spPr>
        <p:txBody>
          <a:bodyPr lIns="0" tIns="0" rIns="0" bIns="0"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437063"/>
          </a:xfrm>
        </p:spPr>
        <p:txBody>
          <a:bodyPr lIns="0" tIns="0" rIns="0" bIns="0"/>
          <a:lstStyle/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Vazivo</a:t>
            </a:r>
            <a:r>
              <a:rPr lang="cs-CZ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se dělí na vazy (spojují jednotlivé kosti) a šlachy (připojují svaly ke kostem)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sz="28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Chrupavky</a:t>
            </a:r>
            <a:r>
              <a:rPr lang="cs-CZ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pokrývají styčné plochy kostí v kloubech, spojují některé kosti a tvoří meziobratlové ploténky</a:t>
            </a:r>
            <a:br>
              <a:rPr lang="cs-CZ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cs-CZ" sz="28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Některé kosti slouží jako ochranná pouzdra pro životně důležité orgány (žebra – plíce, srdce; lebka – mozek, smyslové orgány)</a:t>
            </a:r>
          </a:p>
        </p:txBody>
      </p:sp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>
            <a:off x="2555875" y="476250"/>
            <a:ext cx="3024188" cy="1296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Left">
                <a:rot lat="0" lon="21239998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cs-CZ" sz="3600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ngsana New"/>
                <a:cs typeface="Angsana New"/>
              </a:rPr>
              <a:t>Úvod</a:t>
            </a:r>
          </a:p>
        </p:txBody>
      </p:sp>
    </p:spTree>
  </p:cSld>
  <p:clrMapOvr>
    <a:masterClrMapping/>
  </p:clrMapOvr>
  <p:transition spd="slow" advClick="0" advTm="3400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2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3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1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WordArt 1"/>
          <p:cNvSpPr>
            <a:spLocks noChangeArrowheads="1" noChangeShapeType="1" noTextEdit="1"/>
          </p:cNvSpPr>
          <p:nvPr/>
        </p:nvSpPr>
        <p:spPr bwMode="auto">
          <a:xfrm>
            <a:off x="1908175" y="333375"/>
            <a:ext cx="50387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 spc="718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0186" dir="4303642" algn="ctr" rotWithShape="0">
                    <a:srgbClr val="4D4D4D">
                      <a:alpha val="80011"/>
                    </a:srgbClr>
                  </a:outerShdw>
                </a:effectLst>
                <a:latin typeface="Arial Black"/>
              </a:rPr>
              <a:t>Kostra lidského těla</a:t>
            </a:r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755650" y="1484313"/>
            <a:ext cx="5688013" cy="175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/>
            </a:pPr>
            <a:r>
              <a:rPr lang="cs-CZ" sz="2000" b="1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Kostra osová: 	</a:t>
            </a:r>
            <a:r>
              <a:rPr lang="cs-CZ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/>
            </a:pPr>
            <a:r>
              <a:rPr lang="cs-CZ" sz="2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-Lebka, páteř, hrudní koš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/>
            </a:pPr>
            <a:r>
              <a:rPr lang="cs-CZ" sz="2000" b="1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Kostra končetin:	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/>
            </a:pPr>
            <a:r>
              <a:rPr lang="cs-CZ" sz="2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-Horní a dolní končetiny</a:t>
            </a:r>
          </a:p>
          <a:p>
            <a:pPr>
              <a:spcBef>
                <a:spcPts val="1125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/>
            </a:pPr>
            <a:endParaRPr lang="cs-CZ" sz="200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0200" y="2133600"/>
            <a:ext cx="3816350" cy="3816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Click="0" advTm="1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800" decel="100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800" decel="100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800" decel="100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800" decel="100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16" dur="30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19" dur="5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" dur="3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3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3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3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6" dur="30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" dur="1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1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1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1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3" dur="1000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200"/>
                            </p:stCondLst>
                            <p:childTnLst>
                              <p:par>
                                <p:cTn id="35" presetID="3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800" decel="100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8" dur="8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" dur="8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8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412875"/>
            <a:ext cx="6911975" cy="4522788"/>
          </a:xfrm>
        </p:spPr>
        <p:txBody>
          <a:bodyPr/>
          <a:lstStyle/>
          <a:p>
            <a:pPr marL="339725" indent="-339725" eaLnBrk="1" hangingPunct="1">
              <a:spcBef>
                <a:spcPct val="20000"/>
              </a:spcBef>
              <a:buFont typeface="Copperplate Gothic Bold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cs-CZ" b="1" smtClean="0">
              <a:latin typeface="Copperplate Gothic Bold" pitchFamily="34" charset="0"/>
            </a:endParaRPr>
          </a:p>
          <a:p>
            <a:pPr marL="739775" lvl="1" indent="-282575" eaLnBrk="1" hangingPunct="1">
              <a:spcBef>
                <a:spcPct val="20000"/>
              </a:spcBef>
              <a:buFont typeface="Arial Black" pitchFamily="34" charset="0"/>
              <a:buChar char="–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b="1" smtClean="0">
                <a:latin typeface="Arial Black" pitchFamily="34" charset="0"/>
              </a:rPr>
              <a:t>Krátké např.: zápěstní</a:t>
            </a:r>
          </a:p>
          <a:p>
            <a:pPr marL="739775" lvl="1" indent="-282575" eaLnBrk="1" hangingPunct="1">
              <a:spcBef>
                <a:spcPct val="20000"/>
              </a:spcBef>
              <a:buFont typeface="Arial Black" pitchFamily="34" charset="0"/>
              <a:buChar char="–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b="1" smtClean="0">
                <a:latin typeface="Arial Black" pitchFamily="34" charset="0"/>
              </a:rPr>
              <a:t>Dlouhé např.: kosti končetin</a:t>
            </a:r>
          </a:p>
          <a:p>
            <a:pPr marL="739775" lvl="1" indent="-282575" eaLnBrk="1" hangingPunct="1">
              <a:spcBef>
                <a:spcPct val="20000"/>
              </a:spcBef>
              <a:buFont typeface="Arial Black" pitchFamily="34" charset="0"/>
              <a:buChar char="–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b="1" smtClean="0">
                <a:latin typeface="Arial Black" pitchFamily="34" charset="0"/>
              </a:rPr>
              <a:t>Ploché např.: kosti lebky, lopatka</a:t>
            </a:r>
          </a:p>
          <a:p>
            <a:pPr marL="339725" indent="-339725" eaLnBrk="1" hangingPunct="1">
              <a:spcBef>
                <a:spcPct val="20000"/>
              </a:spcBef>
              <a:buClrTx/>
              <a:buSzTx/>
              <a:buFontTx/>
              <a:buChar char="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cs-CZ" b="1" smtClean="0">
              <a:latin typeface="Arial Black" pitchFamily="34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80063" y="3932238"/>
            <a:ext cx="3168650" cy="2028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172" name="WordArt 5"/>
          <p:cNvSpPr>
            <a:spLocks noChangeArrowheads="1" noChangeShapeType="1" noTextEdit="1"/>
          </p:cNvSpPr>
          <p:nvPr/>
        </p:nvSpPr>
        <p:spPr bwMode="auto">
          <a:xfrm>
            <a:off x="2987675" y="188913"/>
            <a:ext cx="2794000" cy="1290637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cs-CZ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Kosti:</a:t>
            </a:r>
          </a:p>
        </p:txBody>
      </p:sp>
      <p:pic>
        <p:nvPicPr>
          <p:cNvPr id="7182" name="Picture 14" descr="Kosti normální lidské ruky"/>
          <p:cNvPicPr>
            <a:picLocks noChangeAspect="1" noChangeArrowheads="1"/>
          </p:cNvPicPr>
          <p:nvPr>
            <p:ph sz="half" idx="2"/>
          </p:nvPr>
        </p:nvPicPr>
        <p:blipFill>
          <a:blip r:embed="rId5"/>
          <a:srcRect/>
          <a:stretch>
            <a:fillRect/>
          </a:stretch>
        </p:blipFill>
        <p:spPr>
          <a:xfrm rot="21175700">
            <a:off x="827088" y="4292600"/>
            <a:ext cx="3168650" cy="2114550"/>
          </a:xfrm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 additive="repl"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o>
                                        <p:strVal val="-45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69900">
                                          <p:val>
                                            <p:strVal val="-45"/>
                                          </p:val>
                                        </p:tav>
                                        <p:tav tm="100000">
                                          <p:val>
                                            <p:strVal val="45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"/>
                            </p:stCondLst>
                            <p:childTnLst>
                              <p:par>
                                <p:cTn id="13" presetID="38" presetClass="entr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 additive="repl"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o>
                                        <p:strVal val="-45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69900">
                                          <p:val>
                                            <p:strVal val="-45"/>
                                          </p:val>
                                        </p:tav>
                                        <p:tav tm="100000">
                                          <p:val>
                                            <p:strVal val="45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750"/>
                            </p:stCondLst>
                            <p:childTnLst>
                              <p:par>
                                <p:cTn id="21" presetID="38" presetClass="entr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 additive="repl"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o>
                                        <p:strVal val="-45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69900">
                                          <p:val>
                                            <p:strVal val="-45"/>
                                          </p:val>
                                        </p:tav>
                                        <p:tav tm="100000">
                                          <p:val>
                                            <p:strVal val="45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0"/>
                            </p:stCondLst>
                            <p:childTnLst>
                              <p:par>
                                <p:cTn id="29" presetID="26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2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664" fill="hold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" dur="332" fill="hold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164" fill="hold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37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38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39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40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41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42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43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44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500"/>
                            </p:stCondLst>
                            <p:childTnLst>
                              <p:par>
                                <p:cTn id="46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1042988" y="404813"/>
            <a:ext cx="7273925" cy="6010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Každá kost se skládá z okostice, kostní tkáně a kostní dřeně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sz="2000" b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Okostice:</a:t>
            </a:r>
            <a:r>
              <a:rPr lang="cs-CZ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-Vazivová blána hojně prokrvená a protkaná nervy</a:t>
            </a:r>
          </a:p>
          <a:p>
            <a:pPr marL="1828800" lvl="4" indent="0">
              <a:buClr>
                <a:srgbClr val="FFFFFF"/>
              </a:buClr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="1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Výživa kosti</a:t>
            </a:r>
          </a:p>
          <a:p>
            <a:pPr marL="1828800" lvl="4" indent="0">
              <a:buClr>
                <a:srgbClr val="FFFFFF"/>
              </a:buClr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="1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Ochrana kosti</a:t>
            </a:r>
          </a:p>
          <a:p>
            <a:pPr marL="1828800" lvl="4" indent="0">
              <a:buClr>
                <a:srgbClr val="FFFFFF"/>
              </a:buClr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="1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Růst kosti do šířky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Kostní tkáň hutná:</a:t>
            </a:r>
            <a:r>
              <a:rPr lang="cs-CZ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-Velmi tvrdá tkáň, obsahuje Haversovy kanálky skrze něž vedou cévy dovnitř kosti, převážně v centrální části dlouhých kostí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Kostní tkáň houbovitá:</a:t>
            </a:r>
            <a:r>
              <a:rPr lang="cs-CZ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cs-CZ" sz="2400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Pružná a pevná, v hlavicích dlouhých kostí, plochých kostech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Dřeň:</a:t>
            </a:r>
            <a:r>
              <a:rPr lang="cs-CZ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cs-CZ" sz="2400" i="1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Červená</a:t>
            </a:r>
            <a:r>
              <a:rPr lang="cs-CZ" sz="2400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V mládí ve všech kostech, později jen v plochých a krátkých; tvorba krevních buněk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cs-CZ" sz="2400" i="1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Žlutá:</a:t>
            </a:r>
            <a:r>
              <a:rPr lang="cs-CZ" sz="2400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Vzniká z červené kostní dřeně ukládáním tuku (ztrácí schopnost krvetvorby)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400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cs-CZ" sz="2400" i="1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Šedá</a:t>
            </a:r>
            <a:r>
              <a:rPr lang="cs-CZ" sz="2400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Vzniká ve stáří vymizením tuku ze žluté. Schopnost krvetvorby se již neobnoví.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sz="2400" baseline="-100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4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WordArt 1"/>
          <p:cNvSpPr>
            <a:spLocks noChangeArrowheads="1" noChangeShapeType="1" noTextEdit="1"/>
          </p:cNvSpPr>
          <p:nvPr/>
        </p:nvSpPr>
        <p:spPr bwMode="auto">
          <a:xfrm>
            <a:off x="1763713" y="476250"/>
            <a:ext cx="6048375" cy="1008063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3241"/>
              </a:avLst>
            </a:prstTxWarp>
          </a:bodyPr>
          <a:lstStyle/>
          <a:p>
            <a:pPr algn="ctr"/>
            <a:r>
              <a:rPr lang="cs-CZ" sz="3600" kern="1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0066CC">
                    <a:alpha val="72940"/>
                  </a:srgbClr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Impact"/>
              </a:rPr>
              <a:t>Složení kostí</a:t>
            </a: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627313" y="1341438"/>
            <a:ext cx="5616575" cy="3255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cs-CZ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Látky organické</a:t>
            </a:r>
            <a:r>
              <a:rPr lang="cs-CZ" baseline="-33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r>
              <a:rPr lang="cs-CZ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Pružná vlákna (bílkoviny)     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i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zajišťují pružnost a pevnost kosti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cs-CZ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Látky anorganické</a:t>
            </a:r>
            <a:r>
              <a:rPr lang="cs-CZ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Uhličitan vápenatý, fosfor 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65%, </a:t>
            </a:r>
            <a:r>
              <a:rPr lang="cs-CZ" i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zajišťují tvrdost kosti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-V dětsví obsahují kosti hlavně pružná vlákna, ve stáří převládnou látky anorganické =&gt; kosti se snáze lámou</a:t>
            </a:r>
          </a:p>
          <a:p>
            <a:pPr>
              <a:spcBef>
                <a:spcPts val="1125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>
            <p:ph/>
          </p:nvPr>
        </p:nvPicPr>
        <p:blipFill>
          <a:blip r:embed="rId4"/>
          <a:srcRect/>
          <a:stretch>
            <a:fillRect/>
          </a:stretch>
        </p:blipFill>
        <p:spPr>
          <a:xfrm rot="19463251">
            <a:off x="3851275" y="3284538"/>
            <a:ext cx="4262438" cy="4292600"/>
          </a:xfrm>
        </p:spPr>
      </p:pic>
    </p:spTree>
  </p:cSld>
  <p:clrMapOvr>
    <a:masterClrMapping/>
  </p:clrMapOvr>
  <p:transition spd="slow" advClick="0" advTm="1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7" dur="2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1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0" presetClass="path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 -6 -3.33333 -6 C -0.02552 -0.09838 -0.06667 -0.27523 -0.15139 -0.31227 C -0.23611 -0.3493 -0.43073 -0.29467 -0.50851 -0.22268 C -0.58628 -0.15069 -0.64236 0.04514 -0.61858 0.12014 C -0.59479 0.19514 -0.44114 0.23125 -0.36562 0.22685 C -0.2901 0.22246 -0.22674 0.08496 -0.16562 0.09352 C -0.10451 0.10209 -0.02569 0.29468 0.00139 0.27824 C 0.02847 0.26181 0.02552 0.09838 2.5 -6 -3.33333 -6 Z" pathEditMode="relative" ptsTypes="">
                                      <p:cBhvr additive="repl"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WordArt 1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5711825" cy="12906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cs-CZ" sz="3600" kern="10">
                <a:ln w="9360">
                  <a:solidFill>
                    <a:srgbClr val="CC99FF"/>
                  </a:solidFill>
                  <a:miter lim="800000"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966" dir="2700000" algn="ctr" rotWithShape="0">
                    <a:srgbClr val="9999FF">
                      <a:alpha val="80011"/>
                    </a:srgbClr>
                  </a:outerShdw>
                </a:effectLst>
                <a:latin typeface="Impact"/>
              </a:rPr>
              <a:t>Růst kostí </a:t>
            </a:r>
          </a:p>
        </p:txBody>
      </p:sp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684213" y="1484313"/>
            <a:ext cx="5543550" cy="4144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800" b="1" baseline="33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-Dlouhé kosti rostou na rozmezí středního úseku (diafýzy) a obou kloubních konců (epifýz), místa růstu se nazývají růstové chrupavky, po ukončení  růstu  se mění v kostní tkáň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sz="2800" b="1" baseline="330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800" b="1" baseline="33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-Do šířky kosti rostou přirůstáním dalších vrstev okostice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sz="2800" b="1" baseline="330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800" b="1" baseline="33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-Důležitý je příjem vápníku a vitamínu D (při jeho nedostatku porucha kostnatění = křivice)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sz="2800" b="1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1125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sz="2000" b="1">
              <a:solidFill>
                <a:srgbClr val="9933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249" name="Picture 9"/>
          <p:cNvPicPr>
            <a:picLocks noChangeAspect="1" noChangeArrowheads="1"/>
          </p:cNvPicPr>
          <p:nvPr>
            <p:ph/>
          </p:nvPr>
        </p:nvPicPr>
        <p:blipFill>
          <a:blip r:embed="rId4"/>
          <a:srcRect/>
          <a:stretch>
            <a:fillRect/>
          </a:stretch>
        </p:blipFill>
        <p:spPr>
          <a:xfrm>
            <a:off x="2649538" y="4652963"/>
            <a:ext cx="6494462" cy="2060575"/>
          </a:xfrm>
        </p:spPr>
      </p:pic>
    </p:spTree>
  </p:cSld>
  <p:clrMapOvr>
    <a:masterClrMapping/>
  </p:clrMapOvr>
  <p:transition spd="slow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 additive="repl"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" calcmode="lin" valueType="num">
                                      <p:cBhvr additive="repl"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 additive="repl">
                                        <p:cTn id="9" dur="200" decel="10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6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WordArt 1"/>
          <p:cNvSpPr>
            <a:spLocks noChangeArrowheads="1" noChangeShapeType="1" noTextEdit="1"/>
          </p:cNvSpPr>
          <p:nvPr/>
        </p:nvSpPr>
        <p:spPr bwMode="auto">
          <a:xfrm>
            <a:off x="1979613" y="260350"/>
            <a:ext cx="4627562" cy="809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12600">
                  <a:solidFill>
                    <a:srgbClr val="EAEAEA"/>
                  </a:solidFill>
                  <a:miter lim="800000"/>
                  <a:headEnd/>
                  <a:tailEnd/>
                </a:ln>
                <a:gradFill rotWithShape="1">
                  <a:gsLst>
                    <a:gs pos="0">
                      <a:srgbClr val="0000FF"/>
                    </a:gs>
                    <a:gs pos="100000">
                      <a:srgbClr val="9400ED"/>
                    </a:gs>
                  </a:gsLst>
                  <a:lin ang="10800000" scaled="1"/>
                </a:gra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Estrangelo Edessa"/>
                <a:cs typeface="Estrangelo Edessa"/>
              </a:rPr>
              <a:t>Spojení kostí</a:t>
            </a:r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276600" y="1268413"/>
            <a:ext cx="4321175" cy="2020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000" b="1" baseline="33000">
                <a:solidFill>
                  <a:srgbClr val="CC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Vazivem: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000" b="1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Např.: Kosti na lebce (u dětí !)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sz="2000" b="1" baseline="-100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000" b="1" baseline="33000">
                <a:solidFill>
                  <a:srgbClr val="CC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Chrupavkou: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000" b="1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Např.: Žebra s kostí hrudní, spona stydká na pánvi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sz="2000" b="1" baseline="-100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000" b="1" baseline="33000">
                <a:solidFill>
                  <a:srgbClr val="CC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Srůstem: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2000" b="1" baseline="-1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Např.: Kost křížová</a:t>
            </a:r>
          </a:p>
          <a:p>
            <a:pPr>
              <a:spcBef>
                <a:spcPts val="1125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sz="2000" b="1" baseline="-100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179388" y="1341438"/>
            <a:ext cx="25209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481"/>
                <a:gd name="adj2" fmla="val 0"/>
              </a:avLst>
            </a:prstTxWarp>
          </a:bodyPr>
          <a:lstStyle/>
          <a:p>
            <a:pPr algn="ctr"/>
            <a:r>
              <a:rPr lang="cs-CZ" sz="3600" kern="10" spc="-361">
                <a:ln w="12600">
                  <a:solidFill>
                    <a:srgbClr val="000099"/>
                  </a:solidFill>
                  <a:miter lim="800000"/>
                  <a:headEnd/>
                  <a:tailEnd/>
                </a:ln>
                <a:solidFill>
                  <a:srgbClr val="33CCFF"/>
                </a:solidFill>
                <a:effectLst>
                  <a:outerShdw dist="125752" dir="18900000" algn="ctr" rotWithShape="0">
                    <a:srgbClr val="000099"/>
                  </a:outerShdw>
                </a:effectLst>
                <a:latin typeface="Impact"/>
              </a:rPr>
              <a:t>Nepohyblivá:</a:t>
            </a:r>
          </a:p>
        </p:txBody>
      </p:sp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6300788" y="3141663"/>
            <a:ext cx="19240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481"/>
                <a:gd name="adj2" fmla="val 0"/>
              </a:avLst>
            </a:prstTxWarp>
          </a:bodyPr>
          <a:lstStyle/>
          <a:p>
            <a:pPr algn="ctr"/>
            <a:r>
              <a:rPr lang="cs-CZ" sz="3600" kern="10" spc="-361">
                <a:ln w="12600">
                  <a:solidFill>
                    <a:srgbClr val="000099"/>
                  </a:solidFill>
                  <a:miter lim="800000"/>
                  <a:headEnd/>
                  <a:tailEnd/>
                </a:ln>
                <a:solidFill>
                  <a:srgbClr val="33CCFF"/>
                </a:solidFill>
                <a:effectLst>
                  <a:outerShdw dist="125752" dir="18900000" algn="ctr" rotWithShape="0">
                    <a:srgbClr val="000099"/>
                  </a:outerShdw>
                </a:effectLst>
                <a:latin typeface="Impact"/>
              </a:rPr>
              <a:t>Pohyblivá: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191250" y="4005263"/>
            <a:ext cx="2952750" cy="785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450"/>
              </a:spcBef>
              <a:buClr>
                <a:srgbClr val="009999"/>
              </a:buClr>
              <a:buFont typeface="Times New Roman" pitchFamily="18" charset="0"/>
              <a:buBlip>
                <a:blip r:embed="rId4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Kloub</a:t>
            </a:r>
          </a:p>
          <a:p>
            <a:pPr>
              <a:spcBef>
                <a:spcPts val="1125"/>
              </a:spcBef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b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-252413" y="3644900"/>
            <a:ext cx="9142413" cy="3022600"/>
            <a:chOff x="-114" y="2415"/>
            <a:chExt cx="5759" cy="1904"/>
          </a:xfrm>
        </p:grpSpPr>
        <p:pic>
          <p:nvPicPr>
            <p:cNvPr id="11272" name="Picture 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57" y="2461"/>
              <a:ext cx="1044" cy="185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11273" name="Line 8"/>
            <p:cNvSpPr>
              <a:spLocks noChangeShapeType="1"/>
            </p:cNvSpPr>
            <p:nvPr/>
          </p:nvSpPr>
          <p:spPr bwMode="auto">
            <a:xfrm flipH="1" flipV="1">
              <a:off x="2139" y="2963"/>
              <a:ext cx="357" cy="361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74" name="Line 9"/>
            <p:cNvSpPr>
              <a:spLocks noChangeShapeType="1"/>
            </p:cNvSpPr>
            <p:nvPr/>
          </p:nvSpPr>
          <p:spPr bwMode="auto">
            <a:xfrm flipH="1" flipV="1">
              <a:off x="2139" y="3539"/>
              <a:ext cx="584" cy="375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75" name="Line 10"/>
            <p:cNvSpPr>
              <a:spLocks noChangeShapeType="1"/>
            </p:cNvSpPr>
            <p:nvPr/>
          </p:nvSpPr>
          <p:spPr bwMode="auto">
            <a:xfrm flipH="1" flipV="1">
              <a:off x="2129" y="2595"/>
              <a:ext cx="730" cy="82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76" name="Line 11"/>
            <p:cNvSpPr>
              <a:spLocks noChangeShapeType="1"/>
            </p:cNvSpPr>
            <p:nvPr/>
          </p:nvSpPr>
          <p:spPr bwMode="auto">
            <a:xfrm flipH="1">
              <a:off x="3263" y="3368"/>
              <a:ext cx="548" cy="45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77" name="Text Box 12"/>
            <p:cNvSpPr txBox="1">
              <a:spLocks noChangeArrowheads="1"/>
            </p:cNvSpPr>
            <p:nvPr/>
          </p:nvSpPr>
          <p:spPr bwMode="auto">
            <a:xfrm>
              <a:off x="181" y="2821"/>
              <a:ext cx="2032" cy="18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pPr algn="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cs-CZ" sz="2400" b="1">
                  <a:solidFill>
                    <a:srgbClr val="FFFFFF"/>
                  </a:solidFill>
                  <a:latin typeface="Verdana" pitchFamily="34" charset="0"/>
                </a:rPr>
                <a:t>Kloubní pouzdro</a:t>
              </a:r>
            </a:p>
          </p:txBody>
        </p:sp>
        <p:sp>
          <p:nvSpPr>
            <p:cNvPr id="11278" name="Text Box 13"/>
            <p:cNvSpPr txBox="1">
              <a:spLocks noChangeArrowheads="1"/>
            </p:cNvSpPr>
            <p:nvPr/>
          </p:nvSpPr>
          <p:spPr bwMode="auto">
            <a:xfrm>
              <a:off x="-114" y="2415"/>
              <a:ext cx="2351" cy="22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pPr algn="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cs-CZ" sz="2400" b="1">
                  <a:solidFill>
                    <a:srgbClr val="FFFFFF"/>
                  </a:solidFill>
                  <a:latin typeface="Verdana" pitchFamily="34" charset="0"/>
                </a:rPr>
                <a:t>Kloubní chrupavka</a:t>
              </a:r>
            </a:p>
          </p:txBody>
        </p:sp>
        <p:sp>
          <p:nvSpPr>
            <p:cNvPr id="11279" name="Text Box 14"/>
            <p:cNvSpPr txBox="1">
              <a:spLocks noChangeArrowheads="1"/>
            </p:cNvSpPr>
            <p:nvPr/>
          </p:nvSpPr>
          <p:spPr bwMode="auto">
            <a:xfrm>
              <a:off x="3561" y="3186"/>
              <a:ext cx="2085" cy="43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pPr algn="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cs-CZ" sz="2400" b="1">
                  <a:solidFill>
                    <a:srgbClr val="FFFFFF"/>
                  </a:solidFill>
                  <a:latin typeface="Verdana" pitchFamily="34" charset="0"/>
                </a:rPr>
                <a:t>Kloubní tekutina</a:t>
              </a:r>
            </a:p>
          </p:txBody>
        </p:sp>
        <p:sp>
          <p:nvSpPr>
            <p:cNvPr id="11280" name="Text Box 15"/>
            <p:cNvSpPr txBox="1">
              <a:spLocks noChangeArrowheads="1"/>
            </p:cNvSpPr>
            <p:nvPr/>
          </p:nvSpPr>
          <p:spPr bwMode="auto">
            <a:xfrm>
              <a:off x="634" y="3397"/>
              <a:ext cx="1579" cy="19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pPr algn="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cs-CZ" sz="2400" b="1">
                  <a:solidFill>
                    <a:srgbClr val="FFFFFF"/>
                  </a:solidFill>
                  <a:latin typeface="Verdana" pitchFamily="34" charset="0"/>
                </a:rPr>
                <a:t>Okostice</a:t>
              </a:r>
            </a:p>
          </p:txBody>
        </p:sp>
      </p:grpSp>
    </p:spTree>
  </p:cSld>
  <p:clrMapOvr>
    <a:masterClrMapping/>
  </p:clrMapOvr>
  <p:transition spd="slow" advClick="0" advTm="2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5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5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5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 additive="repl"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">
                                      <p:cBhvr additive="repl"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Motion>
                                    <p:animEffect transition="in" filter="fade">
                                      <p:cBhvr additive="repl">
                                        <p:cTn id="31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9" presetClass="entr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-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 additive="repl">
                                        <p:cTn id="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 animBg="1"/>
      <p:bldP spid="11267" grpId="0" animBg="1"/>
      <p:bldP spid="112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WordArt 1"/>
          <p:cNvSpPr>
            <a:spLocks noChangeArrowheads="1" noChangeShapeType="1" noTextEdit="1"/>
          </p:cNvSpPr>
          <p:nvPr/>
        </p:nvSpPr>
        <p:spPr bwMode="auto">
          <a:xfrm>
            <a:off x="1042988" y="620713"/>
            <a:ext cx="6705600" cy="575945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96060"/>
              </a:avLst>
            </a:prstTxWarp>
          </a:bodyPr>
          <a:lstStyle/>
          <a:p>
            <a:pPr algn="ctr"/>
            <a:endParaRPr lang="cs-CZ" sz="3600" kern="10">
              <a:ln w="19080">
                <a:solidFill>
                  <a:srgbClr val="99CCFF"/>
                </a:solidFill>
                <a:miter lim="800000"/>
                <a:headEnd/>
                <a:tailEnd/>
              </a:ln>
              <a:solidFill>
                <a:srgbClr val="0066CC"/>
              </a:solidFill>
              <a:effectLst>
                <a:outerShdw dist="17819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12291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292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Times New Roman" pitchFamily="18" charset="0"/>
              <a:buNone/>
            </a:pPr>
            <a:r>
              <a:rPr lang="cs-CZ" sz="2000" smtClean="0"/>
              <a:t>Zdroj: Weston Trevor: Atlas lidského těla, ISBN 80-7321-092-4</a:t>
            </a:r>
          </a:p>
        </p:txBody>
      </p:sp>
    </p:spTree>
  </p:cSld>
  <p:clrMapOvr>
    <a:masterClrMapping/>
  </p:clrMapOvr>
  <p:transition spd="slow" advClick="0" advTm="31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8" presetClass="emph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animRot by="21600000">
                                      <p:cBhvr additive="repl">
                                        <p:cTn id="12" dur="2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9" presetClass="exit" fill="hold" grpId="2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animEffect transition="out" filter="dissolve">
                                      <p:cBhvr additive="repl">
                                        <p:cTn id="15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 animBg="1"/>
      <p:bldP spid="12289" grpId="1" animBg="1"/>
      <p:bldP spid="12289" grpId="2" animBg="1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369</Words>
  <PresentationFormat>Předvádění na obrazovce (4:3)</PresentationFormat>
  <Paragraphs>70</Paragraphs>
  <Slides>11</Slides>
  <Notes>10</Notes>
  <HiddenSlides>0</HiddenSlides>
  <MMClips>1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7" baseType="lpstr">
      <vt:lpstr>Arial</vt:lpstr>
      <vt:lpstr>Times New Roman</vt:lpstr>
      <vt:lpstr>Copperplate Gothic Bold</vt:lpstr>
      <vt:lpstr>Arial Black</vt:lpstr>
      <vt:lpstr>Verdana</vt:lpstr>
      <vt:lpstr>Výchozí návrh</vt:lpstr>
      <vt:lpstr>OP VK 1.4 69172480  Využívání ICT  Sada č. 3 - Př - 8. ročník  VY_32_INOVACE_2– Stavba a vývoj kostí </vt:lpstr>
      <vt:lpstr>Snímek 2</vt:lpstr>
      <vt:lpstr>Snímek 3</vt:lpstr>
      <vt:lpstr> 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PavelM</dc:creator>
  <cp:lastModifiedBy>prisma</cp:lastModifiedBy>
  <cp:revision>13</cp:revision>
  <cp:lastPrinted>1601-01-01T00:00:00Z</cp:lastPrinted>
  <dcterms:created xsi:type="dcterms:W3CDTF">2011-10-02T12:04:23Z</dcterms:created>
  <dcterms:modified xsi:type="dcterms:W3CDTF">2011-11-20T08:51:06Z</dcterms:modified>
</cp:coreProperties>
</file>