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306" r:id="rId3"/>
    <p:sldId id="307" r:id="rId4"/>
    <p:sldId id="308" r:id="rId5"/>
    <p:sldId id="309" r:id="rId6"/>
    <p:sldId id="310" r:id="rId7"/>
    <p:sldId id="311" r:id="rId8"/>
    <p:sldId id="313" r:id="rId9"/>
    <p:sldId id="314" r:id="rId10"/>
    <p:sldId id="315" r:id="rId11"/>
    <p:sldId id="316" r:id="rId12"/>
    <p:sldId id="317" r:id="rId13"/>
    <p:sldId id="318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FF"/>
    <a:srgbClr val="66FF33"/>
    <a:srgbClr val="D4602C"/>
    <a:srgbClr val="0066FF"/>
    <a:srgbClr val="9999FF"/>
    <a:srgbClr val="777777"/>
    <a:srgbClr val="FF99CC"/>
    <a:srgbClr val="00FFFF"/>
    <a:srgbClr val="00CCFF"/>
    <a:srgbClr val="993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C8C85E9-3854-4EC7-A1ED-8AD9378C652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00CC3C-07A8-49A0-B3D5-CA0ADA9A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39B-75B5-4A18-A8FD-97ED8DF5D27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392D-29C6-4206-8713-DB120C8AE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2AFFB-9EAD-44E6-86B6-39DC6D04F29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2B51-1CB6-47A3-B03F-93759F6D24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F220F-F73E-4FD0-BFE9-081683D177B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58718-BDB9-455F-A88E-D444C13C6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B4400-26E1-495D-8EAE-3A74F68793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2491-AA8D-42F1-A97B-9B72AE96D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502A9-0B78-4AE8-BC9D-D04CEA717C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5706-23DA-4121-A7DC-D90D85F03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2C2F6-B071-41E6-836A-CCCCC8B773A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42A4E-BFA4-4FA0-AEE1-40F66C8EC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502E-E0A1-4938-8D26-0CA4B14281F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D62-AC8E-4D9F-9C1B-F0F1154D8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29E80-562B-4808-92DB-6573CFC005E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1731-D9BF-46C3-BA5A-58AB172DE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B9A6-1BDC-47EA-B8D1-00B563636F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75CD1-1E15-4ADB-97B0-7E9DB99442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DE15-1C1B-4013-8970-7626D00B622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8CB1-955B-4134-A086-8CE09E739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00FE4-5C06-4F7D-8287-20F9D2C501D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F2A28-8A49-4403-98E8-3706B6AB46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3FB2FF-5AE1-45E6-A93A-C2567A79754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17373-EE4D-464E-B8AD-9D014A18A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3929066"/>
            <a:ext cx="7786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Anotace</a:t>
            </a:r>
            <a:r>
              <a:rPr lang="cs-CZ" b="1" smtClean="0"/>
              <a:t>: </a:t>
            </a:r>
            <a:r>
              <a:rPr lang="cs-CZ" smtClean="0"/>
              <a:t>Prezentace </a:t>
            </a:r>
            <a:r>
              <a:rPr lang="cs-CZ" dirty="0" smtClean="0"/>
              <a:t>je určena pro 7. ročník, výklad učiva čtyřúhelníky, jejich klasifikace a vlastnosti. Žáci pracují v sešitech a pracovních listech (snímky  3,12,13) souběžně s promítanou prezentací.</a:t>
            </a:r>
          </a:p>
          <a:p>
            <a:r>
              <a:rPr lang="cs-CZ" b="1" dirty="0" smtClean="0"/>
              <a:t>Období: </a:t>
            </a:r>
            <a:r>
              <a:rPr lang="cs-CZ" dirty="0" smtClean="0"/>
              <a:t>září – prosinec 2011</a:t>
            </a: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28564" y="357166"/>
            <a:ext cx="8715436" cy="2471812"/>
            <a:chOff x="285721" y="500063"/>
            <a:chExt cx="8715436" cy="2471812"/>
          </a:xfrm>
        </p:grpSpPr>
        <p:sp>
          <p:nvSpPr>
            <p:cNvPr id="9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1754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Matematika a její aplikace, matematika, geometrie v rovině a v prostoru, v</a:t>
              </a:r>
              <a:r>
                <a:rPr lang="cs-CZ" b="1" smtClean="0"/>
                <a:t>lastnosti čtyřúhelníků </a:t>
              </a:r>
            </a:p>
            <a:p>
              <a:r>
                <a:rPr lang="cs-CZ" b="1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VY_42_INOVACE_15/IV. SADA</a:t>
              </a:r>
            </a:p>
          </p:txBody>
        </p:sp>
        <p:sp>
          <p:nvSpPr>
            <p:cNvPr id="10" name="TextovéPole 7"/>
            <p:cNvSpPr txBox="1"/>
            <p:nvPr/>
          </p:nvSpPr>
          <p:spPr>
            <a:xfrm>
              <a:off x="2714645" y="2571765"/>
              <a:ext cx="335762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643174" y="642918"/>
            <a:ext cx="39290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čtyřúhelníky</a:t>
            </a:r>
            <a:endParaRPr lang="cs-CZ" sz="3200" b="1" cap="all" dirty="0"/>
          </a:p>
        </p:txBody>
      </p:sp>
      <p:sp>
        <p:nvSpPr>
          <p:cNvPr id="52" name="Obdélník 51"/>
          <p:cNvSpPr/>
          <p:nvPr/>
        </p:nvSpPr>
        <p:spPr>
          <a:xfrm>
            <a:off x="1643042" y="1714488"/>
            <a:ext cx="1928826" cy="785818"/>
          </a:xfrm>
          <a:prstGeom prst="rect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>
            <a:off x="4429124" y="2357430"/>
            <a:ext cx="1857388" cy="785818"/>
          </a:xfrm>
          <a:prstGeom prst="parallelogram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Lichoběžník 53"/>
          <p:cNvSpPr/>
          <p:nvPr/>
        </p:nvSpPr>
        <p:spPr>
          <a:xfrm>
            <a:off x="1071538" y="3429000"/>
            <a:ext cx="2071702" cy="1000132"/>
          </a:xfrm>
          <a:prstGeom prst="trapezoid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4429124" y="3786190"/>
            <a:ext cx="2020529" cy="1297858"/>
          </a:xfrm>
          <a:custGeom>
            <a:avLst/>
            <a:gdLst>
              <a:gd name="connsiteX0" fmla="*/ 0 w 2020529"/>
              <a:gd name="connsiteY0" fmla="*/ 0 h 1297858"/>
              <a:gd name="connsiteX1" fmla="*/ 530942 w 2020529"/>
              <a:gd name="connsiteY1" fmla="*/ 1297858 h 1297858"/>
              <a:gd name="connsiteX2" fmla="*/ 1607574 w 2020529"/>
              <a:gd name="connsiteY2" fmla="*/ 1268361 h 1297858"/>
              <a:gd name="connsiteX3" fmla="*/ 2020529 w 2020529"/>
              <a:gd name="connsiteY3" fmla="*/ 663677 h 1297858"/>
              <a:gd name="connsiteX4" fmla="*/ 0 w 2020529"/>
              <a:gd name="connsiteY4" fmla="*/ 0 h 12978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20529" h="1297858">
                <a:moveTo>
                  <a:pt x="0" y="0"/>
                </a:moveTo>
                <a:lnTo>
                  <a:pt x="530942" y="1297858"/>
                </a:lnTo>
                <a:lnTo>
                  <a:pt x="1607574" y="1268361"/>
                </a:lnTo>
                <a:lnTo>
                  <a:pt x="2020529" y="663677"/>
                </a:lnTo>
                <a:lnTo>
                  <a:pt x="0" y="0"/>
                </a:lnTo>
                <a:close/>
              </a:path>
            </a:pathLst>
          </a:cu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6858016" y="1500174"/>
            <a:ext cx="1607574" cy="2566219"/>
          </a:xfrm>
          <a:custGeom>
            <a:avLst/>
            <a:gdLst>
              <a:gd name="connsiteX0" fmla="*/ 722671 w 1607574"/>
              <a:gd name="connsiteY0" fmla="*/ 14748 h 2566219"/>
              <a:gd name="connsiteX1" fmla="*/ 0 w 1607574"/>
              <a:gd name="connsiteY1" fmla="*/ 707922 h 2566219"/>
              <a:gd name="connsiteX2" fmla="*/ 825909 w 1607574"/>
              <a:gd name="connsiteY2" fmla="*/ 2566219 h 2566219"/>
              <a:gd name="connsiteX3" fmla="*/ 1607574 w 1607574"/>
              <a:gd name="connsiteY3" fmla="*/ 0 h 2566219"/>
              <a:gd name="connsiteX4" fmla="*/ 722671 w 1607574"/>
              <a:gd name="connsiteY4" fmla="*/ 14748 h 2566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07574" h="2566219">
                <a:moveTo>
                  <a:pt x="722671" y="14748"/>
                </a:moveTo>
                <a:lnTo>
                  <a:pt x="0" y="707922"/>
                </a:lnTo>
                <a:lnTo>
                  <a:pt x="825909" y="2566219"/>
                </a:lnTo>
                <a:lnTo>
                  <a:pt x="1607574" y="0"/>
                </a:lnTo>
                <a:lnTo>
                  <a:pt x="722671" y="14748"/>
                </a:lnTo>
                <a:close/>
              </a:path>
            </a:pathLst>
          </a:cu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6651523" y="4778477"/>
            <a:ext cx="1828800" cy="1179871"/>
          </a:xfrm>
          <a:custGeom>
            <a:avLst/>
            <a:gdLst>
              <a:gd name="connsiteX0" fmla="*/ 589935 w 1828800"/>
              <a:gd name="connsiteY0" fmla="*/ 14749 h 1179871"/>
              <a:gd name="connsiteX1" fmla="*/ 0 w 1828800"/>
              <a:gd name="connsiteY1" fmla="*/ 1179871 h 1179871"/>
              <a:gd name="connsiteX2" fmla="*/ 1828800 w 1828800"/>
              <a:gd name="connsiteY2" fmla="*/ 1179871 h 1179871"/>
              <a:gd name="connsiteX3" fmla="*/ 1224116 w 1828800"/>
              <a:gd name="connsiteY3" fmla="*/ 0 h 1179871"/>
              <a:gd name="connsiteX4" fmla="*/ 589935 w 1828800"/>
              <a:gd name="connsiteY4" fmla="*/ 14749 h 117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8800" h="1179871">
                <a:moveTo>
                  <a:pt x="589935" y="14749"/>
                </a:moveTo>
                <a:lnTo>
                  <a:pt x="0" y="1179871"/>
                </a:lnTo>
                <a:lnTo>
                  <a:pt x="1828800" y="1179871"/>
                </a:lnTo>
                <a:lnTo>
                  <a:pt x="1224116" y="0"/>
                </a:lnTo>
                <a:lnTo>
                  <a:pt x="589935" y="14749"/>
                </a:lnTo>
                <a:close/>
              </a:path>
            </a:pathLst>
          </a:cu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42910" y="4929198"/>
            <a:ext cx="857256" cy="857256"/>
          </a:xfrm>
          <a:prstGeom prst="rect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rozhodnutí 59"/>
          <p:cNvSpPr/>
          <p:nvPr/>
        </p:nvSpPr>
        <p:spPr>
          <a:xfrm>
            <a:off x="2285984" y="5143512"/>
            <a:ext cx="2286016" cy="714380"/>
          </a:xfrm>
          <a:prstGeom prst="flowChartDecision">
            <a:avLst/>
          </a:prstGeom>
          <a:solidFill>
            <a:srgbClr val="00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643174" y="642918"/>
            <a:ext cx="392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</a:t>
            </a:r>
            <a:r>
              <a:rPr lang="cs-CZ" sz="2400" b="1" dirty="0" smtClean="0"/>
              <a:t>yber čtyřúhelníky</a:t>
            </a:r>
            <a:endParaRPr lang="cs-CZ" sz="2400" b="1" cap="all" dirty="0"/>
          </a:p>
        </p:txBody>
      </p:sp>
      <p:sp>
        <p:nvSpPr>
          <p:cNvPr id="52" name="Obdélník 51"/>
          <p:cNvSpPr/>
          <p:nvPr/>
        </p:nvSpPr>
        <p:spPr>
          <a:xfrm rot="19783644">
            <a:off x="1638166" y="1932770"/>
            <a:ext cx="1928826" cy="785818"/>
          </a:xfrm>
          <a:prstGeom prst="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164527">
            <a:off x="4864104" y="3000901"/>
            <a:ext cx="1857388" cy="785818"/>
          </a:xfrm>
          <a:prstGeom prst="parallelogram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4409768" y="3834581"/>
            <a:ext cx="2020529" cy="1297858"/>
          </a:xfrm>
          <a:custGeom>
            <a:avLst/>
            <a:gdLst>
              <a:gd name="connsiteX0" fmla="*/ 0 w 2020529"/>
              <a:gd name="connsiteY0" fmla="*/ 0 h 1297858"/>
              <a:gd name="connsiteX1" fmla="*/ 530942 w 2020529"/>
              <a:gd name="connsiteY1" fmla="*/ 1297858 h 1297858"/>
              <a:gd name="connsiteX2" fmla="*/ 1607574 w 2020529"/>
              <a:gd name="connsiteY2" fmla="*/ 1268361 h 1297858"/>
              <a:gd name="connsiteX3" fmla="*/ 2020529 w 2020529"/>
              <a:gd name="connsiteY3" fmla="*/ 663677 h 1297858"/>
              <a:gd name="connsiteX4" fmla="*/ 0 w 2020529"/>
              <a:gd name="connsiteY4" fmla="*/ 0 h 12978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20529" h="1297858">
                <a:moveTo>
                  <a:pt x="0" y="0"/>
                </a:moveTo>
                <a:lnTo>
                  <a:pt x="530942" y="1297858"/>
                </a:lnTo>
                <a:lnTo>
                  <a:pt x="1607574" y="1268361"/>
                </a:lnTo>
                <a:lnTo>
                  <a:pt x="2020529" y="663677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6843252" y="1784555"/>
            <a:ext cx="1607574" cy="2566219"/>
          </a:xfrm>
          <a:custGeom>
            <a:avLst/>
            <a:gdLst>
              <a:gd name="connsiteX0" fmla="*/ 722671 w 1607574"/>
              <a:gd name="connsiteY0" fmla="*/ 14748 h 2566219"/>
              <a:gd name="connsiteX1" fmla="*/ 0 w 1607574"/>
              <a:gd name="connsiteY1" fmla="*/ 707922 h 2566219"/>
              <a:gd name="connsiteX2" fmla="*/ 825909 w 1607574"/>
              <a:gd name="connsiteY2" fmla="*/ 2566219 h 2566219"/>
              <a:gd name="connsiteX3" fmla="*/ 1607574 w 1607574"/>
              <a:gd name="connsiteY3" fmla="*/ 0 h 2566219"/>
              <a:gd name="connsiteX4" fmla="*/ 722671 w 1607574"/>
              <a:gd name="connsiteY4" fmla="*/ 14748 h 2566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07574" h="2566219">
                <a:moveTo>
                  <a:pt x="722671" y="14748"/>
                </a:moveTo>
                <a:lnTo>
                  <a:pt x="0" y="707922"/>
                </a:lnTo>
                <a:lnTo>
                  <a:pt x="825909" y="2566219"/>
                </a:lnTo>
                <a:lnTo>
                  <a:pt x="1607574" y="0"/>
                </a:lnTo>
                <a:lnTo>
                  <a:pt x="722671" y="14748"/>
                </a:lnTo>
                <a:close/>
              </a:path>
            </a:pathLst>
          </a:cu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6651523" y="4778477"/>
            <a:ext cx="1828800" cy="1179871"/>
          </a:xfrm>
          <a:custGeom>
            <a:avLst/>
            <a:gdLst>
              <a:gd name="connsiteX0" fmla="*/ 589935 w 1828800"/>
              <a:gd name="connsiteY0" fmla="*/ 14749 h 1179871"/>
              <a:gd name="connsiteX1" fmla="*/ 0 w 1828800"/>
              <a:gd name="connsiteY1" fmla="*/ 1179871 h 1179871"/>
              <a:gd name="connsiteX2" fmla="*/ 1828800 w 1828800"/>
              <a:gd name="connsiteY2" fmla="*/ 1179871 h 1179871"/>
              <a:gd name="connsiteX3" fmla="*/ 1224116 w 1828800"/>
              <a:gd name="connsiteY3" fmla="*/ 0 h 1179871"/>
              <a:gd name="connsiteX4" fmla="*/ 589935 w 1828800"/>
              <a:gd name="connsiteY4" fmla="*/ 14749 h 117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8800" h="1179871">
                <a:moveTo>
                  <a:pt x="589935" y="14749"/>
                </a:moveTo>
                <a:lnTo>
                  <a:pt x="0" y="1179871"/>
                </a:lnTo>
                <a:lnTo>
                  <a:pt x="1828800" y="1179871"/>
                </a:lnTo>
                <a:lnTo>
                  <a:pt x="1224116" y="0"/>
                </a:lnTo>
                <a:lnTo>
                  <a:pt x="589935" y="14749"/>
                </a:lnTo>
                <a:close/>
              </a:path>
            </a:pathLst>
          </a:custGeom>
          <a:solidFill>
            <a:srgbClr val="77777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42910" y="4929198"/>
            <a:ext cx="857256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rozhodnutí 59"/>
          <p:cNvSpPr/>
          <p:nvPr/>
        </p:nvSpPr>
        <p:spPr>
          <a:xfrm>
            <a:off x="2143108" y="5286388"/>
            <a:ext cx="2286016" cy="714380"/>
          </a:xfrm>
          <a:prstGeom prst="flowChartDecision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9912520">
            <a:off x="3004647" y="2580537"/>
            <a:ext cx="1500198" cy="1000132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/>
          <p:cNvSpPr/>
          <p:nvPr/>
        </p:nvSpPr>
        <p:spPr>
          <a:xfrm rot="984793">
            <a:off x="928662" y="3571876"/>
            <a:ext cx="2143140" cy="1000132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 rot="1427839">
            <a:off x="437268" y="1404149"/>
            <a:ext cx="857256" cy="1285884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idelný pětiúhelník 17"/>
          <p:cNvSpPr/>
          <p:nvPr/>
        </p:nvSpPr>
        <p:spPr>
          <a:xfrm rot="20119783">
            <a:off x="4740651" y="5308626"/>
            <a:ext cx="1375986" cy="1109009"/>
          </a:xfrm>
          <a:prstGeom prst="pentagon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357554" y="4071942"/>
            <a:ext cx="857256" cy="857256"/>
          </a:xfrm>
          <a:prstGeom prst="ellipse">
            <a:avLst/>
          </a:prstGeom>
          <a:solidFill>
            <a:srgbClr val="00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286380" y="1500174"/>
            <a:ext cx="1500198" cy="785818"/>
          </a:xfrm>
          <a:prstGeom prst="roundRect">
            <a:avLst>
              <a:gd name="adj" fmla="val 35018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3714744" y="1428736"/>
            <a:ext cx="1342103" cy="1283110"/>
          </a:xfrm>
          <a:custGeom>
            <a:avLst/>
            <a:gdLst>
              <a:gd name="connsiteX0" fmla="*/ 0 w 1342103"/>
              <a:gd name="connsiteY0" fmla="*/ 29497 h 1283110"/>
              <a:gd name="connsiteX1" fmla="*/ 1047135 w 1342103"/>
              <a:gd name="connsiteY1" fmla="*/ 0 h 1283110"/>
              <a:gd name="connsiteX2" fmla="*/ 1342103 w 1342103"/>
              <a:gd name="connsiteY2" fmla="*/ 1076632 h 1283110"/>
              <a:gd name="connsiteX3" fmla="*/ 1076632 w 1342103"/>
              <a:gd name="connsiteY3" fmla="*/ 1283110 h 1283110"/>
              <a:gd name="connsiteX4" fmla="*/ 0 w 1342103"/>
              <a:gd name="connsiteY4" fmla="*/ 29497 h 128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2103" h="1283110">
                <a:moveTo>
                  <a:pt x="0" y="29497"/>
                </a:moveTo>
                <a:lnTo>
                  <a:pt x="1047135" y="0"/>
                </a:lnTo>
                <a:lnTo>
                  <a:pt x="1342103" y="1076632"/>
                </a:lnTo>
                <a:lnTo>
                  <a:pt x="1076632" y="1283110"/>
                </a:lnTo>
                <a:lnTo>
                  <a:pt x="0" y="29497"/>
                </a:lnTo>
                <a:close/>
              </a:path>
            </a:pathLst>
          </a:cu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643174" y="642918"/>
            <a:ext cx="392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</a:t>
            </a:r>
            <a:r>
              <a:rPr lang="cs-CZ" sz="2400" b="1" dirty="0" smtClean="0"/>
              <a:t>yber čtyřúhelníky</a:t>
            </a:r>
            <a:endParaRPr lang="cs-CZ" sz="2400" b="1" cap="all" dirty="0"/>
          </a:p>
        </p:txBody>
      </p:sp>
      <p:sp>
        <p:nvSpPr>
          <p:cNvPr id="52" name="Obdélník 51"/>
          <p:cNvSpPr/>
          <p:nvPr/>
        </p:nvSpPr>
        <p:spPr>
          <a:xfrm rot="19783644">
            <a:off x="1638166" y="1932770"/>
            <a:ext cx="1928826" cy="785818"/>
          </a:xfrm>
          <a:prstGeom prst="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osoúhelník 52"/>
          <p:cNvSpPr/>
          <p:nvPr/>
        </p:nvSpPr>
        <p:spPr>
          <a:xfrm rot="1164527">
            <a:off x="4864104" y="3000901"/>
            <a:ext cx="1857388" cy="785818"/>
          </a:xfrm>
          <a:prstGeom prst="parallelogram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4409768" y="3834581"/>
            <a:ext cx="2020529" cy="1297858"/>
          </a:xfrm>
          <a:custGeom>
            <a:avLst/>
            <a:gdLst>
              <a:gd name="connsiteX0" fmla="*/ 0 w 2020529"/>
              <a:gd name="connsiteY0" fmla="*/ 0 h 1297858"/>
              <a:gd name="connsiteX1" fmla="*/ 530942 w 2020529"/>
              <a:gd name="connsiteY1" fmla="*/ 1297858 h 1297858"/>
              <a:gd name="connsiteX2" fmla="*/ 1607574 w 2020529"/>
              <a:gd name="connsiteY2" fmla="*/ 1268361 h 1297858"/>
              <a:gd name="connsiteX3" fmla="*/ 2020529 w 2020529"/>
              <a:gd name="connsiteY3" fmla="*/ 663677 h 1297858"/>
              <a:gd name="connsiteX4" fmla="*/ 0 w 2020529"/>
              <a:gd name="connsiteY4" fmla="*/ 0 h 12978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20529" h="1297858">
                <a:moveTo>
                  <a:pt x="0" y="0"/>
                </a:moveTo>
                <a:lnTo>
                  <a:pt x="530942" y="1297858"/>
                </a:lnTo>
                <a:lnTo>
                  <a:pt x="1607574" y="1268361"/>
                </a:lnTo>
                <a:lnTo>
                  <a:pt x="2020529" y="663677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6843252" y="1784555"/>
            <a:ext cx="1607574" cy="2566219"/>
          </a:xfrm>
          <a:custGeom>
            <a:avLst/>
            <a:gdLst>
              <a:gd name="connsiteX0" fmla="*/ 722671 w 1607574"/>
              <a:gd name="connsiteY0" fmla="*/ 14748 h 2566219"/>
              <a:gd name="connsiteX1" fmla="*/ 0 w 1607574"/>
              <a:gd name="connsiteY1" fmla="*/ 707922 h 2566219"/>
              <a:gd name="connsiteX2" fmla="*/ 825909 w 1607574"/>
              <a:gd name="connsiteY2" fmla="*/ 2566219 h 2566219"/>
              <a:gd name="connsiteX3" fmla="*/ 1607574 w 1607574"/>
              <a:gd name="connsiteY3" fmla="*/ 0 h 2566219"/>
              <a:gd name="connsiteX4" fmla="*/ 722671 w 1607574"/>
              <a:gd name="connsiteY4" fmla="*/ 14748 h 25662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07574" h="2566219">
                <a:moveTo>
                  <a:pt x="722671" y="14748"/>
                </a:moveTo>
                <a:lnTo>
                  <a:pt x="0" y="707922"/>
                </a:lnTo>
                <a:lnTo>
                  <a:pt x="825909" y="2566219"/>
                </a:lnTo>
                <a:lnTo>
                  <a:pt x="1607574" y="0"/>
                </a:lnTo>
                <a:lnTo>
                  <a:pt x="722671" y="14748"/>
                </a:lnTo>
                <a:close/>
              </a:path>
            </a:pathLst>
          </a:cu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6651523" y="4778477"/>
            <a:ext cx="1828800" cy="1179871"/>
          </a:xfrm>
          <a:custGeom>
            <a:avLst/>
            <a:gdLst>
              <a:gd name="connsiteX0" fmla="*/ 589935 w 1828800"/>
              <a:gd name="connsiteY0" fmla="*/ 14749 h 1179871"/>
              <a:gd name="connsiteX1" fmla="*/ 0 w 1828800"/>
              <a:gd name="connsiteY1" fmla="*/ 1179871 h 1179871"/>
              <a:gd name="connsiteX2" fmla="*/ 1828800 w 1828800"/>
              <a:gd name="connsiteY2" fmla="*/ 1179871 h 1179871"/>
              <a:gd name="connsiteX3" fmla="*/ 1224116 w 1828800"/>
              <a:gd name="connsiteY3" fmla="*/ 0 h 1179871"/>
              <a:gd name="connsiteX4" fmla="*/ 589935 w 1828800"/>
              <a:gd name="connsiteY4" fmla="*/ 14749 h 1179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8800" h="1179871">
                <a:moveTo>
                  <a:pt x="589935" y="14749"/>
                </a:moveTo>
                <a:lnTo>
                  <a:pt x="0" y="1179871"/>
                </a:lnTo>
                <a:lnTo>
                  <a:pt x="1828800" y="1179871"/>
                </a:lnTo>
                <a:lnTo>
                  <a:pt x="1224116" y="0"/>
                </a:lnTo>
                <a:lnTo>
                  <a:pt x="589935" y="14749"/>
                </a:lnTo>
                <a:close/>
              </a:path>
            </a:pathLst>
          </a:custGeom>
          <a:solidFill>
            <a:srgbClr val="77777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42910" y="4929198"/>
            <a:ext cx="857256" cy="85725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rozhodnutí 59"/>
          <p:cNvSpPr/>
          <p:nvPr/>
        </p:nvSpPr>
        <p:spPr>
          <a:xfrm>
            <a:off x="2143108" y="5286388"/>
            <a:ext cx="2286016" cy="714380"/>
          </a:xfrm>
          <a:prstGeom prst="flowChartDecision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3714744" y="1428736"/>
            <a:ext cx="1342103" cy="1283110"/>
          </a:xfrm>
          <a:custGeom>
            <a:avLst/>
            <a:gdLst>
              <a:gd name="connsiteX0" fmla="*/ 0 w 1342103"/>
              <a:gd name="connsiteY0" fmla="*/ 29497 h 1283110"/>
              <a:gd name="connsiteX1" fmla="*/ 1047135 w 1342103"/>
              <a:gd name="connsiteY1" fmla="*/ 0 h 1283110"/>
              <a:gd name="connsiteX2" fmla="*/ 1342103 w 1342103"/>
              <a:gd name="connsiteY2" fmla="*/ 1076632 h 1283110"/>
              <a:gd name="connsiteX3" fmla="*/ 1076632 w 1342103"/>
              <a:gd name="connsiteY3" fmla="*/ 1283110 h 1283110"/>
              <a:gd name="connsiteX4" fmla="*/ 0 w 1342103"/>
              <a:gd name="connsiteY4" fmla="*/ 29497 h 128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2103" h="1283110">
                <a:moveTo>
                  <a:pt x="0" y="29497"/>
                </a:moveTo>
                <a:lnTo>
                  <a:pt x="1047135" y="0"/>
                </a:lnTo>
                <a:lnTo>
                  <a:pt x="1342103" y="1076632"/>
                </a:lnTo>
                <a:lnTo>
                  <a:pt x="1076632" y="1283110"/>
                </a:lnTo>
                <a:lnTo>
                  <a:pt x="0" y="29497"/>
                </a:lnTo>
                <a:close/>
              </a:path>
            </a:pathLst>
          </a:cu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643174" y="642918"/>
            <a:ext cx="392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Popis </a:t>
            </a:r>
            <a:r>
              <a:rPr lang="cs-CZ" sz="2400" b="1" cap="all" dirty="0" err="1" smtClean="0"/>
              <a:t>čtyŘúhelníku</a:t>
            </a:r>
            <a:endParaRPr lang="cs-CZ" sz="2400" b="1" cap="all" dirty="0"/>
          </a:p>
        </p:txBody>
      </p:sp>
      <p:sp>
        <p:nvSpPr>
          <p:cNvPr id="13" name="Volný tvar 12"/>
          <p:cNvSpPr/>
          <p:nvPr/>
        </p:nvSpPr>
        <p:spPr>
          <a:xfrm>
            <a:off x="2035277" y="1887794"/>
            <a:ext cx="4439265" cy="3185651"/>
          </a:xfrm>
          <a:custGeom>
            <a:avLst/>
            <a:gdLst>
              <a:gd name="connsiteX0" fmla="*/ 501446 w 4439265"/>
              <a:gd name="connsiteY0" fmla="*/ 3185651 h 3185651"/>
              <a:gd name="connsiteX1" fmla="*/ 4439265 w 4439265"/>
              <a:gd name="connsiteY1" fmla="*/ 3185651 h 3185651"/>
              <a:gd name="connsiteX2" fmla="*/ 3967317 w 4439265"/>
              <a:gd name="connsiteY2" fmla="*/ 1769806 h 3185651"/>
              <a:gd name="connsiteX3" fmla="*/ 0 w 4439265"/>
              <a:gd name="connsiteY3" fmla="*/ 0 h 3185651"/>
              <a:gd name="connsiteX4" fmla="*/ 501446 w 4439265"/>
              <a:gd name="connsiteY4" fmla="*/ 3185651 h 3185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39265" h="3185651">
                <a:moveTo>
                  <a:pt x="501446" y="3185651"/>
                </a:moveTo>
                <a:lnTo>
                  <a:pt x="4439265" y="3185651"/>
                </a:lnTo>
                <a:lnTo>
                  <a:pt x="3967317" y="1769806"/>
                </a:lnTo>
                <a:lnTo>
                  <a:pt x="0" y="0"/>
                </a:lnTo>
                <a:lnTo>
                  <a:pt x="501446" y="3185651"/>
                </a:lnTo>
                <a:close/>
              </a:path>
            </a:pathLst>
          </a:custGeom>
          <a:solidFill>
            <a:srgbClr val="9999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500063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492919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321468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128586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00496" y="507207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400050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7620" y="22145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14480" y="314324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572000" y="1500174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A, B, C, D - vrcholy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643438" y="2143116"/>
            <a:ext cx="32147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a, b, c, d - strany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643174" y="642918"/>
            <a:ext cx="392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Popis </a:t>
            </a:r>
            <a:r>
              <a:rPr lang="cs-CZ" sz="2400" b="1" cap="all" dirty="0" err="1" smtClean="0"/>
              <a:t>čtyŘúhelníku</a:t>
            </a:r>
            <a:endParaRPr lang="cs-CZ" sz="2400" b="1" cap="all" dirty="0"/>
          </a:p>
        </p:txBody>
      </p:sp>
      <p:sp>
        <p:nvSpPr>
          <p:cNvPr id="13" name="Volný tvar 12"/>
          <p:cNvSpPr/>
          <p:nvPr/>
        </p:nvSpPr>
        <p:spPr>
          <a:xfrm>
            <a:off x="2035277" y="1887794"/>
            <a:ext cx="4439265" cy="3185651"/>
          </a:xfrm>
          <a:custGeom>
            <a:avLst/>
            <a:gdLst>
              <a:gd name="connsiteX0" fmla="*/ 501446 w 4439265"/>
              <a:gd name="connsiteY0" fmla="*/ 3185651 h 3185651"/>
              <a:gd name="connsiteX1" fmla="*/ 4439265 w 4439265"/>
              <a:gd name="connsiteY1" fmla="*/ 3185651 h 3185651"/>
              <a:gd name="connsiteX2" fmla="*/ 3967317 w 4439265"/>
              <a:gd name="connsiteY2" fmla="*/ 1769806 h 3185651"/>
              <a:gd name="connsiteX3" fmla="*/ 0 w 4439265"/>
              <a:gd name="connsiteY3" fmla="*/ 0 h 3185651"/>
              <a:gd name="connsiteX4" fmla="*/ 501446 w 4439265"/>
              <a:gd name="connsiteY4" fmla="*/ 3185651 h 3185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39265" h="3185651">
                <a:moveTo>
                  <a:pt x="501446" y="3185651"/>
                </a:moveTo>
                <a:lnTo>
                  <a:pt x="4439265" y="3185651"/>
                </a:lnTo>
                <a:lnTo>
                  <a:pt x="3967317" y="1769806"/>
                </a:lnTo>
                <a:lnTo>
                  <a:pt x="0" y="0"/>
                </a:lnTo>
                <a:lnTo>
                  <a:pt x="501446" y="3185651"/>
                </a:lnTo>
                <a:close/>
              </a:path>
            </a:pathLst>
          </a:custGeom>
          <a:solidFill>
            <a:srgbClr val="9999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500063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492919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321468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128586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00496" y="507207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400050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7620" y="22145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14480" y="314324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2071670" y="4572008"/>
            <a:ext cx="914400" cy="914400"/>
            <a:chOff x="2071670" y="4572008"/>
            <a:chExt cx="914400" cy="914400"/>
          </a:xfrm>
        </p:grpSpPr>
        <p:sp>
          <p:nvSpPr>
            <p:cNvPr id="24" name="Oblouk 23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Arial" pitchFamily="34" charset="0"/>
                  <a:ea typeface="Cambria Math"/>
                  <a:cs typeface="Arial" pitchFamily="34" charset="0"/>
                </a:rPr>
                <a:t>α</a:t>
              </a:r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857884" y="4572008"/>
            <a:ext cx="914400" cy="914400"/>
            <a:chOff x="5857884" y="4572008"/>
            <a:chExt cx="914400" cy="914400"/>
          </a:xfrm>
        </p:grpSpPr>
        <p:sp>
          <p:nvSpPr>
            <p:cNvPr id="28" name="Oblouk 27"/>
            <p:cNvSpPr/>
            <p:nvPr/>
          </p:nvSpPr>
          <p:spPr>
            <a:xfrm rot="16200000">
              <a:off x="5857884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929322" y="4572008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β</a:t>
              </a:r>
              <a:endParaRPr lang="cs-CZ" sz="32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715008" y="3214686"/>
            <a:ext cx="917862" cy="914400"/>
            <a:chOff x="5857884" y="2075142"/>
            <a:chExt cx="917862" cy="914400"/>
          </a:xfrm>
        </p:grpSpPr>
        <p:sp>
          <p:nvSpPr>
            <p:cNvPr id="32" name="Oblouk 31"/>
            <p:cNvSpPr/>
            <p:nvPr/>
          </p:nvSpPr>
          <p:spPr>
            <a:xfrm rot="11422869">
              <a:off x="5861346" y="207514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857884" y="2285992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γ</a:t>
              </a:r>
              <a:endParaRPr lang="cs-CZ" sz="32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792802" y="1649932"/>
            <a:ext cx="914400" cy="935083"/>
            <a:chOff x="1792802" y="1649932"/>
            <a:chExt cx="914400" cy="935083"/>
          </a:xfrm>
        </p:grpSpPr>
        <p:sp>
          <p:nvSpPr>
            <p:cNvPr id="35" name="Oblouk 34"/>
            <p:cNvSpPr/>
            <p:nvPr/>
          </p:nvSpPr>
          <p:spPr>
            <a:xfrm rot="6055090">
              <a:off x="1792802" y="164993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43108" y="200024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δ</a:t>
              </a:r>
              <a:endParaRPr lang="cs-CZ" sz="3200" dirty="0"/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4572000" y="1500174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latin typeface="Cambria Math"/>
                <a:ea typeface="Cambria Math"/>
              </a:rPr>
              <a:t>α</a:t>
            </a:r>
            <a:r>
              <a:rPr lang="cs-CZ" sz="2800" b="1" dirty="0" smtClean="0">
                <a:latin typeface="Cambria Math"/>
                <a:ea typeface="Cambria Math"/>
              </a:rPr>
              <a:t>, </a:t>
            </a:r>
            <a:r>
              <a:rPr lang="el-GR" sz="2800" b="1" dirty="0" smtClean="0">
                <a:latin typeface="Cambria Math"/>
                <a:ea typeface="Cambria Math"/>
              </a:rPr>
              <a:t>β</a:t>
            </a:r>
            <a:r>
              <a:rPr lang="cs-CZ" sz="2800" b="1" dirty="0" smtClean="0">
                <a:latin typeface="Cambria Math"/>
                <a:ea typeface="Cambria Math"/>
              </a:rPr>
              <a:t>, </a:t>
            </a:r>
            <a:r>
              <a:rPr lang="el-GR" sz="2800" b="1" dirty="0" smtClean="0">
                <a:latin typeface="Cambria Math"/>
                <a:ea typeface="Cambria Math"/>
              </a:rPr>
              <a:t>γ</a:t>
            </a:r>
            <a:r>
              <a:rPr lang="cs-CZ" sz="2800" b="1" dirty="0" smtClean="0">
                <a:latin typeface="Cambria Math"/>
                <a:ea typeface="Cambria Math"/>
              </a:rPr>
              <a:t>, </a:t>
            </a:r>
            <a:r>
              <a:rPr lang="el-GR" sz="2800" b="1" dirty="0" smtClean="0">
                <a:latin typeface="Cambria Math"/>
                <a:ea typeface="Cambria Math"/>
              </a:rPr>
              <a:t>δ</a:t>
            </a:r>
            <a:r>
              <a:rPr lang="cs-CZ" sz="2800" b="1" dirty="0" smtClean="0">
                <a:latin typeface="Cambria Math"/>
                <a:ea typeface="Cambria Math"/>
              </a:rPr>
              <a:t> – vnitřní úhly 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643174" y="642918"/>
            <a:ext cx="392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Popis </a:t>
            </a:r>
            <a:r>
              <a:rPr lang="cs-CZ" sz="2400" b="1" cap="all" dirty="0" err="1" smtClean="0"/>
              <a:t>čtyŘúhelníku</a:t>
            </a:r>
            <a:endParaRPr lang="cs-CZ" sz="2400" b="1" cap="all" dirty="0"/>
          </a:p>
        </p:txBody>
      </p:sp>
      <p:sp>
        <p:nvSpPr>
          <p:cNvPr id="13" name="Volný tvar 12"/>
          <p:cNvSpPr/>
          <p:nvPr/>
        </p:nvSpPr>
        <p:spPr>
          <a:xfrm>
            <a:off x="2035277" y="1887794"/>
            <a:ext cx="4439265" cy="3185651"/>
          </a:xfrm>
          <a:custGeom>
            <a:avLst/>
            <a:gdLst>
              <a:gd name="connsiteX0" fmla="*/ 501446 w 4439265"/>
              <a:gd name="connsiteY0" fmla="*/ 3185651 h 3185651"/>
              <a:gd name="connsiteX1" fmla="*/ 4439265 w 4439265"/>
              <a:gd name="connsiteY1" fmla="*/ 3185651 h 3185651"/>
              <a:gd name="connsiteX2" fmla="*/ 3967317 w 4439265"/>
              <a:gd name="connsiteY2" fmla="*/ 1769806 h 3185651"/>
              <a:gd name="connsiteX3" fmla="*/ 0 w 4439265"/>
              <a:gd name="connsiteY3" fmla="*/ 0 h 3185651"/>
              <a:gd name="connsiteX4" fmla="*/ 501446 w 4439265"/>
              <a:gd name="connsiteY4" fmla="*/ 3185651 h 3185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39265" h="3185651">
                <a:moveTo>
                  <a:pt x="501446" y="3185651"/>
                </a:moveTo>
                <a:lnTo>
                  <a:pt x="4439265" y="3185651"/>
                </a:lnTo>
                <a:lnTo>
                  <a:pt x="3967317" y="1769806"/>
                </a:lnTo>
                <a:lnTo>
                  <a:pt x="0" y="0"/>
                </a:lnTo>
                <a:lnTo>
                  <a:pt x="501446" y="3185651"/>
                </a:lnTo>
                <a:close/>
              </a:path>
            </a:pathLst>
          </a:custGeom>
          <a:solidFill>
            <a:srgbClr val="9999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500063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492919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321468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128586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00496" y="507207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a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400050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b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7620" y="22145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c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14480" y="314324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d</a:t>
            </a:r>
            <a:endParaRPr lang="cs-CZ" sz="3200" dirty="0">
              <a:solidFill>
                <a:srgbClr val="0000FF"/>
              </a:solidFill>
            </a:endParaRPr>
          </a:p>
        </p:txBody>
      </p:sp>
      <p:grpSp>
        <p:nvGrpSpPr>
          <p:cNvPr id="3" name="Skupina 22"/>
          <p:cNvGrpSpPr/>
          <p:nvPr/>
        </p:nvGrpSpPr>
        <p:grpSpPr>
          <a:xfrm>
            <a:off x="2071670" y="4572008"/>
            <a:ext cx="914400" cy="914400"/>
            <a:chOff x="2071670" y="4572008"/>
            <a:chExt cx="914400" cy="914400"/>
          </a:xfrm>
        </p:grpSpPr>
        <p:sp>
          <p:nvSpPr>
            <p:cNvPr id="24" name="Oblouk 23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solidFill>
                    <a:srgbClr val="FFC000"/>
                  </a:solidFill>
                  <a:latin typeface="Arial" pitchFamily="34" charset="0"/>
                  <a:ea typeface="Cambria Math"/>
                  <a:cs typeface="Arial" pitchFamily="34" charset="0"/>
                </a:rPr>
                <a:t>α</a:t>
              </a:r>
              <a:endParaRPr lang="cs-CZ" sz="3200" dirty="0">
                <a:solidFill>
                  <a:srgbClr val="FFC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25"/>
          <p:cNvGrpSpPr/>
          <p:nvPr/>
        </p:nvGrpSpPr>
        <p:grpSpPr>
          <a:xfrm>
            <a:off x="5857884" y="4572008"/>
            <a:ext cx="914400" cy="914400"/>
            <a:chOff x="5857884" y="4572008"/>
            <a:chExt cx="914400" cy="914400"/>
          </a:xfrm>
        </p:grpSpPr>
        <p:sp>
          <p:nvSpPr>
            <p:cNvPr id="28" name="Oblouk 27"/>
            <p:cNvSpPr/>
            <p:nvPr/>
          </p:nvSpPr>
          <p:spPr>
            <a:xfrm rot="16200000">
              <a:off x="5857884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929322" y="4572008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solidFill>
                    <a:srgbClr val="FFC000"/>
                  </a:solidFill>
                  <a:latin typeface="Cambria Math"/>
                  <a:ea typeface="Cambria Math"/>
                </a:rPr>
                <a:t>β</a:t>
              </a:r>
              <a:endParaRPr lang="cs-CZ" sz="3200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5" name="Skupina 26"/>
          <p:cNvGrpSpPr/>
          <p:nvPr/>
        </p:nvGrpSpPr>
        <p:grpSpPr>
          <a:xfrm>
            <a:off x="5715008" y="3214686"/>
            <a:ext cx="917862" cy="914400"/>
            <a:chOff x="5857884" y="2075142"/>
            <a:chExt cx="917862" cy="914400"/>
          </a:xfrm>
        </p:grpSpPr>
        <p:sp>
          <p:nvSpPr>
            <p:cNvPr id="32" name="Oblouk 31"/>
            <p:cNvSpPr/>
            <p:nvPr/>
          </p:nvSpPr>
          <p:spPr>
            <a:xfrm rot="11422869">
              <a:off x="5861346" y="207514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857884" y="2285992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solidFill>
                    <a:srgbClr val="FFC000"/>
                  </a:solidFill>
                  <a:latin typeface="Cambria Math"/>
                  <a:ea typeface="Cambria Math"/>
                </a:rPr>
                <a:t>γ</a:t>
              </a:r>
              <a:endParaRPr lang="cs-CZ" sz="3200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6" name="Skupina 28"/>
          <p:cNvGrpSpPr/>
          <p:nvPr/>
        </p:nvGrpSpPr>
        <p:grpSpPr>
          <a:xfrm>
            <a:off x="1792802" y="1649932"/>
            <a:ext cx="914400" cy="935083"/>
            <a:chOff x="1792802" y="1649932"/>
            <a:chExt cx="914400" cy="935083"/>
          </a:xfrm>
        </p:grpSpPr>
        <p:sp>
          <p:nvSpPr>
            <p:cNvPr id="35" name="Oblouk 34"/>
            <p:cNvSpPr/>
            <p:nvPr/>
          </p:nvSpPr>
          <p:spPr>
            <a:xfrm rot="6055090">
              <a:off x="1792802" y="164993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43108" y="200024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solidFill>
                    <a:srgbClr val="FFC000"/>
                  </a:solidFill>
                  <a:latin typeface="Cambria Math"/>
                  <a:ea typeface="Cambria Math"/>
                </a:rPr>
                <a:t>δ</a:t>
              </a:r>
              <a:endParaRPr lang="cs-CZ" sz="3200" dirty="0">
                <a:solidFill>
                  <a:srgbClr val="FFC000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5643570" y="1428736"/>
            <a:ext cx="12144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B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B, C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C, D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D, 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143372" y="1071546"/>
            <a:ext cx="1785950" cy="830997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sousední vrcholy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01024" y="1428736"/>
            <a:ext cx="92869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a, b</a:t>
            </a:r>
          </a:p>
          <a:p>
            <a:r>
              <a:rPr lang="cs-CZ" sz="2800" b="1" dirty="0" smtClean="0">
                <a:solidFill>
                  <a:srgbClr val="0000FF"/>
                </a:solidFill>
              </a:rPr>
              <a:t>b, c</a:t>
            </a:r>
          </a:p>
          <a:p>
            <a:r>
              <a:rPr lang="cs-CZ" sz="2800" b="1" dirty="0" smtClean="0">
                <a:solidFill>
                  <a:srgbClr val="0000FF"/>
                </a:solidFill>
              </a:rPr>
              <a:t>c, d</a:t>
            </a:r>
          </a:p>
          <a:p>
            <a:r>
              <a:rPr lang="cs-CZ" sz="2800" b="1" dirty="0" smtClean="0">
                <a:solidFill>
                  <a:srgbClr val="0000FF"/>
                </a:solidFill>
              </a:rPr>
              <a:t>d, a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715140" y="1071546"/>
            <a:ext cx="1785950" cy="830997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FF"/>
                </a:solidFill>
              </a:rPr>
              <a:t>sousední strany</a:t>
            </a:r>
            <a:endParaRPr lang="cs-CZ" sz="2400" b="1" dirty="0">
              <a:solidFill>
                <a:srgbClr val="0000FF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786578" y="3429000"/>
            <a:ext cx="1714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D4602C"/>
                </a:solidFill>
              </a:rPr>
              <a:t>sousední úhly</a:t>
            </a:r>
            <a:endParaRPr lang="cs-CZ" sz="2400" b="1" dirty="0">
              <a:solidFill>
                <a:srgbClr val="D4602C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786710" y="4000504"/>
            <a:ext cx="92869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D4602C"/>
                </a:solidFill>
                <a:latin typeface="Cambria Math"/>
                <a:ea typeface="Cambria Math"/>
              </a:rPr>
              <a:t>α</a:t>
            </a:r>
            <a:r>
              <a:rPr lang="cs-CZ" sz="2800" b="1" dirty="0" smtClean="0">
                <a:solidFill>
                  <a:srgbClr val="D4602C"/>
                </a:solidFill>
              </a:rPr>
              <a:t>, </a:t>
            </a:r>
            <a:r>
              <a:rPr lang="el-GR" sz="2800" b="1" dirty="0" smtClean="0">
                <a:solidFill>
                  <a:srgbClr val="D4602C"/>
                </a:solidFill>
                <a:latin typeface="Cambria Math"/>
                <a:ea typeface="Cambria Math"/>
              </a:rPr>
              <a:t>β</a:t>
            </a:r>
            <a:endParaRPr lang="cs-CZ" sz="2800" b="1" dirty="0" smtClean="0">
              <a:solidFill>
                <a:srgbClr val="D4602C"/>
              </a:solidFill>
            </a:endParaRPr>
          </a:p>
          <a:p>
            <a:r>
              <a:rPr lang="el-GR" sz="2800" b="1" dirty="0" smtClean="0">
                <a:solidFill>
                  <a:srgbClr val="D4602C"/>
                </a:solidFill>
                <a:latin typeface="Cambria Math"/>
                <a:ea typeface="Cambria Math"/>
              </a:rPr>
              <a:t>β</a:t>
            </a:r>
            <a:r>
              <a:rPr lang="cs-CZ" sz="2800" b="1" dirty="0" smtClean="0">
                <a:solidFill>
                  <a:srgbClr val="D4602C"/>
                </a:solidFill>
              </a:rPr>
              <a:t>, </a:t>
            </a:r>
            <a:r>
              <a:rPr lang="el-GR" sz="2800" b="1" dirty="0" smtClean="0">
                <a:solidFill>
                  <a:srgbClr val="D4602C"/>
                </a:solidFill>
                <a:latin typeface="Cambria Math"/>
                <a:ea typeface="Cambria Math"/>
              </a:rPr>
              <a:t>γ</a:t>
            </a:r>
            <a:endParaRPr lang="cs-CZ" sz="2800" b="1" dirty="0" smtClean="0">
              <a:solidFill>
                <a:srgbClr val="D4602C"/>
              </a:solidFill>
            </a:endParaRPr>
          </a:p>
          <a:p>
            <a:r>
              <a:rPr lang="el-GR" sz="2800" b="1" dirty="0" smtClean="0">
                <a:solidFill>
                  <a:srgbClr val="D4602C"/>
                </a:solidFill>
                <a:latin typeface="Cambria Math"/>
                <a:ea typeface="Cambria Math"/>
              </a:rPr>
              <a:t>γ</a:t>
            </a:r>
            <a:r>
              <a:rPr lang="cs-CZ" sz="2800" b="1" dirty="0" smtClean="0">
                <a:solidFill>
                  <a:srgbClr val="D4602C"/>
                </a:solidFill>
              </a:rPr>
              <a:t>, </a:t>
            </a:r>
            <a:r>
              <a:rPr lang="el-GR" sz="2800" b="1" dirty="0" smtClean="0">
                <a:solidFill>
                  <a:srgbClr val="D4602C"/>
                </a:solidFill>
                <a:latin typeface="Cambria Math"/>
                <a:ea typeface="Cambria Math"/>
              </a:rPr>
              <a:t>δ</a:t>
            </a:r>
            <a:endParaRPr lang="cs-CZ" sz="2800" b="1" dirty="0" smtClean="0">
              <a:solidFill>
                <a:srgbClr val="D4602C"/>
              </a:solidFill>
            </a:endParaRPr>
          </a:p>
          <a:p>
            <a:r>
              <a:rPr lang="el-GR" sz="2800" b="1" dirty="0" smtClean="0">
                <a:solidFill>
                  <a:srgbClr val="D4602C"/>
                </a:solidFill>
                <a:latin typeface="Cambria Math"/>
                <a:ea typeface="Cambria Math"/>
              </a:rPr>
              <a:t>δ</a:t>
            </a:r>
            <a:r>
              <a:rPr lang="cs-CZ" sz="2800" b="1" dirty="0" smtClean="0">
                <a:solidFill>
                  <a:srgbClr val="D4602C"/>
                </a:solidFill>
              </a:rPr>
              <a:t>, </a:t>
            </a:r>
            <a:r>
              <a:rPr lang="el-GR" sz="2800" b="1" dirty="0" smtClean="0">
                <a:solidFill>
                  <a:srgbClr val="D4602C"/>
                </a:solidFill>
                <a:latin typeface="Cambria Math"/>
                <a:ea typeface="Cambria Math"/>
              </a:rPr>
              <a:t>α</a:t>
            </a:r>
            <a:endParaRPr lang="cs-CZ" sz="2800" b="1" dirty="0">
              <a:solidFill>
                <a:srgbClr val="D4602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5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643174" y="642918"/>
            <a:ext cx="392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Popis </a:t>
            </a:r>
            <a:r>
              <a:rPr lang="cs-CZ" sz="2400" b="1" cap="all" dirty="0" err="1" smtClean="0"/>
              <a:t>čtyŘúhelníku</a:t>
            </a:r>
            <a:endParaRPr lang="cs-CZ" sz="2400" b="1" cap="all" dirty="0"/>
          </a:p>
        </p:txBody>
      </p:sp>
      <p:sp>
        <p:nvSpPr>
          <p:cNvPr id="13" name="Volný tvar 12"/>
          <p:cNvSpPr/>
          <p:nvPr/>
        </p:nvSpPr>
        <p:spPr>
          <a:xfrm>
            <a:off x="2035277" y="1887794"/>
            <a:ext cx="4439265" cy="3185651"/>
          </a:xfrm>
          <a:custGeom>
            <a:avLst/>
            <a:gdLst>
              <a:gd name="connsiteX0" fmla="*/ 501446 w 4439265"/>
              <a:gd name="connsiteY0" fmla="*/ 3185651 h 3185651"/>
              <a:gd name="connsiteX1" fmla="*/ 4439265 w 4439265"/>
              <a:gd name="connsiteY1" fmla="*/ 3185651 h 3185651"/>
              <a:gd name="connsiteX2" fmla="*/ 3967317 w 4439265"/>
              <a:gd name="connsiteY2" fmla="*/ 1769806 h 3185651"/>
              <a:gd name="connsiteX3" fmla="*/ 0 w 4439265"/>
              <a:gd name="connsiteY3" fmla="*/ 0 h 3185651"/>
              <a:gd name="connsiteX4" fmla="*/ 501446 w 4439265"/>
              <a:gd name="connsiteY4" fmla="*/ 3185651 h 3185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39265" h="3185651">
                <a:moveTo>
                  <a:pt x="501446" y="3185651"/>
                </a:moveTo>
                <a:lnTo>
                  <a:pt x="4439265" y="3185651"/>
                </a:lnTo>
                <a:lnTo>
                  <a:pt x="3967317" y="1769806"/>
                </a:lnTo>
                <a:lnTo>
                  <a:pt x="0" y="0"/>
                </a:lnTo>
                <a:lnTo>
                  <a:pt x="501446" y="3185651"/>
                </a:lnTo>
                <a:close/>
              </a:path>
            </a:pathLst>
          </a:custGeom>
          <a:solidFill>
            <a:srgbClr val="9999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500063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492919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B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321468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128586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D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00496" y="507207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400050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b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7620" y="22145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14480" y="314324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d</a:t>
            </a:r>
            <a:endParaRPr lang="cs-CZ" sz="3200" b="1" dirty="0">
              <a:solidFill>
                <a:srgbClr val="0066FF"/>
              </a:solidFill>
            </a:endParaRPr>
          </a:p>
        </p:txBody>
      </p:sp>
      <p:grpSp>
        <p:nvGrpSpPr>
          <p:cNvPr id="3" name="Skupina 22"/>
          <p:cNvGrpSpPr/>
          <p:nvPr/>
        </p:nvGrpSpPr>
        <p:grpSpPr>
          <a:xfrm>
            <a:off x="2071670" y="4572008"/>
            <a:ext cx="914400" cy="914400"/>
            <a:chOff x="2071670" y="4572008"/>
            <a:chExt cx="914400" cy="914400"/>
          </a:xfrm>
        </p:grpSpPr>
        <p:sp>
          <p:nvSpPr>
            <p:cNvPr id="24" name="Oblouk 23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solidFill>
                    <a:srgbClr val="FF0000"/>
                  </a:solidFill>
                  <a:latin typeface="Arial" pitchFamily="34" charset="0"/>
                  <a:ea typeface="Cambria Math"/>
                  <a:cs typeface="Arial" pitchFamily="34" charset="0"/>
                </a:rPr>
                <a:t>α</a:t>
              </a:r>
              <a:endPara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25"/>
          <p:cNvGrpSpPr/>
          <p:nvPr/>
        </p:nvGrpSpPr>
        <p:grpSpPr>
          <a:xfrm>
            <a:off x="5857884" y="4572008"/>
            <a:ext cx="914400" cy="914400"/>
            <a:chOff x="5857884" y="4572008"/>
            <a:chExt cx="914400" cy="914400"/>
          </a:xfrm>
        </p:grpSpPr>
        <p:sp>
          <p:nvSpPr>
            <p:cNvPr id="28" name="Oblouk 27"/>
            <p:cNvSpPr/>
            <p:nvPr/>
          </p:nvSpPr>
          <p:spPr>
            <a:xfrm rot="16200000">
              <a:off x="5857884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929322" y="4572008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solidFill>
                    <a:srgbClr val="0066FF"/>
                  </a:solidFill>
                  <a:latin typeface="Cambria Math"/>
                  <a:ea typeface="Cambria Math"/>
                </a:rPr>
                <a:t>β</a:t>
              </a:r>
              <a:endParaRPr lang="cs-CZ" sz="3200" dirty="0">
                <a:solidFill>
                  <a:srgbClr val="0066FF"/>
                </a:solidFill>
              </a:endParaRPr>
            </a:p>
          </p:txBody>
        </p:sp>
      </p:grpSp>
      <p:grpSp>
        <p:nvGrpSpPr>
          <p:cNvPr id="5" name="Skupina 26"/>
          <p:cNvGrpSpPr/>
          <p:nvPr/>
        </p:nvGrpSpPr>
        <p:grpSpPr>
          <a:xfrm>
            <a:off x="5715008" y="3214686"/>
            <a:ext cx="917862" cy="914400"/>
            <a:chOff x="5857884" y="2075142"/>
            <a:chExt cx="917862" cy="914400"/>
          </a:xfrm>
        </p:grpSpPr>
        <p:sp>
          <p:nvSpPr>
            <p:cNvPr id="32" name="Oblouk 31"/>
            <p:cNvSpPr/>
            <p:nvPr/>
          </p:nvSpPr>
          <p:spPr>
            <a:xfrm rot="11422869">
              <a:off x="5861346" y="207514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857884" y="2285992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solidFill>
                    <a:srgbClr val="FF0000"/>
                  </a:solidFill>
                  <a:latin typeface="Cambria Math"/>
                  <a:ea typeface="Cambria Math"/>
                </a:rPr>
                <a:t>γ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6" name="Skupina 28"/>
          <p:cNvGrpSpPr/>
          <p:nvPr/>
        </p:nvGrpSpPr>
        <p:grpSpPr>
          <a:xfrm>
            <a:off x="1792802" y="1649932"/>
            <a:ext cx="914400" cy="935083"/>
            <a:chOff x="1792802" y="1649932"/>
            <a:chExt cx="914400" cy="935083"/>
          </a:xfrm>
        </p:grpSpPr>
        <p:sp>
          <p:nvSpPr>
            <p:cNvPr id="35" name="Oblouk 34"/>
            <p:cNvSpPr/>
            <p:nvPr/>
          </p:nvSpPr>
          <p:spPr>
            <a:xfrm rot="6055090">
              <a:off x="1792802" y="164993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43108" y="200024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solidFill>
                    <a:srgbClr val="0066FF"/>
                  </a:solidFill>
                  <a:latin typeface="Cambria Math"/>
                  <a:ea typeface="Cambria Math"/>
                </a:rPr>
                <a:t>δ</a:t>
              </a:r>
              <a:endParaRPr lang="cs-CZ" sz="3200" dirty="0">
                <a:solidFill>
                  <a:srgbClr val="0066FF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5715008" y="1214422"/>
            <a:ext cx="10001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C</a:t>
            </a:r>
          </a:p>
          <a:p>
            <a:r>
              <a:rPr lang="cs-CZ" sz="2800" b="1" dirty="0" smtClean="0">
                <a:solidFill>
                  <a:srgbClr val="0000FF"/>
                </a:solidFill>
              </a:rPr>
              <a:t>B, D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4286248" y="1285860"/>
            <a:ext cx="1785950" cy="830997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protější</a:t>
            </a:r>
          </a:p>
          <a:p>
            <a:r>
              <a:rPr lang="cs-CZ" sz="2400" b="1" dirty="0" smtClean="0"/>
              <a:t>vrcholy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786578" y="2214554"/>
            <a:ext cx="12144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c</a:t>
            </a:r>
          </a:p>
          <a:p>
            <a:r>
              <a:rPr lang="cs-CZ" sz="2800" b="1" dirty="0" smtClean="0">
                <a:solidFill>
                  <a:srgbClr val="0000FF"/>
                </a:solidFill>
              </a:rPr>
              <a:t>b, d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429256" y="2285992"/>
            <a:ext cx="1785950" cy="830997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protější</a:t>
            </a:r>
          </a:p>
          <a:p>
            <a:r>
              <a:rPr lang="cs-CZ" sz="2400" b="1" dirty="0" smtClean="0"/>
              <a:t>strany</a:t>
            </a:r>
            <a:endParaRPr lang="cs-CZ" sz="24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143900" y="3357562"/>
            <a:ext cx="12144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α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γ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β</a:t>
            </a:r>
            <a:r>
              <a:rPr lang="cs-CZ" sz="2800" b="1" dirty="0" smtClean="0">
                <a:solidFill>
                  <a:srgbClr val="0000FF"/>
                </a:solidFill>
              </a:rPr>
              <a:t>, </a:t>
            </a:r>
            <a:r>
              <a:rPr lang="cs-CZ" sz="28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δ</a:t>
            </a:r>
            <a:endParaRPr lang="cs-CZ" sz="2800" b="1" dirty="0" smtClean="0">
              <a:solidFill>
                <a:srgbClr val="0000FF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715140" y="3429000"/>
            <a:ext cx="1785950" cy="830997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protější</a:t>
            </a:r>
          </a:p>
          <a:p>
            <a:r>
              <a:rPr lang="cs-CZ" sz="2400" b="1" dirty="0" smtClean="0"/>
              <a:t>úhly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4" grpId="0"/>
      <p:bldP spid="4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643174" y="642918"/>
            <a:ext cx="392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Popis </a:t>
            </a:r>
            <a:r>
              <a:rPr lang="cs-CZ" sz="2400" b="1" cap="all" dirty="0" err="1" smtClean="0"/>
              <a:t>čtyŘúhelníku</a:t>
            </a:r>
            <a:endParaRPr lang="cs-CZ" sz="2400" b="1" cap="all" dirty="0"/>
          </a:p>
        </p:txBody>
      </p:sp>
      <p:sp>
        <p:nvSpPr>
          <p:cNvPr id="13" name="Volný tvar 12"/>
          <p:cNvSpPr/>
          <p:nvPr/>
        </p:nvSpPr>
        <p:spPr>
          <a:xfrm>
            <a:off x="2035277" y="1887794"/>
            <a:ext cx="4439265" cy="3185651"/>
          </a:xfrm>
          <a:custGeom>
            <a:avLst/>
            <a:gdLst>
              <a:gd name="connsiteX0" fmla="*/ 501446 w 4439265"/>
              <a:gd name="connsiteY0" fmla="*/ 3185651 h 3185651"/>
              <a:gd name="connsiteX1" fmla="*/ 4439265 w 4439265"/>
              <a:gd name="connsiteY1" fmla="*/ 3185651 h 3185651"/>
              <a:gd name="connsiteX2" fmla="*/ 3967317 w 4439265"/>
              <a:gd name="connsiteY2" fmla="*/ 1769806 h 3185651"/>
              <a:gd name="connsiteX3" fmla="*/ 0 w 4439265"/>
              <a:gd name="connsiteY3" fmla="*/ 0 h 3185651"/>
              <a:gd name="connsiteX4" fmla="*/ 501446 w 4439265"/>
              <a:gd name="connsiteY4" fmla="*/ 3185651 h 3185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39265" h="3185651">
                <a:moveTo>
                  <a:pt x="501446" y="3185651"/>
                </a:moveTo>
                <a:lnTo>
                  <a:pt x="4439265" y="3185651"/>
                </a:lnTo>
                <a:lnTo>
                  <a:pt x="3967317" y="1769806"/>
                </a:lnTo>
                <a:lnTo>
                  <a:pt x="0" y="0"/>
                </a:lnTo>
                <a:lnTo>
                  <a:pt x="501446" y="3185651"/>
                </a:lnTo>
                <a:close/>
              </a:path>
            </a:pathLst>
          </a:custGeom>
          <a:solidFill>
            <a:srgbClr val="9999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500063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492919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B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321468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128586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D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00496" y="507207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86512" y="400050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b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7620" y="221455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14480" y="314324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d</a:t>
            </a:r>
            <a:endParaRPr lang="cs-CZ" sz="3200" b="1" dirty="0">
              <a:solidFill>
                <a:srgbClr val="0066FF"/>
              </a:solidFill>
            </a:endParaRPr>
          </a:p>
        </p:txBody>
      </p:sp>
      <p:grpSp>
        <p:nvGrpSpPr>
          <p:cNvPr id="3" name="Skupina 22"/>
          <p:cNvGrpSpPr/>
          <p:nvPr/>
        </p:nvGrpSpPr>
        <p:grpSpPr>
          <a:xfrm>
            <a:off x="2071670" y="4572008"/>
            <a:ext cx="914400" cy="914400"/>
            <a:chOff x="2071670" y="4572008"/>
            <a:chExt cx="914400" cy="914400"/>
          </a:xfrm>
        </p:grpSpPr>
        <p:sp>
          <p:nvSpPr>
            <p:cNvPr id="24" name="Oblouk 23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Arial" pitchFamily="34" charset="0"/>
                  <a:ea typeface="Cambria Math"/>
                  <a:cs typeface="Arial" pitchFamily="34" charset="0"/>
                </a:rPr>
                <a:t>α</a:t>
              </a:r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25"/>
          <p:cNvGrpSpPr/>
          <p:nvPr/>
        </p:nvGrpSpPr>
        <p:grpSpPr>
          <a:xfrm>
            <a:off x="5857884" y="4572008"/>
            <a:ext cx="914400" cy="914400"/>
            <a:chOff x="5857884" y="4572008"/>
            <a:chExt cx="914400" cy="914400"/>
          </a:xfrm>
        </p:grpSpPr>
        <p:sp>
          <p:nvSpPr>
            <p:cNvPr id="28" name="Oblouk 27"/>
            <p:cNvSpPr/>
            <p:nvPr/>
          </p:nvSpPr>
          <p:spPr>
            <a:xfrm rot="16200000">
              <a:off x="5857884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929322" y="4572008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β</a:t>
              </a:r>
              <a:endParaRPr lang="cs-CZ" sz="3200" dirty="0"/>
            </a:p>
          </p:txBody>
        </p:sp>
      </p:grpSp>
      <p:grpSp>
        <p:nvGrpSpPr>
          <p:cNvPr id="5" name="Skupina 26"/>
          <p:cNvGrpSpPr/>
          <p:nvPr/>
        </p:nvGrpSpPr>
        <p:grpSpPr>
          <a:xfrm>
            <a:off x="5715008" y="3214686"/>
            <a:ext cx="917862" cy="914400"/>
            <a:chOff x="5857884" y="2075142"/>
            <a:chExt cx="917862" cy="914400"/>
          </a:xfrm>
        </p:grpSpPr>
        <p:sp>
          <p:nvSpPr>
            <p:cNvPr id="32" name="Oblouk 31"/>
            <p:cNvSpPr/>
            <p:nvPr/>
          </p:nvSpPr>
          <p:spPr>
            <a:xfrm rot="11422869">
              <a:off x="5861346" y="207514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857884" y="2285992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γ</a:t>
              </a:r>
              <a:endParaRPr lang="cs-CZ" sz="3200" dirty="0"/>
            </a:p>
          </p:txBody>
        </p:sp>
      </p:grpSp>
      <p:grpSp>
        <p:nvGrpSpPr>
          <p:cNvPr id="6" name="Skupina 28"/>
          <p:cNvGrpSpPr/>
          <p:nvPr/>
        </p:nvGrpSpPr>
        <p:grpSpPr>
          <a:xfrm>
            <a:off x="1792802" y="1649932"/>
            <a:ext cx="914400" cy="935083"/>
            <a:chOff x="1792802" y="1649932"/>
            <a:chExt cx="914400" cy="935083"/>
          </a:xfrm>
        </p:grpSpPr>
        <p:sp>
          <p:nvSpPr>
            <p:cNvPr id="35" name="Oblouk 34"/>
            <p:cNvSpPr/>
            <p:nvPr/>
          </p:nvSpPr>
          <p:spPr>
            <a:xfrm rot="6055090">
              <a:off x="1792802" y="164993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143108" y="2000240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δ</a:t>
              </a:r>
              <a:endParaRPr lang="cs-CZ" sz="3200" dirty="0"/>
            </a:p>
          </p:txBody>
        </p:sp>
      </p:grpSp>
      <p:cxnSp>
        <p:nvCxnSpPr>
          <p:cNvPr id="34" name="Přímá spojovací čára 33"/>
          <p:cNvCxnSpPr/>
          <p:nvPr/>
        </p:nvCxnSpPr>
        <p:spPr>
          <a:xfrm flipV="1">
            <a:off x="2571736" y="3643314"/>
            <a:ext cx="3429024" cy="142876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13" idx="3"/>
          </p:cNvCxnSpPr>
          <p:nvPr/>
        </p:nvCxnSpPr>
        <p:spPr>
          <a:xfrm>
            <a:off x="2035277" y="1887794"/>
            <a:ext cx="4465549" cy="318428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714876" y="1500174"/>
            <a:ext cx="371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D4602C"/>
                </a:solidFill>
              </a:rPr>
              <a:t>Úhlopříčky  AC, BD  </a:t>
            </a:r>
            <a:endParaRPr lang="cs-CZ" sz="2800" b="1" dirty="0">
              <a:solidFill>
                <a:srgbClr val="D4602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214546" y="642918"/>
            <a:ext cx="5572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 smtClean="0"/>
              <a:t>Vnitřní  úhly  </a:t>
            </a:r>
            <a:r>
              <a:rPr lang="cs-CZ" sz="2400" b="1" cap="all" dirty="0" err="1" smtClean="0"/>
              <a:t>čtyŘúhelníku</a:t>
            </a:r>
            <a:endParaRPr lang="cs-CZ" sz="2400" b="1" cap="all" dirty="0"/>
          </a:p>
        </p:txBody>
      </p:sp>
      <p:sp>
        <p:nvSpPr>
          <p:cNvPr id="13" name="Volný tvar 12"/>
          <p:cNvSpPr/>
          <p:nvPr/>
        </p:nvSpPr>
        <p:spPr>
          <a:xfrm flipH="1">
            <a:off x="1571603" y="1714488"/>
            <a:ext cx="5500726" cy="3500462"/>
          </a:xfrm>
          <a:custGeom>
            <a:avLst/>
            <a:gdLst>
              <a:gd name="connsiteX0" fmla="*/ 501446 w 4439265"/>
              <a:gd name="connsiteY0" fmla="*/ 3185651 h 3185651"/>
              <a:gd name="connsiteX1" fmla="*/ 4439265 w 4439265"/>
              <a:gd name="connsiteY1" fmla="*/ 3185651 h 3185651"/>
              <a:gd name="connsiteX2" fmla="*/ 3967317 w 4439265"/>
              <a:gd name="connsiteY2" fmla="*/ 1769806 h 3185651"/>
              <a:gd name="connsiteX3" fmla="*/ 0 w 4439265"/>
              <a:gd name="connsiteY3" fmla="*/ 0 h 3185651"/>
              <a:gd name="connsiteX4" fmla="*/ 501446 w 4439265"/>
              <a:gd name="connsiteY4" fmla="*/ 3185651 h 3185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39265" h="3185651">
                <a:moveTo>
                  <a:pt x="501446" y="3185651"/>
                </a:moveTo>
                <a:lnTo>
                  <a:pt x="4439265" y="3185651"/>
                </a:lnTo>
                <a:lnTo>
                  <a:pt x="3967317" y="1769806"/>
                </a:lnTo>
                <a:lnTo>
                  <a:pt x="0" y="0"/>
                </a:lnTo>
                <a:lnTo>
                  <a:pt x="501446" y="3185651"/>
                </a:lnTo>
                <a:close/>
              </a:path>
            </a:pathLst>
          </a:custGeom>
          <a:solidFill>
            <a:srgbClr val="9999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285852" y="521495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86512" y="521495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00892" y="1142984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85918" y="3143248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grpSp>
        <p:nvGrpSpPr>
          <p:cNvPr id="3" name="Skupina 22"/>
          <p:cNvGrpSpPr/>
          <p:nvPr/>
        </p:nvGrpSpPr>
        <p:grpSpPr>
          <a:xfrm>
            <a:off x="1285852" y="4714884"/>
            <a:ext cx="914400" cy="914400"/>
            <a:chOff x="2071670" y="4572008"/>
            <a:chExt cx="914400" cy="914400"/>
          </a:xfrm>
        </p:grpSpPr>
        <p:sp>
          <p:nvSpPr>
            <p:cNvPr id="24" name="Oblouk 23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Arial" pitchFamily="34" charset="0"/>
                  <a:ea typeface="Cambria Math"/>
                  <a:cs typeface="Arial" pitchFamily="34" charset="0"/>
                </a:rPr>
                <a:t>α</a:t>
              </a:r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25"/>
          <p:cNvGrpSpPr/>
          <p:nvPr/>
        </p:nvGrpSpPr>
        <p:grpSpPr>
          <a:xfrm>
            <a:off x="6072198" y="4714884"/>
            <a:ext cx="914400" cy="914400"/>
            <a:chOff x="5857884" y="4572008"/>
            <a:chExt cx="914400" cy="914400"/>
          </a:xfrm>
        </p:grpSpPr>
        <p:sp>
          <p:nvSpPr>
            <p:cNvPr id="28" name="Oblouk 27"/>
            <p:cNvSpPr/>
            <p:nvPr/>
          </p:nvSpPr>
          <p:spPr>
            <a:xfrm rot="16200000">
              <a:off x="5857884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5929322" y="4572008"/>
              <a:ext cx="4286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β</a:t>
              </a:r>
              <a:endParaRPr lang="cs-CZ" sz="3200" dirty="0"/>
            </a:p>
          </p:txBody>
        </p:sp>
      </p:grpSp>
      <p:grpSp>
        <p:nvGrpSpPr>
          <p:cNvPr id="5" name="Skupina 26"/>
          <p:cNvGrpSpPr/>
          <p:nvPr/>
        </p:nvGrpSpPr>
        <p:grpSpPr>
          <a:xfrm>
            <a:off x="6572264" y="1571612"/>
            <a:ext cx="917862" cy="914400"/>
            <a:chOff x="5857884" y="2075142"/>
            <a:chExt cx="917862" cy="914400"/>
          </a:xfrm>
        </p:grpSpPr>
        <p:sp>
          <p:nvSpPr>
            <p:cNvPr id="32" name="Oblouk 31"/>
            <p:cNvSpPr/>
            <p:nvPr/>
          </p:nvSpPr>
          <p:spPr>
            <a:xfrm rot="11422869">
              <a:off x="5861346" y="207514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857884" y="2285992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γ</a:t>
              </a:r>
              <a:endParaRPr lang="cs-CZ" sz="3200" dirty="0"/>
            </a:p>
          </p:txBody>
        </p:sp>
      </p:grpSp>
      <p:grpSp>
        <p:nvGrpSpPr>
          <p:cNvPr id="6" name="Skupina 28"/>
          <p:cNvGrpSpPr/>
          <p:nvPr/>
        </p:nvGrpSpPr>
        <p:grpSpPr>
          <a:xfrm rot="21175233">
            <a:off x="1518908" y="2848858"/>
            <a:ext cx="1113881" cy="1532360"/>
            <a:chOff x="1792802" y="1649932"/>
            <a:chExt cx="914400" cy="1083269"/>
          </a:xfrm>
        </p:grpSpPr>
        <p:sp>
          <p:nvSpPr>
            <p:cNvPr id="35" name="Oblouk 34"/>
            <p:cNvSpPr/>
            <p:nvPr/>
          </p:nvSpPr>
          <p:spPr>
            <a:xfrm rot="6055090">
              <a:off x="1792802" y="1649932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252767" y="2148426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3200" dirty="0" smtClean="0">
                  <a:latin typeface="Cambria Math"/>
                  <a:ea typeface="Cambria Math"/>
                </a:rPr>
                <a:t>δ</a:t>
              </a:r>
              <a:endParaRPr lang="cs-CZ" sz="3200" dirty="0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857224" y="1500174"/>
            <a:ext cx="40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= </a:t>
            </a:r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ea typeface="Cambria Math"/>
                <a:cs typeface="Arial" pitchFamily="34" charset="0"/>
              </a:rPr>
              <a:t>360°</a:t>
            </a:r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32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714348" y="642918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Urči velikost čtvrtého vnitřního  úhlu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71802" y="571501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43702" y="378619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29256" y="1214422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5786" y="1428736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23" name="Volný tvar 22"/>
          <p:cNvSpPr/>
          <p:nvPr/>
        </p:nvSpPr>
        <p:spPr>
          <a:xfrm>
            <a:off x="1224116" y="1637071"/>
            <a:ext cx="5368413" cy="4232787"/>
          </a:xfrm>
          <a:custGeom>
            <a:avLst/>
            <a:gdLst>
              <a:gd name="connsiteX0" fmla="*/ 0 w 5368413"/>
              <a:gd name="connsiteY0" fmla="*/ 0 h 4232787"/>
              <a:gd name="connsiteX1" fmla="*/ 4114800 w 5368413"/>
              <a:gd name="connsiteY1" fmla="*/ 44245 h 4232787"/>
              <a:gd name="connsiteX2" fmla="*/ 5368413 w 5368413"/>
              <a:gd name="connsiteY2" fmla="*/ 2241755 h 4232787"/>
              <a:gd name="connsiteX3" fmla="*/ 2359742 w 5368413"/>
              <a:gd name="connsiteY3" fmla="*/ 4232787 h 4232787"/>
              <a:gd name="connsiteX4" fmla="*/ 0 w 5368413"/>
              <a:gd name="connsiteY4" fmla="*/ 0 h 423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8413" h="4232787">
                <a:moveTo>
                  <a:pt x="0" y="0"/>
                </a:moveTo>
                <a:lnTo>
                  <a:pt x="4114800" y="44245"/>
                </a:lnTo>
                <a:lnTo>
                  <a:pt x="5368413" y="2241755"/>
                </a:lnTo>
                <a:lnTo>
                  <a:pt x="2359742" y="4232787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2"/>
          <p:cNvGrpSpPr/>
          <p:nvPr/>
        </p:nvGrpSpPr>
        <p:grpSpPr>
          <a:xfrm rot="20777333">
            <a:off x="2866780" y="5332148"/>
            <a:ext cx="1086495" cy="811815"/>
            <a:chOff x="2071670" y="4572008"/>
            <a:chExt cx="914400" cy="914400"/>
          </a:xfrm>
        </p:grpSpPr>
        <p:sp>
          <p:nvSpPr>
            <p:cNvPr id="24" name="Oblouk 23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5" name="Oblouk 34"/>
          <p:cNvSpPr/>
          <p:nvPr/>
        </p:nvSpPr>
        <p:spPr>
          <a:xfrm rot="5630323">
            <a:off x="952347" y="1054306"/>
            <a:ext cx="1293483" cy="1113881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louk 31"/>
          <p:cNvSpPr/>
          <p:nvPr/>
        </p:nvSpPr>
        <p:spPr>
          <a:xfrm rot="9597246">
            <a:off x="4915332" y="1129126"/>
            <a:ext cx="914400" cy="914400"/>
          </a:xfrm>
          <a:prstGeom prst="arc">
            <a:avLst/>
          </a:prstGeom>
          <a:ln w="571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louk 27"/>
          <p:cNvSpPr/>
          <p:nvPr/>
        </p:nvSpPr>
        <p:spPr>
          <a:xfrm rot="14890405">
            <a:off x="6066533" y="3494773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428992" y="521495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latin typeface="Cambria Math"/>
                <a:ea typeface="Cambria Math"/>
              </a:rPr>
              <a:t>α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72198" y="357187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latin typeface="Cambria Math"/>
                <a:ea typeface="Cambria Math"/>
              </a:rPr>
              <a:t>β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500166" y="164305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latin typeface="Cambria Math"/>
                <a:ea typeface="Cambria Math"/>
              </a:rPr>
              <a:t>δ</a:t>
            </a:r>
            <a:endParaRPr lang="cs-CZ" sz="3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858016" y="1500174"/>
            <a:ext cx="1643074" cy="2246769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el-GR" sz="2800" b="1" dirty="0" smtClean="0">
                <a:latin typeface="Cambria Math" pitchFamily="18" charset="0"/>
                <a:ea typeface="Cambria Math" pitchFamily="18" charset="0"/>
                <a:cs typeface="Arial" pitchFamily="34" charset="0"/>
              </a:rPr>
              <a:t>α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  <a:cs typeface="Arial" pitchFamily="34" charset="0"/>
              </a:rPr>
              <a:t> = </a:t>
            </a:r>
            <a:r>
              <a:rPr lang="cs-CZ" sz="2800" b="1" dirty="0" smtClean="0">
                <a:latin typeface="Arial" pitchFamily="34" charset="0"/>
                <a:ea typeface="Cambria Math" pitchFamily="18" charset="0"/>
                <a:cs typeface="Arial" pitchFamily="34" charset="0"/>
              </a:rPr>
              <a:t>80°</a:t>
            </a:r>
          </a:p>
          <a:p>
            <a:r>
              <a:rPr lang="el-GR" sz="2800" b="1" dirty="0" smtClean="0">
                <a:latin typeface="Cambria Math" pitchFamily="18" charset="0"/>
                <a:ea typeface="Cambria Math" pitchFamily="18" charset="0"/>
                <a:cs typeface="Arial" pitchFamily="34" charset="0"/>
              </a:rPr>
              <a:t>β</a:t>
            </a:r>
            <a:r>
              <a:rPr lang="cs-CZ" sz="2800" b="1" dirty="0" smtClean="0">
                <a:latin typeface="Cambria Math" pitchFamily="18" charset="0"/>
                <a:ea typeface="Cambria Math" pitchFamily="18" charset="0"/>
                <a:cs typeface="Arial" pitchFamily="34" charset="0"/>
              </a:rPr>
              <a:t> = </a:t>
            </a:r>
            <a:r>
              <a:rPr lang="cs-CZ" sz="2800" b="1" dirty="0" smtClean="0">
                <a:latin typeface="Arial" pitchFamily="34" charset="0"/>
                <a:ea typeface="Cambria Math" pitchFamily="18" charset="0"/>
                <a:cs typeface="Arial" pitchFamily="34" charset="0"/>
              </a:rPr>
              <a:t>95°</a:t>
            </a:r>
          </a:p>
          <a:p>
            <a:r>
              <a:rPr lang="cs-CZ" sz="2800" b="1" dirty="0" smtClean="0">
                <a:latin typeface="Cambria Math" pitchFamily="18" charset="0"/>
                <a:ea typeface="Cambria Math" pitchFamily="18" charset="0"/>
                <a:cs typeface="Arial" pitchFamily="34" charset="0"/>
              </a:rPr>
              <a:t>δ = </a:t>
            </a:r>
            <a:r>
              <a:rPr lang="cs-CZ" sz="2800" b="1" dirty="0" smtClean="0">
                <a:latin typeface="Arial" pitchFamily="34" charset="0"/>
                <a:ea typeface="Cambria Math" pitchFamily="18" charset="0"/>
                <a:cs typeface="Arial" pitchFamily="34" charset="0"/>
              </a:rPr>
              <a:t>60°</a:t>
            </a:r>
          </a:p>
          <a:p>
            <a:r>
              <a:rPr lang="cs-CZ" sz="2800" b="1" dirty="0" smtClean="0">
                <a:solidFill>
                  <a:srgbClr val="0000FF"/>
                </a:solidFill>
                <a:latin typeface="Cambria Math" pitchFamily="18" charset="0"/>
                <a:ea typeface="Cambria Math" pitchFamily="18" charset="0"/>
                <a:cs typeface="Arial" pitchFamily="34" charset="0"/>
              </a:rPr>
              <a:t>γ = </a:t>
            </a:r>
            <a:r>
              <a:rPr lang="cs-CZ" sz="2800" b="1" dirty="0" smtClean="0">
                <a:solidFill>
                  <a:srgbClr val="0000FF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?</a:t>
            </a:r>
            <a:endParaRPr lang="cs-CZ" sz="2800" b="1" dirty="0" smtClean="0">
              <a:solidFill>
                <a:srgbClr val="0000FF"/>
              </a:solidFill>
              <a:latin typeface="Cambria Math" pitchFamily="18" charset="0"/>
              <a:ea typeface="Cambria Math" pitchFamily="18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ea typeface="Cambria Math"/>
                <a:cs typeface="Arial" pitchFamily="34" charset="0"/>
              </a:rPr>
              <a:t>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143372" y="5643578"/>
            <a:ext cx="52863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  <a:cs typeface="Arial" pitchFamily="34" charset="0"/>
              </a:rPr>
              <a:t>γ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0000FF"/>
                </a:solidFill>
                <a:latin typeface="Cambria Math" pitchFamily="18" charset="0"/>
                <a:ea typeface="Cambria Math" pitchFamily="18" charset="0"/>
                <a:cs typeface="Arial" pitchFamily="34" charset="0"/>
              </a:rPr>
              <a:t>= 360° - (80°+ 95°+ 60°) 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714348" y="642918"/>
            <a:ext cx="7786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Změř a zapiš velikosti vnitřních úhlů, ověř platnost pravidla o součtu vnitřních úhlů čtyřúhelníků.</a:t>
            </a:r>
            <a:endParaRPr lang="cs-CZ" sz="2400" b="1" dirty="0"/>
          </a:p>
        </p:txBody>
      </p:sp>
      <p:sp>
        <p:nvSpPr>
          <p:cNvPr id="21" name="Volný tvar 20"/>
          <p:cNvSpPr/>
          <p:nvPr/>
        </p:nvSpPr>
        <p:spPr>
          <a:xfrm>
            <a:off x="357158" y="1714488"/>
            <a:ext cx="4324506" cy="2356067"/>
          </a:xfrm>
          <a:custGeom>
            <a:avLst/>
            <a:gdLst>
              <a:gd name="connsiteX0" fmla="*/ 412955 w 2477729"/>
              <a:gd name="connsiteY0" fmla="*/ 0 h 2168013"/>
              <a:gd name="connsiteX1" fmla="*/ 0 w 2477729"/>
              <a:gd name="connsiteY1" fmla="*/ 1460090 h 2168013"/>
              <a:gd name="connsiteX2" fmla="*/ 1135626 w 2477729"/>
              <a:gd name="connsiteY2" fmla="*/ 2168013 h 2168013"/>
              <a:gd name="connsiteX3" fmla="*/ 2477729 w 2477729"/>
              <a:gd name="connsiteY3" fmla="*/ 0 h 2168013"/>
              <a:gd name="connsiteX4" fmla="*/ 412955 w 2477729"/>
              <a:gd name="connsiteY4" fmla="*/ 0 h 2168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7729" h="2168013">
                <a:moveTo>
                  <a:pt x="412955" y="0"/>
                </a:moveTo>
                <a:lnTo>
                  <a:pt x="0" y="1460090"/>
                </a:lnTo>
                <a:lnTo>
                  <a:pt x="1135626" y="2168013"/>
                </a:lnTo>
                <a:lnTo>
                  <a:pt x="2477729" y="0"/>
                </a:lnTo>
                <a:lnTo>
                  <a:pt x="412955" y="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4429124" y="1571612"/>
            <a:ext cx="4071966" cy="1563329"/>
          </a:xfrm>
          <a:custGeom>
            <a:avLst/>
            <a:gdLst>
              <a:gd name="connsiteX0" fmla="*/ 0 w 2949677"/>
              <a:gd name="connsiteY0" fmla="*/ 1268361 h 1563329"/>
              <a:gd name="connsiteX1" fmla="*/ 2005780 w 2949677"/>
              <a:gd name="connsiteY1" fmla="*/ 0 h 1563329"/>
              <a:gd name="connsiteX2" fmla="*/ 2949677 w 2949677"/>
              <a:gd name="connsiteY2" fmla="*/ 855406 h 1563329"/>
              <a:gd name="connsiteX3" fmla="*/ 2168013 w 2949677"/>
              <a:gd name="connsiteY3" fmla="*/ 1563329 h 1563329"/>
              <a:gd name="connsiteX4" fmla="*/ 0 w 2949677"/>
              <a:gd name="connsiteY4" fmla="*/ 1268361 h 1563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49677" h="1563329">
                <a:moveTo>
                  <a:pt x="0" y="1268361"/>
                </a:moveTo>
                <a:lnTo>
                  <a:pt x="2005780" y="0"/>
                </a:lnTo>
                <a:lnTo>
                  <a:pt x="2949677" y="855406"/>
                </a:lnTo>
                <a:lnTo>
                  <a:pt x="2168013" y="1563329"/>
                </a:lnTo>
                <a:lnTo>
                  <a:pt x="0" y="1268361"/>
                </a:lnTo>
                <a:close/>
              </a:path>
            </a:pathLst>
          </a:cu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 rot="16790150">
            <a:off x="1468073" y="3487273"/>
            <a:ext cx="3115093" cy="3136374"/>
          </a:xfrm>
          <a:custGeom>
            <a:avLst/>
            <a:gdLst>
              <a:gd name="connsiteX0" fmla="*/ 1725562 w 3687097"/>
              <a:gd name="connsiteY0" fmla="*/ 0 h 2595717"/>
              <a:gd name="connsiteX1" fmla="*/ 0 w 3687097"/>
              <a:gd name="connsiteY1" fmla="*/ 1209368 h 2595717"/>
              <a:gd name="connsiteX2" fmla="*/ 811162 w 3687097"/>
              <a:gd name="connsiteY2" fmla="*/ 2595717 h 2595717"/>
              <a:gd name="connsiteX3" fmla="*/ 3687097 w 3687097"/>
              <a:gd name="connsiteY3" fmla="*/ 2300749 h 2595717"/>
              <a:gd name="connsiteX4" fmla="*/ 1725562 w 3687097"/>
              <a:gd name="connsiteY4" fmla="*/ 0 h 2595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87097" h="2595717">
                <a:moveTo>
                  <a:pt x="1725562" y="0"/>
                </a:moveTo>
                <a:lnTo>
                  <a:pt x="0" y="1209368"/>
                </a:lnTo>
                <a:lnTo>
                  <a:pt x="811162" y="2595717"/>
                </a:lnTo>
                <a:lnTo>
                  <a:pt x="3687097" y="2300749"/>
                </a:lnTo>
                <a:lnTo>
                  <a:pt x="1725562" y="0"/>
                </a:lnTo>
                <a:close/>
              </a:path>
            </a:pathLst>
          </a:cu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5715008" y="3500438"/>
            <a:ext cx="2396638" cy="2811872"/>
          </a:xfrm>
          <a:custGeom>
            <a:avLst/>
            <a:gdLst>
              <a:gd name="connsiteX0" fmla="*/ 0 w 3038168"/>
              <a:gd name="connsiteY0" fmla="*/ 0 h 2507226"/>
              <a:gd name="connsiteX1" fmla="*/ 516194 w 3038168"/>
              <a:gd name="connsiteY1" fmla="*/ 2433484 h 2507226"/>
              <a:gd name="connsiteX2" fmla="*/ 2256503 w 3038168"/>
              <a:gd name="connsiteY2" fmla="*/ 2507226 h 2507226"/>
              <a:gd name="connsiteX3" fmla="*/ 3038168 w 3038168"/>
              <a:gd name="connsiteY3" fmla="*/ 825910 h 2507226"/>
              <a:gd name="connsiteX4" fmla="*/ 0 w 3038168"/>
              <a:gd name="connsiteY4" fmla="*/ 0 h 25072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38168" h="2507226">
                <a:moveTo>
                  <a:pt x="0" y="0"/>
                </a:moveTo>
                <a:lnTo>
                  <a:pt x="516194" y="2433484"/>
                </a:lnTo>
                <a:lnTo>
                  <a:pt x="2256503" y="2507226"/>
                </a:lnTo>
                <a:lnTo>
                  <a:pt x="3038168" y="82591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Přímá spojovací šipka 36"/>
          <p:cNvCxnSpPr/>
          <p:nvPr/>
        </p:nvCxnSpPr>
        <p:spPr>
          <a:xfrm rot="5400000">
            <a:off x="2607455" y="892951"/>
            <a:ext cx="5715040" cy="5643602"/>
          </a:xfrm>
          <a:prstGeom prst="straightConnector1">
            <a:avLst/>
          </a:prstGeom>
          <a:ln w="28575">
            <a:solidFill>
              <a:srgbClr val="0000FF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71472" y="3571876"/>
            <a:ext cx="6858048" cy="2714644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714348" y="642918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Vypočítej velikosti  vnitřních úhlů.</a:t>
            </a:r>
            <a:endParaRPr lang="cs-CZ" sz="2400" b="1" dirty="0"/>
          </a:p>
        </p:txBody>
      </p:sp>
      <p:sp>
        <p:nvSpPr>
          <p:cNvPr id="21" name="Volný tvar 20"/>
          <p:cNvSpPr/>
          <p:nvPr/>
        </p:nvSpPr>
        <p:spPr>
          <a:xfrm>
            <a:off x="2214546" y="2643182"/>
            <a:ext cx="4324506" cy="2356067"/>
          </a:xfrm>
          <a:custGeom>
            <a:avLst/>
            <a:gdLst>
              <a:gd name="connsiteX0" fmla="*/ 412955 w 2477729"/>
              <a:gd name="connsiteY0" fmla="*/ 0 h 2168013"/>
              <a:gd name="connsiteX1" fmla="*/ 0 w 2477729"/>
              <a:gd name="connsiteY1" fmla="*/ 1460090 h 2168013"/>
              <a:gd name="connsiteX2" fmla="*/ 1135626 w 2477729"/>
              <a:gd name="connsiteY2" fmla="*/ 2168013 h 2168013"/>
              <a:gd name="connsiteX3" fmla="*/ 2477729 w 2477729"/>
              <a:gd name="connsiteY3" fmla="*/ 0 h 2168013"/>
              <a:gd name="connsiteX4" fmla="*/ 412955 w 2477729"/>
              <a:gd name="connsiteY4" fmla="*/ 0 h 21680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7729" h="2168013">
                <a:moveTo>
                  <a:pt x="412955" y="0"/>
                </a:moveTo>
                <a:lnTo>
                  <a:pt x="0" y="1460090"/>
                </a:lnTo>
                <a:lnTo>
                  <a:pt x="1135626" y="2168013"/>
                </a:lnTo>
                <a:lnTo>
                  <a:pt x="2477729" y="0"/>
                </a:lnTo>
                <a:lnTo>
                  <a:pt x="412955" y="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22"/>
          <p:cNvGrpSpPr/>
          <p:nvPr/>
        </p:nvGrpSpPr>
        <p:grpSpPr>
          <a:xfrm rot="1386009">
            <a:off x="1642543" y="3713245"/>
            <a:ext cx="1286881" cy="988776"/>
            <a:chOff x="2071670" y="4572008"/>
            <a:chExt cx="914400" cy="914400"/>
          </a:xfrm>
        </p:grpSpPr>
        <p:sp>
          <p:nvSpPr>
            <p:cNvPr id="10" name="Oblouk 9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2" name="Skupina 22"/>
          <p:cNvGrpSpPr/>
          <p:nvPr/>
        </p:nvGrpSpPr>
        <p:grpSpPr>
          <a:xfrm rot="1386009">
            <a:off x="3911199" y="4496948"/>
            <a:ext cx="954380" cy="1196497"/>
            <a:chOff x="2071670" y="4572008"/>
            <a:chExt cx="914400" cy="914400"/>
          </a:xfrm>
        </p:grpSpPr>
        <p:sp>
          <p:nvSpPr>
            <p:cNvPr id="13" name="Oblouk 12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" name="Skupina 22"/>
          <p:cNvGrpSpPr/>
          <p:nvPr/>
        </p:nvGrpSpPr>
        <p:grpSpPr>
          <a:xfrm rot="11628988">
            <a:off x="5647943" y="2389094"/>
            <a:ext cx="954380" cy="750531"/>
            <a:chOff x="2071670" y="4572008"/>
            <a:chExt cx="914400" cy="914400"/>
          </a:xfrm>
        </p:grpSpPr>
        <p:sp>
          <p:nvSpPr>
            <p:cNvPr id="19" name="Oblouk 18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2"/>
          <p:cNvGrpSpPr/>
          <p:nvPr/>
        </p:nvGrpSpPr>
        <p:grpSpPr>
          <a:xfrm rot="18885763">
            <a:off x="3412468" y="4567128"/>
            <a:ext cx="1238222" cy="1073026"/>
            <a:chOff x="2071670" y="4572008"/>
            <a:chExt cx="914400" cy="914400"/>
          </a:xfrm>
        </p:grpSpPr>
        <p:sp>
          <p:nvSpPr>
            <p:cNvPr id="25" name="Oblouk 24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" name="Skupina 22"/>
          <p:cNvGrpSpPr/>
          <p:nvPr/>
        </p:nvGrpSpPr>
        <p:grpSpPr>
          <a:xfrm rot="6523420">
            <a:off x="2266922" y="1815581"/>
            <a:ext cx="1445797" cy="1298010"/>
            <a:chOff x="2071670" y="4572008"/>
            <a:chExt cx="914400" cy="914400"/>
          </a:xfrm>
        </p:grpSpPr>
        <p:sp>
          <p:nvSpPr>
            <p:cNvPr id="28" name="Oblouk 27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2357422" y="378619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α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857620" y="4429132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β</a:t>
            </a:r>
            <a:endParaRPr lang="cs-CZ" sz="3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15008" y="250030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γ</a:t>
            </a:r>
            <a:endParaRPr lang="cs-CZ" sz="32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28926" y="257174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δ</a:t>
            </a:r>
            <a:endParaRPr lang="cs-CZ" sz="3200" dirty="0"/>
          </a:p>
        </p:txBody>
      </p:sp>
      <p:cxnSp>
        <p:nvCxnSpPr>
          <p:cNvPr id="42" name="Přímá spojovací čára 41"/>
          <p:cNvCxnSpPr/>
          <p:nvPr/>
        </p:nvCxnSpPr>
        <p:spPr>
          <a:xfrm rot="10800000" flipV="1">
            <a:off x="1285852" y="2643182"/>
            <a:ext cx="7858148" cy="1588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Skupina 22"/>
          <p:cNvGrpSpPr/>
          <p:nvPr/>
        </p:nvGrpSpPr>
        <p:grpSpPr>
          <a:xfrm rot="2218704">
            <a:off x="6344820" y="1997483"/>
            <a:ext cx="954380" cy="750531"/>
            <a:chOff x="2071670" y="4572008"/>
            <a:chExt cx="914400" cy="914400"/>
          </a:xfrm>
        </p:grpSpPr>
        <p:sp>
          <p:nvSpPr>
            <p:cNvPr id="45" name="Oblouk 44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7" name="TextovéPole 46"/>
          <p:cNvSpPr txBox="1"/>
          <p:nvPr/>
        </p:nvSpPr>
        <p:spPr>
          <a:xfrm>
            <a:off x="6786578" y="2071678"/>
            <a:ext cx="500066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l-GR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γ</a:t>
            </a:r>
            <a:r>
              <a:rPr lang="cs-CZ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‘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357686" y="464344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β</a:t>
            </a:r>
            <a:r>
              <a:rPr lang="cs-CZ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‘</a:t>
            </a:r>
            <a:endParaRPr lang="cs-CZ" sz="3200" dirty="0">
              <a:solidFill>
                <a:srgbClr val="0000FF"/>
              </a:solidFill>
            </a:endParaRPr>
          </a:p>
        </p:txBody>
      </p:sp>
      <p:grpSp>
        <p:nvGrpSpPr>
          <p:cNvPr id="49" name="Skupina 22"/>
          <p:cNvGrpSpPr/>
          <p:nvPr/>
        </p:nvGrpSpPr>
        <p:grpSpPr>
          <a:xfrm rot="11379578">
            <a:off x="2085441" y="2206247"/>
            <a:ext cx="1315600" cy="1126802"/>
            <a:chOff x="2071670" y="4572008"/>
            <a:chExt cx="914400" cy="914400"/>
          </a:xfrm>
        </p:grpSpPr>
        <p:sp>
          <p:nvSpPr>
            <p:cNvPr id="50" name="Oblouk 49"/>
            <p:cNvSpPr/>
            <p:nvPr/>
          </p:nvSpPr>
          <p:spPr>
            <a:xfrm>
              <a:off x="2071670" y="4572008"/>
              <a:ext cx="914400" cy="914400"/>
            </a:xfrm>
            <a:prstGeom prst="arc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500298" y="4572008"/>
              <a:ext cx="357190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endParaRPr lang="cs-CZ" sz="3200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2" name="TextovéPole 51"/>
          <p:cNvSpPr txBox="1"/>
          <p:nvPr/>
        </p:nvSpPr>
        <p:spPr>
          <a:xfrm>
            <a:off x="2285984" y="2643182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δ</a:t>
            </a:r>
            <a:r>
              <a:rPr lang="cs-CZ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‘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357290" y="1071546"/>
            <a:ext cx="5572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β</a:t>
            </a:r>
            <a:r>
              <a:rPr lang="cs-CZ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‘ = 75°, </a:t>
            </a:r>
            <a:r>
              <a:rPr lang="el-GR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γ</a:t>
            </a:r>
            <a:r>
              <a:rPr lang="cs-CZ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‘ = 50°,  </a:t>
            </a:r>
            <a:r>
              <a:rPr lang="el-GR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δ</a:t>
            </a:r>
            <a:r>
              <a:rPr lang="cs-CZ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‘ = 70°</a:t>
            </a:r>
            <a:endParaRPr lang="cs-CZ" sz="3200" dirty="0" smtClean="0">
              <a:solidFill>
                <a:srgbClr val="0000FF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500826" y="3286124"/>
            <a:ext cx="12859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α</a:t>
            </a:r>
            <a:r>
              <a:rPr lang="cs-CZ" sz="3200" dirty="0" smtClean="0">
                <a:latin typeface="Cambria Math"/>
                <a:ea typeface="Cambria Math"/>
              </a:rPr>
              <a:t> =</a:t>
            </a:r>
            <a:endParaRPr lang="cs-CZ" sz="3200" dirty="0" smtClean="0"/>
          </a:p>
          <a:p>
            <a:r>
              <a:rPr lang="el-GR" sz="3200" dirty="0" smtClean="0">
                <a:latin typeface="Cambria Math"/>
                <a:ea typeface="Cambria Math"/>
              </a:rPr>
              <a:t>β</a:t>
            </a:r>
            <a:r>
              <a:rPr lang="cs-CZ" sz="3200" dirty="0" smtClean="0">
                <a:latin typeface="Cambria Math"/>
                <a:ea typeface="Cambria Math"/>
              </a:rPr>
              <a:t> = </a:t>
            </a:r>
          </a:p>
          <a:p>
            <a:r>
              <a:rPr lang="el-GR" sz="3200" dirty="0" smtClean="0">
                <a:latin typeface="Cambria Math"/>
                <a:ea typeface="Cambria Math"/>
              </a:rPr>
              <a:t>γ</a:t>
            </a:r>
            <a:r>
              <a:rPr lang="cs-CZ" sz="3200" dirty="0" smtClean="0">
                <a:latin typeface="Cambria Math"/>
                <a:ea typeface="Cambria Math"/>
              </a:rPr>
              <a:t> =  </a:t>
            </a:r>
          </a:p>
          <a:p>
            <a:r>
              <a:rPr lang="el-GR" sz="3200" dirty="0" smtClean="0">
                <a:latin typeface="Cambria Math"/>
                <a:ea typeface="Cambria Math"/>
              </a:rPr>
              <a:t>δ</a:t>
            </a:r>
            <a:r>
              <a:rPr lang="cs-CZ" sz="3200" dirty="0" smtClean="0">
                <a:latin typeface="Cambria Math"/>
                <a:ea typeface="Cambria Math"/>
              </a:rPr>
              <a:t> =</a:t>
            </a:r>
            <a:r>
              <a:rPr lang="cs-CZ" sz="3200" dirty="0" smtClean="0">
                <a:solidFill>
                  <a:srgbClr val="0000FF"/>
                </a:solidFill>
                <a:latin typeface="Cambria Math"/>
                <a:ea typeface="Cambria Math"/>
              </a:rPr>
              <a:t> </a:t>
            </a:r>
            <a:endParaRPr lang="cs-CZ" sz="3200" dirty="0" smtClean="0">
              <a:solidFill>
                <a:srgbClr val="0000FF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57158" y="1643050"/>
            <a:ext cx="80724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Vzpomeň si na velikosti vedlejších a vrcholových úhlů.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714356"/>
            <a:ext cx="36433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Použitá literatura:</a:t>
            </a:r>
          </a:p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820</TotalTime>
  <Words>382</Words>
  <Application>Microsoft Office PowerPoint</Application>
  <PresentationFormat>Předvádění na obrazovce (4:3)</PresentationFormat>
  <Paragraphs>143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109</cp:revision>
  <dcterms:created xsi:type="dcterms:W3CDTF">2010-10-19T08:27:42Z</dcterms:created>
  <dcterms:modified xsi:type="dcterms:W3CDTF">2012-01-04T20:09:39Z</dcterms:modified>
</cp:coreProperties>
</file>